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ED7B4B-20E2-4048-B0B3-43CBE61D0B04}"/>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638FC7CD-777A-47DB-AA38-64AE55FCAA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66D6130-BE80-47BD-A55F-C2DC4830110B}"/>
              </a:ext>
            </a:extLst>
          </p:cNvPr>
          <p:cNvSpPr>
            <a:spLocks noGrp="1"/>
          </p:cNvSpPr>
          <p:nvPr>
            <p:ph type="dt" sz="half" idx="10"/>
          </p:nvPr>
        </p:nvSpPr>
        <p:spPr/>
        <p:txBody>
          <a:bodyPr/>
          <a:lstStyle/>
          <a:p>
            <a:fld id="{F641D3A7-A49F-4ABC-944D-6032E32FC7C6}" type="datetimeFigureOut">
              <a:rPr lang="nl-NL" smtClean="0"/>
              <a:t>23-11-2018</a:t>
            </a:fld>
            <a:endParaRPr lang="nl-NL"/>
          </a:p>
        </p:txBody>
      </p:sp>
      <p:sp>
        <p:nvSpPr>
          <p:cNvPr id="5" name="Tijdelijke aanduiding voor voettekst 4">
            <a:extLst>
              <a:ext uri="{FF2B5EF4-FFF2-40B4-BE49-F238E27FC236}">
                <a16:creationId xmlns:a16="http://schemas.microsoft.com/office/drawing/2014/main" id="{8C08F895-F762-4FF4-879E-00FA817DE1B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C95B6C7-2E63-4479-BA88-56D8CEB491C8}"/>
              </a:ext>
            </a:extLst>
          </p:cNvPr>
          <p:cNvSpPr>
            <a:spLocks noGrp="1"/>
          </p:cNvSpPr>
          <p:nvPr>
            <p:ph type="sldNum" sz="quarter" idx="12"/>
          </p:nvPr>
        </p:nvSpPr>
        <p:spPr/>
        <p:txBody>
          <a:bodyPr/>
          <a:lstStyle/>
          <a:p>
            <a:fld id="{A07FF3D9-75FB-4955-9566-1B85A077646E}" type="slidenum">
              <a:rPr lang="nl-NL" smtClean="0"/>
              <a:t>‹nr.›</a:t>
            </a:fld>
            <a:endParaRPr lang="nl-NL"/>
          </a:p>
        </p:txBody>
      </p:sp>
    </p:spTree>
    <p:extLst>
      <p:ext uri="{BB962C8B-B14F-4D97-AF65-F5344CB8AC3E}">
        <p14:creationId xmlns:p14="http://schemas.microsoft.com/office/powerpoint/2010/main" val="3324896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9F83E8-74EA-4A30-B86E-00CABF8494E6}"/>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145BA084-7BB3-4195-9741-3EADD4A0F8CC}"/>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9F4D849-40F5-4B29-BB6F-4656873BBC8A}"/>
              </a:ext>
            </a:extLst>
          </p:cNvPr>
          <p:cNvSpPr>
            <a:spLocks noGrp="1"/>
          </p:cNvSpPr>
          <p:nvPr>
            <p:ph type="dt" sz="half" idx="10"/>
          </p:nvPr>
        </p:nvSpPr>
        <p:spPr/>
        <p:txBody>
          <a:bodyPr/>
          <a:lstStyle/>
          <a:p>
            <a:fld id="{F641D3A7-A49F-4ABC-944D-6032E32FC7C6}" type="datetimeFigureOut">
              <a:rPr lang="nl-NL" smtClean="0"/>
              <a:t>23-11-2018</a:t>
            </a:fld>
            <a:endParaRPr lang="nl-NL"/>
          </a:p>
        </p:txBody>
      </p:sp>
      <p:sp>
        <p:nvSpPr>
          <p:cNvPr id="5" name="Tijdelijke aanduiding voor voettekst 4">
            <a:extLst>
              <a:ext uri="{FF2B5EF4-FFF2-40B4-BE49-F238E27FC236}">
                <a16:creationId xmlns:a16="http://schemas.microsoft.com/office/drawing/2014/main" id="{A23335A3-8470-4DC4-BD93-63F98B93603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25DD69D-3B39-48E0-A93C-20332E133F02}"/>
              </a:ext>
            </a:extLst>
          </p:cNvPr>
          <p:cNvSpPr>
            <a:spLocks noGrp="1"/>
          </p:cNvSpPr>
          <p:nvPr>
            <p:ph type="sldNum" sz="quarter" idx="12"/>
          </p:nvPr>
        </p:nvSpPr>
        <p:spPr/>
        <p:txBody>
          <a:bodyPr/>
          <a:lstStyle/>
          <a:p>
            <a:fld id="{A07FF3D9-75FB-4955-9566-1B85A077646E}" type="slidenum">
              <a:rPr lang="nl-NL" smtClean="0"/>
              <a:t>‹nr.›</a:t>
            </a:fld>
            <a:endParaRPr lang="nl-NL"/>
          </a:p>
        </p:txBody>
      </p:sp>
    </p:spTree>
    <p:extLst>
      <p:ext uri="{BB962C8B-B14F-4D97-AF65-F5344CB8AC3E}">
        <p14:creationId xmlns:p14="http://schemas.microsoft.com/office/powerpoint/2010/main" val="1911943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51D634EE-54E3-4DA6-A6CA-ABC5107EB3DC}"/>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E6EC4337-BD3B-4943-9CAF-BC0805EB898A}"/>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60A318C-A368-42DA-8A87-2026F9129F15}"/>
              </a:ext>
            </a:extLst>
          </p:cNvPr>
          <p:cNvSpPr>
            <a:spLocks noGrp="1"/>
          </p:cNvSpPr>
          <p:nvPr>
            <p:ph type="dt" sz="half" idx="10"/>
          </p:nvPr>
        </p:nvSpPr>
        <p:spPr/>
        <p:txBody>
          <a:bodyPr/>
          <a:lstStyle/>
          <a:p>
            <a:fld id="{F641D3A7-A49F-4ABC-944D-6032E32FC7C6}" type="datetimeFigureOut">
              <a:rPr lang="nl-NL" smtClean="0"/>
              <a:t>23-11-2018</a:t>
            </a:fld>
            <a:endParaRPr lang="nl-NL"/>
          </a:p>
        </p:txBody>
      </p:sp>
      <p:sp>
        <p:nvSpPr>
          <p:cNvPr id="5" name="Tijdelijke aanduiding voor voettekst 4">
            <a:extLst>
              <a:ext uri="{FF2B5EF4-FFF2-40B4-BE49-F238E27FC236}">
                <a16:creationId xmlns:a16="http://schemas.microsoft.com/office/drawing/2014/main" id="{B9F884E3-8704-4190-B5C9-D9FA814D737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CB7BEFB6-DE52-42F6-8E9F-226D64EEA0A6}"/>
              </a:ext>
            </a:extLst>
          </p:cNvPr>
          <p:cNvSpPr>
            <a:spLocks noGrp="1"/>
          </p:cNvSpPr>
          <p:nvPr>
            <p:ph type="sldNum" sz="quarter" idx="12"/>
          </p:nvPr>
        </p:nvSpPr>
        <p:spPr/>
        <p:txBody>
          <a:bodyPr/>
          <a:lstStyle/>
          <a:p>
            <a:fld id="{A07FF3D9-75FB-4955-9566-1B85A077646E}" type="slidenum">
              <a:rPr lang="nl-NL" smtClean="0"/>
              <a:t>‹nr.›</a:t>
            </a:fld>
            <a:endParaRPr lang="nl-NL"/>
          </a:p>
        </p:txBody>
      </p:sp>
    </p:spTree>
    <p:extLst>
      <p:ext uri="{BB962C8B-B14F-4D97-AF65-F5344CB8AC3E}">
        <p14:creationId xmlns:p14="http://schemas.microsoft.com/office/powerpoint/2010/main" val="4266859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0CFA82-C1E8-4093-97B3-12E26AB2253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2834E5A-9727-4356-A602-437E6D2BAD40}"/>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EF7C8D9-2445-4D27-AA44-DBBBAF233D70}"/>
              </a:ext>
            </a:extLst>
          </p:cNvPr>
          <p:cNvSpPr>
            <a:spLocks noGrp="1"/>
          </p:cNvSpPr>
          <p:nvPr>
            <p:ph type="dt" sz="half" idx="10"/>
          </p:nvPr>
        </p:nvSpPr>
        <p:spPr/>
        <p:txBody>
          <a:bodyPr/>
          <a:lstStyle/>
          <a:p>
            <a:fld id="{F641D3A7-A49F-4ABC-944D-6032E32FC7C6}" type="datetimeFigureOut">
              <a:rPr lang="nl-NL" smtClean="0"/>
              <a:t>23-11-2018</a:t>
            </a:fld>
            <a:endParaRPr lang="nl-NL"/>
          </a:p>
        </p:txBody>
      </p:sp>
      <p:sp>
        <p:nvSpPr>
          <p:cNvPr id="5" name="Tijdelijke aanduiding voor voettekst 4">
            <a:extLst>
              <a:ext uri="{FF2B5EF4-FFF2-40B4-BE49-F238E27FC236}">
                <a16:creationId xmlns:a16="http://schemas.microsoft.com/office/drawing/2014/main" id="{805F4A34-ED09-4D34-A15C-4D57289764E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A94994F-3915-4322-ABE7-B43BEAF91B78}"/>
              </a:ext>
            </a:extLst>
          </p:cNvPr>
          <p:cNvSpPr>
            <a:spLocks noGrp="1"/>
          </p:cNvSpPr>
          <p:nvPr>
            <p:ph type="sldNum" sz="quarter" idx="12"/>
          </p:nvPr>
        </p:nvSpPr>
        <p:spPr/>
        <p:txBody>
          <a:bodyPr/>
          <a:lstStyle/>
          <a:p>
            <a:fld id="{A07FF3D9-75FB-4955-9566-1B85A077646E}" type="slidenum">
              <a:rPr lang="nl-NL" smtClean="0"/>
              <a:t>‹nr.›</a:t>
            </a:fld>
            <a:endParaRPr lang="nl-NL"/>
          </a:p>
        </p:txBody>
      </p:sp>
    </p:spTree>
    <p:extLst>
      <p:ext uri="{BB962C8B-B14F-4D97-AF65-F5344CB8AC3E}">
        <p14:creationId xmlns:p14="http://schemas.microsoft.com/office/powerpoint/2010/main" val="3425107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22B38C-4836-4795-89EA-02FE683DDEFC}"/>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AC39F92A-0E7D-4DFF-885B-648960DDFD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235EF36C-1C11-4A2E-B93D-28C1509E65A6}"/>
              </a:ext>
            </a:extLst>
          </p:cNvPr>
          <p:cNvSpPr>
            <a:spLocks noGrp="1"/>
          </p:cNvSpPr>
          <p:nvPr>
            <p:ph type="dt" sz="half" idx="10"/>
          </p:nvPr>
        </p:nvSpPr>
        <p:spPr/>
        <p:txBody>
          <a:bodyPr/>
          <a:lstStyle/>
          <a:p>
            <a:fld id="{F641D3A7-A49F-4ABC-944D-6032E32FC7C6}" type="datetimeFigureOut">
              <a:rPr lang="nl-NL" smtClean="0"/>
              <a:t>23-11-2018</a:t>
            </a:fld>
            <a:endParaRPr lang="nl-NL"/>
          </a:p>
        </p:txBody>
      </p:sp>
      <p:sp>
        <p:nvSpPr>
          <p:cNvPr id="5" name="Tijdelijke aanduiding voor voettekst 4">
            <a:extLst>
              <a:ext uri="{FF2B5EF4-FFF2-40B4-BE49-F238E27FC236}">
                <a16:creationId xmlns:a16="http://schemas.microsoft.com/office/drawing/2014/main" id="{31DAEAFF-9597-426F-983C-D545957D004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8B102A2-F62F-4B47-9653-B3C5851C657A}"/>
              </a:ext>
            </a:extLst>
          </p:cNvPr>
          <p:cNvSpPr>
            <a:spLocks noGrp="1"/>
          </p:cNvSpPr>
          <p:nvPr>
            <p:ph type="sldNum" sz="quarter" idx="12"/>
          </p:nvPr>
        </p:nvSpPr>
        <p:spPr/>
        <p:txBody>
          <a:bodyPr/>
          <a:lstStyle/>
          <a:p>
            <a:fld id="{A07FF3D9-75FB-4955-9566-1B85A077646E}" type="slidenum">
              <a:rPr lang="nl-NL" smtClean="0"/>
              <a:t>‹nr.›</a:t>
            </a:fld>
            <a:endParaRPr lang="nl-NL"/>
          </a:p>
        </p:txBody>
      </p:sp>
    </p:spTree>
    <p:extLst>
      <p:ext uri="{BB962C8B-B14F-4D97-AF65-F5344CB8AC3E}">
        <p14:creationId xmlns:p14="http://schemas.microsoft.com/office/powerpoint/2010/main" val="1283593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27D132-7D1A-4243-B0C7-128016C9E39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A310CB1-196B-4A0E-B435-0D7103156883}"/>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87C1EA9F-93AB-4919-8C8D-D807FF58EB73}"/>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6BE0A7C-1683-499A-8550-3A534D0BA6D5}"/>
              </a:ext>
            </a:extLst>
          </p:cNvPr>
          <p:cNvSpPr>
            <a:spLocks noGrp="1"/>
          </p:cNvSpPr>
          <p:nvPr>
            <p:ph type="dt" sz="half" idx="10"/>
          </p:nvPr>
        </p:nvSpPr>
        <p:spPr/>
        <p:txBody>
          <a:bodyPr/>
          <a:lstStyle/>
          <a:p>
            <a:fld id="{F641D3A7-A49F-4ABC-944D-6032E32FC7C6}" type="datetimeFigureOut">
              <a:rPr lang="nl-NL" smtClean="0"/>
              <a:t>23-11-2018</a:t>
            </a:fld>
            <a:endParaRPr lang="nl-NL"/>
          </a:p>
        </p:txBody>
      </p:sp>
      <p:sp>
        <p:nvSpPr>
          <p:cNvPr id="6" name="Tijdelijke aanduiding voor voettekst 5">
            <a:extLst>
              <a:ext uri="{FF2B5EF4-FFF2-40B4-BE49-F238E27FC236}">
                <a16:creationId xmlns:a16="http://schemas.microsoft.com/office/drawing/2014/main" id="{09580A2E-8FA6-4EB9-AB1F-6F55E00D577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D5A14EB-2B28-4265-956A-4A532280D7D8}"/>
              </a:ext>
            </a:extLst>
          </p:cNvPr>
          <p:cNvSpPr>
            <a:spLocks noGrp="1"/>
          </p:cNvSpPr>
          <p:nvPr>
            <p:ph type="sldNum" sz="quarter" idx="12"/>
          </p:nvPr>
        </p:nvSpPr>
        <p:spPr/>
        <p:txBody>
          <a:bodyPr/>
          <a:lstStyle/>
          <a:p>
            <a:fld id="{A07FF3D9-75FB-4955-9566-1B85A077646E}" type="slidenum">
              <a:rPr lang="nl-NL" smtClean="0"/>
              <a:t>‹nr.›</a:t>
            </a:fld>
            <a:endParaRPr lang="nl-NL"/>
          </a:p>
        </p:txBody>
      </p:sp>
    </p:spTree>
    <p:extLst>
      <p:ext uri="{BB962C8B-B14F-4D97-AF65-F5344CB8AC3E}">
        <p14:creationId xmlns:p14="http://schemas.microsoft.com/office/powerpoint/2010/main" val="207744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0673B3-6FAB-415C-8879-C63CCCCE0C2C}"/>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846E620B-976E-489F-A31F-7B2BCBDA0D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945C287F-64E2-4702-958D-D576559E146D}"/>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589E5AD5-BA89-4C62-943A-0C3032024A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60062121-4A1C-4C7D-839A-5108D03062D7}"/>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D71019A7-7AAC-454F-BA17-26949D8D3886}"/>
              </a:ext>
            </a:extLst>
          </p:cNvPr>
          <p:cNvSpPr>
            <a:spLocks noGrp="1"/>
          </p:cNvSpPr>
          <p:nvPr>
            <p:ph type="dt" sz="half" idx="10"/>
          </p:nvPr>
        </p:nvSpPr>
        <p:spPr/>
        <p:txBody>
          <a:bodyPr/>
          <a:lstStyle/>
          <a:p>
            <a:fld id="{F641D3A7-A49F-4ABC-944D-6032E32FC7C6}" type="datetimeFigureOut">
              <a:rPr lang="nl-NL" smtClean="0"/>
              <a:t>23-11-2018</a:t>
            </a:fld>
            <a:endParaRPr lang="nl-NL"/>
          </a:p>
        </p:txBody>
      </p:sp>
      <p:sp>
        <p:nvSpPr>
          <p:cNvPr id="8" name="Tijdelijke aanduiding voor voettekst 7">
            <a:extLst>
              <a:ext uri="{FF2B5EF4-FFF2-40B4-BE49-F238E27FC236}">
                <a16:creationId xmlns:a16="http://schemas.microsoft.com/office/drawing/2014/main" id="{AD52D2B2-D2BF-439D-88D1-38CD7F98557B}"/>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C5ADC6B7-BE1F-4E56-BCB2-ADE273CBC9A6}"/>
              </a:ext>
            </a:extLst>
          </p:cNvPr>
          <p:cNvSpPr>
            <a:spLocks noGrp="1"/>
          </p:cNvSpPr>
          <p:nvPr>
            <p:ph type="sldNum" sz="quarter" idx="12"/>
          </p:nvPr>
        </p:nvSpPr>
        <p:spPr/>
        <p:txBody>
          <a:bodyPr/>
          <a:lstStyle/>
          <a:p>
            <a:fld id="{A07FF3D9-75FB-4955-9566-1B85A077646E}" type="slidenum">
              <a:rPr lang="nl-NL" smtClean="0"/>
              <a:t>‹nr.›</a:t>
            </a:fld>
            <a:endParaRPr lang="nl-NL"/>
          </a:p>
        </p:txBody>
      </p:sp>
    </p:spTree>
    <p:extLst>
      <p:ext uri="{BB962C8B-B14F-4D97-AF65-F5344CB8AC3E}">
        <p14:creationId xmlns:p14="http://schemas.microsoft.com/office/powerpoint/2010/main" val="1226851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C4B338-BECD-47E2-8110-7F71BBFF87CD}"/>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EB38C7AA-19D9-4AD3-A409-5167ED8E9854}"/>
              </a:ext>
            </a:extLst>
          </p:cNvPr>
          <p:cNvSpPr>
            <a:spLocks noGrp="1"/>
          </p:cNvSpPr>
          <p:nvPr>
            <p:ph type="dt" sz="half" idx="10"/>
          </p:nvPr>
        </p:nvSpPr>
        <p:spPr/>
        <p:txBody>
          <a:bodyPr/>
          <a:lstStyle/>
          <a:p>
            <a:fld id="{F641D3A7-A49F-4ABC-944D-6032E32FC7C6}" type="datetimeFigureOut">
              <a:rPr lang="nl-NL" smtClean="0"/>
              <a:t>23-11-2018</a:t>
            </a:fld>
            <a:endParaRPr lang="nl-NL"/>
          </a:p>
        </p:txBody>
      </p:sp>
      <p:sp>
        <p:nvSpPr>
          <p:cNvPr id="4" name="Tijdelijke aanduiding voor voettekst 3">
            <a:extLst>
              <a:ext uri="{FF2B5EF4-FFF2-40B4-BE49-F238E27FC236}">
                <a16:creationId xmlns:a16="http://schemas.microsoft.com/office/drawing/2014/main" id="{25F97B64-565B-47F2-92BF-4BA779360191}"/>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75CA5E9F-B47F-42BC-8BE7-EA015F1792E5}"/>
              </a:ext>
            </a:extLst>
          </p:cNvPr>
          <p:cNvSpPr>
            <a:spLocks noGrp="1"/>
          </p:cNvSpPr>
          <p:nvPr>
            <p:ph type="sldNum" sz="quarter" idx="12"/>
          </p:nvPr>
        </p:nvSpPr>
        <p:spPr/>
        <p:txBody>
          <a:bodyPr/>
          <a:lstStyle/>
          <a:p>
            <a:fld id="{A07FF3D9-75FB-4955-9566-1B85A077646E}" type="slidenum">
              <a:rPr lang="nl-NL" smtClean="0"/>
              <a:t>‹nr.›</a:t>
            </a:fld>
            <a:endParaRPr lang="nl-NL"/>
          </a:p>
        </p:txBody>
      </p:sp>
    </p:spTree>
    <p:extLst>
      <p:ext uri="{BB962C8B-B14F-4D97-AF65-F5344CB8AC3E}">
        <p14:creationId xmlns:p14="http://schemas.microsoft.com/office/powerpoint/2010/main" val="1968228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7A42619-6C08-4667-B01A-7DF78A87EEF5}"/>
              </a:ext>
            </a:extLst>
          </p:cNvPr>
          <p:cNvSpPr>
            <a:spLocks noGrp="1"/>
          </p:cNvSpPr>
          <p:nvPr>
            <p:ph type="dt" sz="half" idx="10"/>
          </p:nvPr>
        </p:nvSpPr>
        <p:spPr/>
        <p:txBody>
          <a:bodyPr/>
          <a:lstStyle/>
          <a:p>
            <a:fld id="{F641D3A7-A49F-4ABC-944D-6032E32FC7C6}" type="datetimeFigureOut">
              <a:rPr lang="nl-NL" smtClean="0"/>
              <a:t>23-11-2018</a:t>
            </a:fld>
            <a:endParaRPr lang="nl-NL"/>
          </a:p>
        </p:txBody>
      </p:sp>
      <p:sp>
        <p:nvSpPr>
          <p:cNvPr id="3" name="Tijdelijke aanduiding voor voettekst 2">
            <a:extLst>
              <a:ext uri="{FF2B5EF4-FFF2-40B4-BE49-F238E27FC236}">
                <a16:creationId xmlns:a16="http://schemas.microsoft.com/office/drawing/2014/main" id="{CCCA7F16-3162-4371-8646-1D46C1771FB8}"/>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0AB2543-214C-4F6A-ADA8-B31B1BDA720B}"/>
              </a:ext>
            </a:extLst>
          </p:cNvPr>
          <p:cNvSpPr>
            <a:spLocks noGrp="1"/>
          </p:cNvSpPr>
          <p:nvPr>
            <p:ph type="sldNum" sz="quarter" idx="12"/>
          </p:nvPr>
        </p:nvSpPr>
        <p:spPr/>
        <p:txBody>
          <a:bodyPr/>
          <a:lstStyle/>
          <a:p>
            <a:fld id="{A07FF3D9-75FB-4955-9566-1B85A077646E}" type="slidenum">
              <a:rPr lang="nl-NL" smtClean="0"/>
              <a:t>‹nr.›</a:t>
            </a:fld>
            <a:endParaRPr lang="nl-NL"/>
          </a:p>
        </p:txBody>
      </p:sp>
    </p:spTree>
    <p:extLst>
      <p:ext uri="{BB962C8B-B14F-4D97-AF65-F5344CB8AC3E}">
        <p14:creationId xmlns:p14="http://schemas.microsoft.com/office/powerpoint/2010/main" val="493474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B788E5-57D9-49A6-94A5-978DE2DEA2C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E7B652E-532D-43A2-B61B-BBF6FD967C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EE3D17CD-A0AF-487C-95FB-514A98CDAA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BBD651C8-6EE8-49D7-ADC9-9776C2E32B2D}"/>
              </a:ext>
            </a:extLst>
          </p:cNvPr>
          <p:cNvSpPr>
            <a:spLocks noGrp="1"/>
          </p:cNvSpPr>
          <p:nvPr>
            <p:ph type="dt" sz="half" idx="10"/>
          </p:nvPr>
        </p:nvSpPr>
        <p:spPr/>
        <p:txBody>
          <a:bodyPr/>
          <a:lstStyle/>
          <a:p>
            <a:fld id="{F641D3A7-A49F-4ABC-944D-6032E32FC7C6}" type="datetimeFigureOut">
              <a:rPr lang="nl-NL" smtClean="0"/>
              <a:t>23-11-2018</a:t>
            </a:fld>
            <a:endParaRPr lang="nl-NL"/>
          </a:p>
        </p:txBody>
      </p:sp>
      <p:sp>
        <p:nvSpPr>
          <p:cNvPr id="6" name="Tijdelijke aanduiding voor voettekst 5">
            <a:extLst>
              <a:ext uri="{FF2B5EF4-FFF2-40B4-BE49-F238E27FC236}">
                <a16:creationId xmlns:a16="http://schemas.microsoft.com/office/drawing/2014/main" id="{E2795E8E-2AE9-4AC9-A891-E4EBDDE7D45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B579C09-B141-426E-8CF6-69C60FF8766D}"/>
              </a:ext>
            </a:extLst>
          </p:cNvPr>
          <p:cNvSpPr>
            <a:spLocks noGrp="1"/>
          </p:cNvSpPr>
          <p:nvPr>
            <p:ph type="sldNum" sz="quarter" idx="12"/>
          </p:nvPr>
        </p:nvSpPr>
        <p:spPr/>
        <p:txBody>
          <a:bodyPr/>
          <a:lstStyle/>
          <a:p>
            <a:fld id="{A07FF3D9-75FB-4955-9566-1B85A077646E}" type="slidenum">
              <a:rPr lang="nl-NL" smtClean="0"/>
              <a:t>‹nr.›</a:t>
            </a:fld>
            <a:endParaRPr lang="nl-NL"/>
          </a:p>
        </p:txBody>
      </p:sp>
    </p:spTree>
    <p:extLst>
      <p:ext uri="{BB962C8B-B14F-4D97-AF65-F5344CB8AC3E}">
        <p14:creationId xmlns:p14="http://schemas.microsoft.com/office/powerpoint/2010/main" val="3204377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9C3EC4-1B82-4477-BE6E-CC473C2A286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499580E9-A812-468F-A1A2-5F18B5C896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CE9A007F-88F2-4631-AB08-34F7D176FC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936CAF6F-AD83-4C76-AC62-E533CB4799D8}"/>
              </a:ext>
            </a:extLst>
          </p:cNvPr>
          <p:cNvSpPr>
            <a:spLocks noGrp="1"/>
          </p:cNvSpPr>
          <p:nvPr>
            <p:ph type="dt" sz="half" idx="10"/>
          </p:nvPr>
        </p:nvSpPr>
        <p:spPr/>
        <p:txBody>
          <a:bodyPr/>
          <a:lstStyle/>
          <a:p>
            <a:fld id="{F641D3A7-A49F-4ABC-944D-6032E32FC7C6}" type="datetimeFigureOut">
              <a:rPr lang="nl-NL" smtClean="0"/>
              <a:t>23-11-2018</a:t>
            </a:fld>
            <a:endParaRPr lang="nl-NL"/>
          </a:p>
        </p:txBody>
      </p:sp>
      <p:sp>
        <p:nvSpPr>
          <p:cNvPr id="6" name="Tijdelijke aanduiding voor voettekst 5">
            <a:extLst>
              <a:ext uri="{FF2B5EF4-FFF2-40B4-BE49-F238E27FC236}">
                <a16:creationId xmlns:a16="http://schemas.microsoft.com/office/drawing/2014/main" id="{8D16E191-9BC4-486F-BE1F-D0441A19D7D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A13A5F3-ACCD-4A55-95C0-E9C4C883FE45}"/>
              </a:ext>
            </a:extLst>
          </p:cNvPr>
          <p:cNvSpPr>
            <a:spLocks noGrp="1"/>
          </p:cNvSpPr>
          <p:nvPr>
            <p:ph type="sldNum" sz="quarter" idx="12"/>
          </p:nvPr>
        </p:nvSpPr>
        <p:spPr/>
        <p:txBody>
          <a:bodyPr/>
          <a:lstStyle/>
          <a:p>
            <a:fld id="{A07FF3D9-75FB-4955-9566-1B85A077646E}" type="slidenum">
              <a:rPr lang="nl-NL" smtClean="0"/>
              <a:t>‹nr.›</a:t>
            </a:fld>
            <a:endParaRPr lang="nl-NL"/>
          </a:p>
        </p:txBody>
      </p:sp>
    </p:spTree>
    <p:extLst>
      <p:ext uri="{BB962C8B-B14F-4D97-AF65-F5344CB8AC3E}">
        <p14:creationId xmlns:p14="http://schemas.microsoft.com/office/powerpoint/2010/main" val="3971434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4C93F2AB-5D49-4706-950B-AAFD3A1110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F1EB041E-E3F7-406C-8CBB-DE9B3FB446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D093886-25CD-42C2-89FD-723FA1B4EB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41D3A7-A49F-4ABC-944D-6032E32FC7C6}" type="datetimeFigureOut">
              <a:rPr lang="nl-NL" smtClean="0"/>
              <a:t>23-11-2018</a:t>
            </a:fld>
            <a:endParaRPr lang="nl-NL"/>
          </a:p>
        </p:txBody>
      </p:sp>
      <p:sp>
        <p:nvSpPr>
          <p:cNvPr id="5" name="Tijdelijke aanduiding voor voettekst 4">
            <a:extLst>
              <a:ext uri="{FF2B5EF4-FFF2-40B4-BE49-F238E27FC236}">
                <a16:creationId xmlns:a16="http://schemas.microsoft.com/office/drawing/2014/main" id="{85B24E8F-E17C-4258-9805-0316591257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06E61CAB-2C31-4E80-AC19-C1CD7025C6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7FF3D9-75FB-4955-9566-1B85A077646E}" type="slidenum">
              <a:rPr lang="nl-NL" smtClean="0"/>
              <a:t>‹nr.›</a:t>
            </a:fld>
            <a:endParaRPr lang="nl-NL"/>
          </a:p>
        </p:txBody>
      </p:sp>
    </p:spTree>
    <p:extLst>
      <p:ext uri="{BB962C8B-B14F-4D97-AF65-F5344CB8AC3E}">
        <p14:creationId xmlns:p14="http://schemas.microsoft.com/office/powerpoint/2010/main" val="538143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0F64F7-FC5B-4B0C-9BAF-800AFD7BFCAA}"/>
              </a:ext>
            </a:extLst>
          </p:cNvPr>
          <p:cNvSpPr>
            <a:spLocks noGrp="1"/>
          </p:cNvSpPr>
          <p:nvPr>
            <p:ph type="ctrTitle"/>
          </p:nvPr>
        </p:nvSpPr>
        <p:spPr/>
        <p:txBody>
          <a:bodyPr/>
          <a:lstStyle/>
          <a:p>
            <a:r>
              <a:rPr lang="nl-NL" dirty="0"/>
              <a:t>Kwaliteitsafspraken 2019-2024</a:t>
            </a:r>
          </a:p>
        </p:txBody>
      </p:sp>
      <p:sp>
        <p:nvSpPr>
          <p:cNvPr id="3" name="Ondertitel 2">
            <a:extLst>
              <a:ext uri="{FF2B5EF4-FFF2-40B4-BE49-F238E27FC236}">
                <a16:creationId xmlns:a16="http://schemas.microsoft.com/office/drawing/2014/main" id="{11A98E51-4A0E-4DBF-95C9-575D6E86BDC9}"/>
              </a:ext>
            </a:extLst>
          </p:cNvPr>
          <p:cNvSpPr>
            <a:spLocks noGrp="1"/>
          </p:cNvSpPr>
          <p:nvPr>
            <p:ph type="subTitle" idx="1"/>
          </p:nvPr>
        </p:nvSpPr>
        <p:spPr/>
        <p:txBody>
          <a:bodyPr/>
          <a:lstStyle/>
          <a:p>
            <a:r>
              <a:rPr lang="nl-NL" dirty="0"/>
              <a:t>Hogeschool Utrecht </a:t>
            </a:r>
          </a:p>
        </p:txBody>
      </p:sp>
    </p:spTree>
    <p:extLst>
      <p:ext uri="{BB962C8B-B14F-4D97-AF65-F5344CB8AC3E}">
        <p14:creationId xmlns:p14="http://schemas.microsoft.com/office/powerpoint/2010/main" val="3377570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9661AD-577A-404B-A122-EFD4F1FE7DF8}"/>
              </a:ext>
            </a:extLst>
          </p:cNvPr>
          <p:cNvSpPr>
            <a:spLocks noGrp="1"/>
          </p:cNvSpPr>
          <p:nvPr>
            <p:ph type="title"/>
          </p:nvPr>
        </p:nvSpPr>
        <p:spPr/>
        <p:txBody>
          <a:bodyPr/>
          <a:lstStyle/>
          <a:p>
            <a:r>
              <a:rPr lang="nl-NL" dirty="0"/>
              <a:t>Uitvoering en verantwoording </a:t>
            </a:r>
          </a:p>
        </p:txBody>
      </p:sp>
      <p:sp>
        <p:nvSpPr>
          <p:cNvPr id="3" name="Tijdelijke aanduiding voor inhoud 2">
            <a:extLst>
              <a:ext uri="{FF2B5EF4-FFF2-40B4-BE49-F238E27FC236}">
                <a16:creationId xmlns:a16="http://schemas.microsoft.com/office/drawing/2014/main" id="{3EFB8AB3-BEA6-45CA-BA93-4E3140F29300}"/>
              </a:ext>
            </a:extLst>
          </p:cNvPr>
          <p:cNvSpPr>
            <a:spLocks noGrp="1"/>
          </p:cNvSpPr>
          <p:nvPr>
            <p:ph idx="1"/>
          </p:nvPr>
        </p:nvSpPr>
        <p:spPr/>
        <p:txBody>
          <a:bodyPr>
            <a:normAutofit fontScale="85000" lnSpcReduction="20000"/>
          </a:bodyPr>
          <a:lstStyle/>
          <a:p>
            <a:r>
              <a:rPr lang="nl-NL" dirty="0"/>
              <a:t>Vernieuwing digitale leeromgeving: </a:t>
            </a:r>
          </a:p>
          <a:p>
            <a:r>
              <a:rPr lang="nl-NL" dirty="0"/>
              <a:t>Middelen voor vernieuwing DLO centraal gealloceerd.</a:t>
            </a:r>
          </a:p>
          <a:p>
            <a:r>
              <a:rPr lang="nl-NL" dirty="0"/>
              <a:t>De portfolio-stuurgroep richt een proces in waarbij op participatieve criteria worden ontwikkeld voor toekenning. </a:t>
            </a:r>
          </a:p>
          <a:p>
            <a:r>
              <a:rPr lang="nl-NL" dirty="0"/>
              <a:t>Deze criteria worden ter goedkeuring voorgelegd aan het College van Bestuur en ter instemming aan de Hogeschoolraad.</a:t>
            </a:r>
          </a:p>
          <a:p>
            <a:r>
              <a:rPr lang="nl-NL" dirty="0"/>
              <a:t>Opleidingen en kenniscentra kunnen samen met de dienst IM&amp;ICT voorstellen indienen voor vernieuwing van de digitale leeromgeving. </a:t>
            </a:r>
          </a:p>
          <a:p>
            <a:r>
              <a:rPr lang="nl-NL" dirty="0"/>
              <a:t>Aanvragen gaan over incidentele financiering; deze voorstellen zijn passend bij de ontwikkelfase van de betreffende opleiding of het kenniscentrum en zijn vóór indiening besproken met de medezeggenschapsraad van het instituut of het kenniscentrum. </a:t>
            </a:r>
          </a:p>
          <a:p>
            <a:r>
              <a:rPr lang="nl-NL" dirty="0"/>
              <a:t>Besluiten over de aanvragen worden genomen door de portfolio-stuurgroep.</a:t>
            </a:r>
          </a:p>
        </p:txBody>
      </p:sp>
    </p:spTree>
    <p:extLst>
      <p:ext uri="{BB962C8B-B14F-4D97-AF65-F5344CB8AC3E}">
        <p14:creationId xmlns:p14="http://schemas.microsoft.com/office/powerpoint/2010/main" val="3774832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30F238-ED51-48FA-90B8-7A51F5F4A50F}"/>
              </a:ext>
            </a:extLst>
          </p:cNvPr>
          <p:cNvSpPr>
            <a:spLocks noGrp="1"/>
          </p:cNvSpPr>
          <p:nvPr>
            <p:ph type="title"/>
          </p:nvPr>
        </p:nvSpPr>
        <p:spPr/>
        <p:txBody>
          <a:bodyPr/>
          <a:lstStyle/>
          <a:p>
            <a:r>
              <a:rPr lang="nl-NL" dirty="0"/>
              <a:t>Thematische investeringsvoorwaarden:</a:t>
            </a:r>
          </a:p>
        </p:txBody>
      </p:sp>
      <p:sp>
        <p:nvSpPr>
          <p:cNvPr id="3" name="Tijdelijke aanduiding voor inhoud 2">
            <a:extLst>
              <a:ext uri="{FF2B5EF4-FFF2-40B4-BE49-F238E27FC236}">
                <a16:creationId xmlns:a16="http://schemas.microsoft.com/office/drawing/2014/main" id="{14643568-32D2-4B62-8C61-87F258A03FAA}"/>
              </a:ext>
            </a:extLst>
          </p:cNvPr>
          <p:cNvSpPr>
            <a:spLocks noGrp="1"/>
          </p:cNvSpPr>
          <p:nvPr>
            <p:ph idx="1"/>
          </p:nvPr>
        </p:nvSpPr>
        <p:spPr/>
        <p:txBody>
          <a:bodyPr/>
          <a:lstStyle/>
          <a:p>
            <a:r>
              <a:rPr lang="nl-NL" dirty="0"/>
              <a:t>1. intensiever en kleinschalig onderwijs (onderwijsintensiteit); </a:t>
            </a:r>
          </a:p>
          <a:p>
            <a:r>
              <a:rPr lang="nl-NL" dirty="0"/>
              <a:t>2. meer en betere begeleiding van studenten; </a:t>
            </a:r>
          </a:p>
          <a:p>
            <a:r>
              <a:rPr lang="nl-NL" dirty="0"/>
              <a:t>3. studiesucces; </a:t>
            </a:r>
          </a:p>
          <a:p>
            <a:r>
              <a:rPr lang="nl-NL" dirty="0"/>
              <a:t>4. onderwijsdifferentiatie; </a:t>
            </a:r>
          </a:p>
          <a:p>
            <a:r>
              <a:rPr lang="nl-NL" dirty="0"/>
              <a:t>5. passende en goede onderwijsfaciliteiten; </a:t>
            </a:r>
          </a:p>
          <a:p>
            <a:r>
              <a:rPr lang="nl-NL" dirty="0"/>
              <a:t>6. professionalisering van docenten (docentkwaliteit)</a:t>
            </a:r>
          </a:p>
        </p:txBody>
      </p:sp>
    </p:spTree>
    <p:extLst>
      <p:ext uri="{BB962C8B-B14F-4D97-AF65-F5344CB8AC3E}">
        <p14:creationId xmlns:p14="http://schemas.microsoft.com/office/powerpoint/2010/main" val="620884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510580-F80E-4E94-A8D1-524912339E16}"/>
              </a:ext>
            </a:extLst>
          </p:cNvPr>
          <p:cNvSpPr>
            <a:spLocks noGrp="1"/>
          </p:cNvSpPr>
          <p:nvPr>
            <p:ph type="title"/>
          </p:nvPr>
        </p:nvSpPr>
        <p:spPr/>
        <p:txBody>
          <a:bodyPr/>
          <a:lstStyle/>
          <a:p>
            <a:r>
              <a:rPr lang="nl-NL" dirty="0" err="1"/>
              <a:t>Onderwijsinvesteringsdoelen</a:t>
            </a:r>
            <a:r>
              <a:rPr lang="nl-NL" dirty="0"/>
              <a:t> Hogeschool Utrecht </a:t>
            </a:r>
          </a:p>
        </p:txBody>
      </p:sp>
      <p:sp>
        <p:nvSpPr>
          <p:cNvPr id="3" name="Tijdelijke aanduiding voor inhoud 2">
            <a:extLst>
              <a:ext uri="{FF2B5EF4-FFF2-40B4-BE49-F238E27FC236}">
                <a16:creationId xmlns:a16="http://schemas.microsoft.com/office/drawing/2014/main" id="{0D2F7629-6025-49C7-8D9C-0F7AC0D13F89}"/>
              </a:ext>
            </a:extLst>
          </p:cNvPr>
          <p:cNvSpPr>
            <a:spLocks noGrp="1"/>
          </p:cNvSpPr>
          <p:nvPr>
            <p:ph idx="1"/>
          </p:nvPr>
        </p:nvSpPr>
        <p:spPr/>
        <p:txBody>
          <a:bodyPr/>
          <a:lstStyle/>
          <a:p>
            <a:r>
              <a:rPr lang="nl-NL" dirty="0"/>
              <a:t>Het aanstellen van extra onderwijspersoneel (OP) ; extra onderwijzend personeel vergroot onderwijskracht</a:t>
            </a:r>
          </a:p>
          <a:p>
            <a:r>
              <a:rPr lang="nl-NL" dirty="0"/>
              <a:t>HU-gemeenschapsvorming en studentbetrokkenheid</a:t>
            </a:r>
          </a:p>
          <a:p>
            <a:r>
              <a:rPr lang="nl-NL" dirty="0"/>
              <a:t>Structurele vernieuwing digitale leeromgeving </a:t>
            </a:r>
          </a:p>
          <a:p>
            <a:endParaRPr lang="nl-NL" dirty="0"/>
          </a:p>
          <a:p>
            <a:r>
              <a:rPr lang="nl-NL" dirty="0"/>
              <a:t>De wijze waarop de middelen worden ingezet sluit aan bij de sturingsfilosofie: interne en externe verbinding, professionele ruimte, werken in teams en participatie. </a:t>
            </a:r>
          </a:p>
          <a:p>
            <a:endParaRPr lang="nl-NL" dirty="0"/>
          </a:p>
        </p:txBody>
      </p:sp>
    </p:spTree>
    <p:extLst>
      <p:ext uri="{BB962C8B-B14F-4D97-AF65-F5344CB8AC3E}">
        <p14:creationId xmlns:p14="http://schemas.microsoft.com/office/powerpoint/2010/main" val="2040562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C2B7E0-616E-4A6A-A304-BCC44B77AD6A}"/>
              </a:ext>
            </a:extLst>
          </p:cNvPr>
          <p:cNvSpPr>
            <a:spLocks noGrp="1"/>
          </p:cNvSpPr>
          <p:nvPr>
            <p:ph type="title"/>
          </p:nvPr>
        </p:nvSpPr>
        <p:spPr/>
        <p:txBody>
          <a:bodyPr/>
          <a:lstStyle/>
          <a:p>
            <a:endParaRPr lang="nl-NL" dirty="0"/>
          </a:p>
        </p:txBody>
      </p:sp>
      <p:graphicFrame>
        <p:nvGraphicFramePr>
          <p:cNvPr id="3" name="Tabel 2">
            <a:extLst>
              <a:ext uri="{FF2B5EF4-FFF2-40B4-BE49-F238E27FC236}">
                <a16:creationId xmlns:a16="http://schemas.microsoft.com/office/drawing/2014/main" id="{55F3D7F6-6765-40F0-98E4-F70EBAE38CCB}"/>
              </a:ext>
            </a:extLst>
          </p:cNvPr>
          <p:cNvGraphicFramePr>
            <a:graphicFrameLocks noGrp="1"/>
          </p:cNvGraphicFramePr>
          <p:nvPr>
            <p:extLst>
              <p:ext uri="{D42A27DB-BD31-4B8C-83A1-F6EECF244321}">
                <p14:modId xmlns:p14="http://schemas.microsoft.com/office/powerpoint/2010/main" val="895215087"/>
              </p:ext>
            </p:extLst>
          </p:nvPr>
        </p:nvGraphicFramePr>
        <p:xfrm>
          <a:off x="556472" y="180567"/>
          <a:ext cx="11481728" cy="6516514"/>
        </p:xfrm>
        <a:graphic>
          <a:graphicData uri="http://schemas.openxmlformats.org/drawingml/2006/table">
            <a:tbl>
              <a:tblPr firstRow="1" bandRow="1">
                <a:tableStyleId>{5C22544A-7EE6-4342-B048-85BDC9FD1C3A}</a:tableStyleId>
              </a:tblPr>
              <a:tblGrid>
                <a:gridCol w="1435216">
                  <a:extLst>
                    <a:ext uri="{9D8B030D-6E8A-4147-A177-3AD203B41FA5}">
                      <a16:colId xmlns:a16="http://schemas.microsoft.com/office/drawing/2014/main" val="1598355663"/>
                    </a:ext>
                  </a:extLst>
                </a:gridCol>
                <a:gridCol w="1435216">
                  <a:extLst>
                    <a:ext uri="{9D8B030D-6E8A-4147-A177-3AD203B41FA5}">
                      <a16:colId xmlns:a16="http://schemas.microsoft.com/office/drawing/2014/main" val="3328396258"/>
                    </a:ext>
                  </a:extLst>
                </a:gridCol>
                <a:gridCol w="1435216">
                  <a:extLst>
                    <a:ext uri="{9D8B030D-6E8A-4147-A177-3AD203B41FA5}">
                      <a16:colId xmlns:a16="http://schemas.microsoft.com/office/drawing/2014/main" val="3094407618"/>
                    </a:ext>
                  </a:extLst>
                </a:gridCol>
                <a:gridCol w="1435216">
                  <a:extLst>
                    <a:ext uri="{9D8B030D-6E8A-4147-A177-3AD203B41FA5}">
                      <a16:colId xmlns:a16="http://schemas.microsoft.com/office/drawing/2014/main" val="1360771443"/>
                    </a:ext>
                  </a:extLst>
                </a:gridCol>
                <a:gridCol w="1435216">
                  <a:extLst>
                    <a:ext uri="{9D8B030D-6E8A-4147-A177-3AD203B41FA5}">
                      <a16:colId xmlns:a16="http://schemas.microsoft.com/office/drawing/2014/main" val="1257103821"/>
                    </a:ext>
                  </a:extLst>
                </a:gridCol>
                <a:gridCol w="1435216">
                  <a:extLst>
                    <a:ext uri="{9D8B030D-6E8A-4147-A177-3AD203B41FA5}">
                      <a16:colId xmlns:a16="http://schemas.microsoft.com/office/drawing/2014/main" val="2047162204"/>
                    </a:ext>
                  </a:extLst>
                </a:gridCol>
                <a:gridCol w="1435216">
                  <a:extLst>
                    <a:ext uri="{9D8B030D-6E8A-4147-A177-3AD203B41FA5}">
                      <a16:colId xmlns:a16="http://schemas.microsoft.com/office/drawing/2014/main" val="1906986573"/>
                    </a:ext>
                  </a:extLst>
                </a:gridCol>
                <a:gridCol w="1435216">
                  <a:extLst>
                    <a:ext uri="{9D8B030D-6E8A-4147-A177-3AD203B41FA5}">
                      <a16:colId xmlns:a16="http://schemas.microsoft.com/office/drawing/2014/main" val="2824952562"/>
                    </a:ext>
                  </a:extLst>
                </a:gridCol>
              </a:tblGrid>
              <a:tr h="1127330">
                <a:tc>
                  <a:txBody>
                    <a:bodyPr/>
                    <a:lstStyle/>
                    <a:p>
                      <a:endParaRPr lang="nl-NL" dirty="0"/>
                    </a:p>
                  </a:txBody>
                  <a:tcPr/>
                </a:tc>
                <a:tc>
                  <a:txBody>
                    <a:bodyPr/>
                    <a:lstStyle/>
                    <a:p>
                      <a:r>
                        <a:rPr lang="nl-NL" dirty="0"/>
                        <a:t>2018</a:t>
                      </a:r>
                    </a:p>
                  </a:txBody>
                  <a:tcPr/>
                </a:tc>
                <a:tc>
                  <a:txBody>
                    <a:bodyPr/>
                    <a:lstStyle/>
                    <a:p>
                      <a:r>
                        <a:rPr lang="nl-NL" dirty="0"/>
                        <a:t>2019</a:t>
                      </a:r>
                    </a:p>
                  </a:txBody>
                  <a:tcPr/>
                </a:tc>
                <a:tc>
                  <a:txBody>
                    <a:bodyPr/>
                    <a:lstStyle/>
                    <a:p>
                      <a:r>
                        <a:rPr lang="nl-NL" dirty="0"/>
                        <a:t>2020</a:t>
                      </a:r>
                    </a:p>
                  </a:txBody>
                  <a:tcPr/>
                </a:tc>
                <a:tc>
                  <a:txBody>
                    <a:bodyPr/>
                    <a:lstStyle/>
                    <a:p>
                      <a:r>
                        <a:rPr lang="nl-NL" dirty="0"/>
                        <a:t>2021</a:t>
                      </a:r>
                    </a:p>
                  </a:txBody>
                  <a:tcPr/>
                </a:tc>
                <a:tc>
                  <a:txBody>
                    <a:bodyPr/>
                    <a:lstStyle/>
                    <a:p>
                      <a:r>
                        <a:rPr lang="nl-NL" dirty="0"/>
                        <a:t>2022</a:t>
                      </a:r>
                    </a:p>
                  </a:txBody>
                  <a:tcPr/>
                </a:tc>
                <a:tc>
                  <a:txBody>
                    <a:bodyPr/>
                    <a:lstStyle/>
                    <a:p>
                      <a:r>
                        <a:rPr lang="nl-NL" dirty="0"/>
                        <a:t>2023</a:t>
                      </a:r>
                    </a:p>
                  </a:txBody>
                  <a:tcPr/>
                </a:tc>
                <a:tc>
                  <a:txBody>
                    <a:bodyPr/>
                    <a:lstStyle/>
                    <a:p>
                      <a:r>
                        <a:rPr lang="nl-NL" dirty="0"/>
                        <a:t>2024</a:t>
                      </a:r>
                    </a:p>
                  </a:txBody>
                  <a:tcPr/>
                </a:tc>
                <a:extLst>
                  <a:ext uri="{0D108BD9-81ED-4DB2-BD59-A6C34878D82A}">
                    <a16:rowId xmlns:a16="http://schemas.microsoft.com/office/drawing/2014/main" val="417090566"/>
                  </a:ext>
                </a:extLst>
              </a:tr>
              <a:tr h="1945804">
                <a:tc>
                  <a:txBody>
                    <a:bodyPr/>
                    <a:lstStyle/>
                    <a:p>
                      <a:r>
                        <a:rPr lang="nl-NL" dirty="0"/>
                        <a:t>Aanstellen extra OP </a:t>
                      </a:r>
                    </a:p>
                  </a:txBody>
                  <a:tcPr/>
                </a:tc>
                <a:tc>
                  <a:txBody>
                    <a:bodyPr/>
                    <a:lstStyle/>
                    <a:p>
                      <a:r>
                        <a:rPr lang="nl-NL" dirty="0"/>
                        <a:t>6</a:t>
                      </a:r>
                    </a:p>
                  </a:txBody>
                  <a:tcPr/>
                </a:tc>
                <a:tc>
                  <a:txBody>
                    <a:bodyPr/>
                    <a:lstStyle/>
                    <a:p>
                      <a:r>
                        <a:rPr lang="nl-NL" dirty="0"/>
                        <a:t>6</a:t>
                      </a:r>
                    </a:p>
                  </a:txBody>
                  <a:tcPr/>
                </a:tc>
                <a:tc>
                  <a:txBody>
                    <a:bodyPr/>
                    <a:lstStyle/>
                    <a:p>
                      <a:r>
                        <a:rPr lang="nl-NL" dirty="0"/>
                        <a:t>6</a:t>
                      </a:r>
                    </a:p>
                  </a:txBody>
                  <a:tcPr/>
                </a:tc>
                <a:tc>
                  <a:txBody>
                    <a:bodyPr/>
                    <a:lstStyle/>
                    <a:p>
                      <a:r>
                        <a:rPr lang="nl-NL" dirty="0"/>
                        <a:t>13,5</a:t>
                      </a:r>
                    </a:p>
                  </a:txBody>
                  <a:tcPr/>
                </a:tc>
                <a:tc>
                  <a:txBody>
                    <a:bodyPr/>
                    <a:lstStyle/>
                    <a:p>
                      <a:r>
                        <a:rPr lang="nl-NL" dirty="0"/>
                        <a:t>18</a:t>
                      </a:r>
                    </a:p>
                  </a:txBody>
                  <a:tcPr/>
                </a:tc>
                <a:tc>
                  <a:txBody>
                    <a:bodyPr/>
                    <a:lstStyle/>
                    <a:p>
                      <a:r>
                        <a:rPr lang="nl-NL" dirty="0"/>
                        <a:t>18</a:t>
                      </a:r>
                    </a:p>
                  </a:txBody>
                  <a:tcPr/>
                </a:tc>
                <a:tc>
                  <a:txBody>
                    <a:bodyPr/>
                    <a:lstStyle/>
                    <a:p>
                      <a:r>
                        <a:rPr lang="nl-NL" dirty="0"/>
                        <a:t>18</a:t>
                      </a:r>
                    </a:p>
                  </a:txBody>
                  <a:tcPr/>
                </a:tc>
                <a:extLst>
                  <a:ext uri="{0D108BD9-81ED-4DB2-BD59-A6C34878D82A}">
                    <a16:rowId xmlns:a16="http://schemas.microsoft.com/office/drawing/2014/main" val="4166228214"/>
                  </a:ext>
                </a:extLst>
              </a:tr>
              <a:tr h="1127330">
                <a:tc>
                  <a:txBody>
                    <a:bodyPr/>
                    <a:lstStyle/>
                    <a:p>
                      <a:r>
                        <a:rPr lang="nl-NL" dirty="0"/>
                        <a:t>Gemeen-</a:t>
                      </a:r>
                    </a:p>
                    <a:p>
                      <a:r>
                        <a:rPr lang="nl-NL" dirty="0"/>
                        <a:t>Schaps-</a:t>
                      </a:r>
                    </a:p>
                    <a:p>
                      <a:r>
                        <a:rPr lang="nl-NL" dirty="0"/>
                        <a:t>Vorming </a:t>
                      </a:r>
                    </a:p>
                  </a:txBody>
                  <a:tcPr/>
                </a:tc>
                <a:tc>
                  <a:txBody>
                    <a:bodyPr/>
                    <a:lstStyle/>
                    <a:p>
                      <a:endParaRPr lang="nl-NL" dirty="0"/>
                    </a:p>
                  </a:txBody>
                  <a:tcPr/>
                </a:tc>
                <a:tc>
                  <a:txBody>
                    <a:bodyPr/>
                    <a:lstStyle/>
                    <a:p>
                      <a:r>
                        <a:rPr lang="nl-NL" dirty="0"/>
                        <a:t>2</a:t>
                      </a:r>
                    </a:p>
                  </a:txBody>
                  <a:tcPr/>
                </a:tc>
                <a:tc>
                  <a:txBody>
                    <a:bodyPr/>
                    <a:lstStyle/>
                    <a:p>
                      <a:r>
                        <a:rPr lang="nl-NL" dirty="0"/>
                        <a:t>2</a:t>
                      </a:r>
                    </a:p>
                  </a:txBody>
                  <a:tcPr/>
                </a:tc>
                <a:tc>
                  <a:txBody>
                    <a:bodyPr/>
                    <a:lstStyle/>
                    <a:p>
                      <a:r>
                        <a:rPr lang="nl-NL" dirty="0"/>
                        <a:t>2,5</a:t>
                      </a:r>
                    </a:p>
                  </a:txBody>
                  <a:tcPr/>
                </a:tc>
                <a:tc>
                  <a:txBody>
                    <a:bodyPr/>
                    <a:lstStyle/>
                    <a:p>
                      <a:r>
                        <a:rPr lang="nl-NL" dirty="0"/>
                        <a:t>3</a:t>
                      </a:r>
                    </a:p>
                  </a:txBody>
                  <a:tcPr/>
                </a:tc>
                <a:tc>
                  <a:txBody>
                    <a:bodyPr/>
                    <a:lstStyle/>
                    <a:p>
                      <a:r>
                        <a:rPr lang="nl-NL" dirty="0"/>
                        <a:t>4</a:t>
                      </a:r>
                    </a:p>
                  </a:txBody>
                  <a:tcPr/>
                </a:tc>
                <a:tc>
                  <a:txBody>
                    <a:bodyPr/>
                    <a:lstStyle/>
                    <a:p>
                      <a:r>
                        <a:rPr lang="nl-NL" dirty="0"/>
                        <a:t>4</a:t>
                      </a:r>
                    </a:p>
                  </a:txBody>
                  <a:tcPr/>
                </a:tc>
                <a:extLst>
                  <a:ext uri="{0D108BD9-81ED-4DB2-BD59-A6C34878D82A}">
                    <a16:rowId xmlns:a16="http://schemas.microsoft.com/office/drawing/2014/main" val="1401540514"/>
                  </a:ext>
                </a:extLst>
              </a:tr>
              <a:tr h="1127330">
                <a:tc>
                  <a:txBody>
                    <a:bodyPr/>
                    <a:lstStyle/>
                    <a:p>
                      <a:r>
                        <a:rPr lang="nl-NL" dirty="0"/>
                        <a:t>Vernieuwing</a:t>
                      </a:r>
                    </a:p>
                    <a:p>
                      <a:r>
                        <a:rPr lang="nl-NL" dirty="0"/>
                        <a:t>Digitale </a:t>
                      </a:r>
                    </a:p>
                    <a:p>
                      <a:r>
                        <a:rPr lang="nl-NL" dirty="0"/>
                        <a:t>Leer</a:t>
                      </a:r>
                    </a:p>
                    <a:p>
                      <a:r>
                        <a:rPr lang="nl-NL" dirty="0"/>
                        <a:t>omgeving</a:t>
                      </a:r>
                    </a:p>
                  </a:txBody>
                  <a:tcPr/>
                </a:tc>
                <a:tc>
                  <a:txBody>
                    <a:bodyPr/>
                    <a:lstStyle/>
                    <a:p>
                      <a:endParaRPr lang="nl-NL" dirty="0"/>
                    </a:p>
                  </a:txBody>
                  <a:tcPr/>
                </a:tc>
                <a:tc>
                  <a:txBody>
                    <a:bodyPr/>
                    <a:lstStyle/>
                    <a:p>
                      <a:endParaRPr lang="nl-NL" dirty="0"/>
                    </a:p>
                  </a:txBody>
                  <a:tcPr/>
                </a:tc>
                <a:tc>
                  <a:txBody>
                    <a:bodyPr/>
                    <a:lstStyle/>
                    <a:p>
                      <a:r>
                        <a:rPr lang="nl-NL" dirty="0"/>
                        <a:t>2</a:t>
                      </a:r>
                    </a:p>
                  </a:txBody>
                  <a:tcPr/>
                </a:tc>
                <a:tc>
                  <a:txBody>
                    <a:bodyPr/>
                    <a:lstStyle/>
                    <a:p>
                      <a:r>
                        <a:rPr lang="nl-NL" dirty="0"/>
                        <a:t>2</a:t>
                      </a:r>
                    </a:p>
                  </a:txBody>
                  <a:tcPr/>
                </a:tc>
                <a:tc>
                  <a:txBody>
                    <a:bodyPr/>
                    <a:lstStyle/>
                    <a:p>
                      <a:r>
                        <a:rPr lang="nl-NL" dirty="0"/>
                        <a:t>2</a:t>
                      </a:r>
                    </a:p>
                  </a:txBody>
                  <a:tcPr/>
                </a:tc>
                <a:tc>
                  <a:txBody>
                    <a:bodyPr/>
                    <a:lstStyle/>
                    <a:p>
                      <a:r>
                        <a:rPr lang="nl-NL" dirty="0"/>
                        <a:t>2</a:t>
                      </a:r>
                    </a:p>
                  </a:txBody>
                  <a:tcPr/>
                </a:tc>
                <a:tc>
                  <a:txBody>
                    <a:bodyPr/>
                    <a:lstStyle/>
                    <a:p>
                      <a:r>
                        <a:rPr lang="nl-NL" dirty="0"/>
                        <a:t>2</a:t>
                      </a:r>
                    </a:p>
                  </a:txBody>
                  <a:tcPr/>
                </a:tc>
                <a:extLst>
                  <a:ext uri="{0D108BD9-81ED-4DB2-BD59-A6C34878D82A}">
                    <a16:rowId xmlns:a16="http://schemas.microsoft.com/office/drawing/2014/main" val="3400477718"/>
                  </a:ext>
                </a:extLst>
              </a:tr>
              <a:tr h="1127330">
                <a:tc>
                  <a:txBody>
                    <a:bodyPr/>
                    <a:lstStyle/>
                    <a:p>
                      <a:r>
                        <a:rPr lang="nl-NL" dirty="0"/>
                        <a:t>Totaal </a:t>
                      </a:r>
                    </a:p>
                  </a:txBody>
                  <a:tcPr/>
                </a:tc>
                <a:tc>
                  <a:txBody>
                    <a:bodyPr/>
                    <a:lstStyle/>
                    <a:p>
                      <a:r>
                        <a:rPr lang="nl-NL" dirty="0"/>
                        <a:t>6</a:t>
                      </a:r>
                    </a:p>
                  </a:txBody>
                  <a:tcPr/>
                </a:tc>
                <a:tc>
                  <a:txBody>
                    <a:bodyPr/>
                    <a:lstStyle/>
                    <a:p>
                      <a:r>
                        <a:rPr lang="nl-NL" dirty="0"/>
                        <a:t>8</a:t>
                      </a:r>
                    </a:p>
                  </a:txBody>
                  <a:tcPr/>
                </a:tc>
                <a:tc>
                  <a:txBody>
                    <a:bodyPr/>
                    <a:lstStyle/>
                    <a:p>
                      <a:r>
                        <a:rPr lang="nl-NL" dirty="0"/>
                        <a:t>10</a:t>
                      </a:r>
                    </a:p>
                  </a:txBody>
                  <a:tcPr/>
                </a:tc>
                <a:tc>
                  <a:txBody>
                    <a:bodyPr/>
                    <a:lstStyle/>
                    <a:p>
                      <a:r>
                        <a:rPr lang="nl-NL" dirty="0"/>
                        <a:t>18</a:t>
                      </a:r>
                    </a:p>
                  </a:txBody>
                  <a:tcPr/>
                </a:tc>
                <a:tc>
                  <a:txBody>
                    <a:bodyPr/>
                    <a:lstStyle/>
                    <a:p>
                      <a:r>
                        <a:rPr lang="nl-NL" dirty="0"/>
                        <a:t>23</a:t>
                      </a:r>
                    </a:p>
                  </a:txBody>
                  <a:tcPr/>
                </a:tc>
                <a:tc>
                  <a:txBody>
                    <a:bodyPr/>
                    <a:lstStyle/>
                    <a:p>
                      <a:r>
                        <a:rPr lang="nl-NL" dirty="0"/>
                        <a:t>24</a:t>
                      </a:r>
                    </a:p>
                  </a:txBody>
                  <a:tcPr/>
                </a:tc>
                <a:tc>
                  <a:txBody>
                    <a:bodyPr/>
                    <a:lstStyle/>
                    <a:p>
                      <a:r>
                        <a:rPr lang="nl-NL" dirty="0"/>
                        <a:t>24</a:t>
                      </a:r>
                    </a:p>
                  </a:txBody>
                  <a:tcPr/>
                </a:tc>
                <a:extLst>
                  <a:ext uri="{0D108BD9-81ED-4DB2-BD59-A6C34878D82A}">
                    <a16:rowId xmlns:a16="http://schemas.microsoft.com/office/drawing/2014/main" val="2617291139"/>
                  </a:ext>
                </a:extLst>
              </a:tr>
            </a:tbl>
          </a:graphicData>
        </a:graphic>
      </p:graphicFrame>
    </p:spTree>
    <p:extLst>
      <p:ext uri="{BB962C8B-B14F-4D97-AF65-F5344CB8AC3E}">
        <p14:creationId xmlns:p14="http://schemas.microsoft.com/office/powerpoint/2010/main" val="2680589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C8A24E-1A4C-4662-8281-88F2DFE242A0}"/>
              </a:ext>
            </a:extLst>
          </p:cNvPr>
          <p:cNvSpPr>
            <a:spLocks noGrp="1"/>
          </p:cNvSpPr>
          <p:nvPr>
            <p:ph type="title"/>
          </p:nvPr>
        </p:nvSpPr>
        <p:spPr/>
        <p:txBody>
          <a:bodyPr/>
          <a:lstStyle/>
          <a:p>
            <a:r>
              <a:rPr lang="nl-NL" dirty="0"/>
              <a:t>Extra OP vergroot de onderwijskracht </a:t>
            </a:r>
          </a:p>
        </p:txBody>
      </p:sp>
      <p:sp>
        <p:nvSpPr>
          <p:cNvPr id="3" name="Tijdelijke aanduiding voor inhoud 2">
            <a:extLst>
              <a:ext uri="{FF2B5EF4-FFF2-40B4-BE49-F238E27FC236}">
                <a16:creationId xmlns:a16="http://schemas.microsoft.com/office/drawing/2014/main" id="{7E3D8700-781F-4E96-AA11-F1AA42B84749}"/>
              </a:ext>
            </a:extLst>
          </p:cNvPr>
          <p:cNvSpPr>
            <a:spLocks noGrp="1"/>
          </p:cNvSpPr>
          <p:nvPr>
            <p:ph idx="1"/>
          </p:nvPr>
        </p:nvSpPr>
        <p:spPr/>
        <p:txBody>
          <a:bodyPr/>
          <a:lstStyle/>
          <a:p>
            <a:r>
              <a:rPr lang="nl-NL" dirty="0"/>
              <a:t>Er komen meer docenten, docentonderzoekers, trainees, instructeurs per student beschikbaar. </a:t>
            </a:r>
          </a:p>
          <a:p>
            <a:r>
              <a:rPr lang="nl-NL" dirty="0"/>
              <a:t>Daardoor daalt de OP/studentratio: van 1 op 24 studenten in 2019 naar 1 op 22 in 2024. </a:t>
            </a:r>
          </a:p>
          <a:p>
            <a:r>
              <a:rPr lang="nl-NL" dirty="0"/>
              <a:t>Dat betekent ruimte voor kleinere klassen, meer tijd van docenten voor studenten, meer begeleiding en individuele aandacht, meer tijd voor docenten voor onderwijsontwikkeling. </a:t>
            </a:r>
          </a:p>
          <a:p>
            <a:r>
              <a:rPr lang="nl-NL" dirty="0"/>
              <a:t>Extra inzet van OP kan bijdragen aan alle 6 thema’s uit het Sectorakkoord. </a:t>
            </a:r>
          </a:p>
        </p:txBody>
      </p:sp>
    </p:spTree>
    <p:extLst>
      <p:ext uri="{BB962C8B-B14F-4D97-AF65-F5344CB8AC3E}">
        <p14:creationId xmlns:p14="http://schemas.microsoft.com/office/powerpoint/2010/main" val="1407932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D7CB71-C2D5-4D16-AF78-7199B8A09E75}"/>
              </a:ext>
            </a:extLst>
          </p:cNvPr>
          <p:cNvSpPr>
            <a:spLocks noGrp="1"/>
          </p:cNvSpPr>
          <p:nvPr>
            <p:ph type="title"/>
          </p:nvPr>
        </p:nvSpPr>
        <p:spPr/>
        <p:txBody>
          <a:bodyPr>
            <a:normAutofit/>
          </a:bodyPr>
          <a:lstStyle/>
          <a:p>
            <a:r>
              <a:rPr lang="nl-NL" dirty="0"/>
              <a:t>HU gemeenschapsvorming en studentbetrokkenheid. </a:t>
            </a:r>
          </a:p>
        </p:txBody>
      </p:sp>
      <p:sp>
        <p:nvSpPr>
          <p:cNvPr id="3" name="Tijdelijke aanduiding voor inhoud 2">
            <a:extLst>
              <a:ext uri="{FF2B5EF4-FFF2-40B4-BE49-F238E27FC236}">
                <a16:creationId xmlns:a16="http://schemas.microsoft.com/office/drawing/2014/main" id="{F0F41AF5-C1D7-44DA-9F52-B46960819B04}"/>
              </a:ext>
            </a:extLst>
          </p:cNvPr>
          <p:cNvSpPr>
            <a:spLocks noGrp="1"/>
          </p:cNvSpPr>
          <p:nvPr>
            <p:ph idx="1"/>
          </p:nvPr>
        </p:nvSpPr>
        <p:spPr/>
        <p:txBody>
          <a:bodyPr/>
          <a:lstStyle/>
          <a:p>
            <a:r>
              <a:rPr lang="nl-NL" dirty="0"/>
              <a:t>Gemeenschappelijk thuisbasis draagt bij aan kwaliteit van onderwijs en gemeenschapsvorming is hierin cruciaal. </a:t>
            </a:r>
          </a:p>
          <a:p>
            <a:r>
              <a:rPr lang="nl-NL" dirty="0"/>
              <a:t>Betrokken studenten leveren een flinke bijdrage aan de verbetering van het onderwijs, de verhoging van ons maatschappelijk rendement en reductie van de uitval. </a:t>
            </a:r>
          </a:p>
          <a:p>
            <a:r>
              <a:rPr lang="nl-NL" dirty="0"/>
              <a:t>Daarom keuze voor de versterking van studentparticipatie, de relatie van studenten onderling en de relatie van studenten met de HU. </a:t>
            </a:r>
          </a:p>
          <a:p>
            <a:r>
              <a:rPr lang="nl-NL" dirty="0"/>
              <a:t>Voorbeelden: student </a:t>
            </a:r>
            <a:r>
              <a:rPr lang="nl-NL" dirty="0" err="1"/>
              <a:t>learning</a:t>
            </a:r>
            <a:r>
              <a:rPr lang="nl-NL" dirty="0"/>
              <a:t> </a:t>
            </a:r>
            <a:r>
              <a:rPr lang="nl-NL" dirty="0" err="1"/>
              <a:t>centres</a:t>
            </a:r>
            <a:r>
              <a:rPr lang="nl-NL" dirty="0"/>
              <a:t>, </a:t>
            </a:r>
            <a:r>
              <a:rPr lang="nl-NL" dirty="0" err="1"/>
              <a:t>peermentoring</a:t>
            </a:r>
            <a:r>
              <a:rPr lang="nl-NL" dirty="0"/>
              <a:t>, studieverenigingen. </a:t>
            </a:r>
          </a:p>
        </p:txBody>
      </p:sp>
    </p:spTree>
    <p:extLst>
      <p:ext uri="{BB962C8B-B14F-4D97-AF65-F5344CB8AC3E}">
        <p14:creationId xmlns:p14="http://schemas.microsoft.com/office/powerpoint/2010/main" val="625887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82FD0A-8DD4-4B64-8F74-779F19F1BACF}"/>
              </a:ext>
            </a:extLst>
          </p:cNvPr>
          <p:cNvSpPr>
            <a:spLocks noGrp="1"/>
          </p:cNvSpPr>
          <p:nvPr>
            <p:ph type="title"/>
          </p:nvPr>
        </p:nvSpPr>
        <p:spPr/>
        <p:txBody>
          <a:bodyPr/>
          <a:lstStyle/>
          <a:p>
            <a:r>
              <a:rPr lang="nl-NL" dirty="0"/>
              <a:t>Structurele vernieuwing digitale leeromgeving </a:t>
            </a:r>
          </a:p>
        </p:txBody>
      </p:sp>
      <p:sp>
        <p:nvSpPr>
          <p:cNvPr id="3" name="Tijdelijke aanduiding voor inhoud 2">
            <a:extLst>
              <a:ext uri="{FF2B5EF4-FFF2-40B4-BE49-F238E27FC236}">
                <a16:creationId xmlns:a16="http://schemas.microsoft.com/office/drawing/2014/main" id="{DFC8F5E7-FC67-49FF-A64D-08D4D61AE9DB}"/>
              </a:ext>
            </a:extLst>
          </p:cNvPr>
          <p:cNvSpPr>
            <a:spLocks noGrp="1"/>
          </p:cNvSpPr>
          <p:nvPr>
            <p:ph idx="1"/>
          </p:nvPr>
        </p:nvSpPr>
        <p:spPr/>
        <p:txBody>
          <a:bodyPr/>
          <a:lstStyle/>
          <a:p>
            <a:r>
              <a:rPr lang="nl-NL" dirty="0"/>
              <a:t>Om innovatie in onderwijs en onderzoek mogelijk te maken</a:t>
            </a:r>
          </a:p>
          <a:p>
            <a:r>
              <a:rPr lang="nl-NL" dirty="0"/>
              <a:t>Inzet van docent/onderzoekers voor implementatie van de digitale leeromgeving.</a:t>
            </a:r>
          </a:p>
          <a:p>
            <a:r>
              <a:rPr lang="nl-NL" dirty="0"/>
              <a:t>Inzet van medewerkers van de ondersteunende dienst Informatiemanagement en ICT voor de innovatie van de digitale leeromgeving. </a:t>
            </a:r>
          </a:p>
        </p:txBody>
      </p:sp>
    </p:spTree>
    <p:extLst>
      <p:ext uri="{BB962C8B-B14F-4D97-AF65-F5344CB8AC3E}">
        <p14:creationId xmlns:p14="http://schemas.microsoft.com/office/powerpoint/2010/main" val="4033808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080CFF-4C0D-4BC9-B5B7-9B92F5FC12F3}"/>
              </a:ext>
            </a:extLst>
          </p:cNvPr>
          <p:cNvSpPr>
            <a:spLocks noGrp="1"/>
          </p:cNvSpPr>
          <p:nvPr>
            <p:ph type="title"/>
          </p:nvPr>
        </p:nvSpPr>
        <p:spPr/>
        <p:txBody>
          <a:bodyPr/>
          <a:lstStyle/>
          <a:p>
            <a:r>
              <a:rPr lang="nl-NL" dirty="0"/>
              <a:t>Uitvoering en verantwoording </a:t>
            </a:r>
          </a:p>
        </p:txBody>
      </p:sp>
      <p:sp>
        <p:nvSpPr>
          <p:cNvPr id="3" name="Tijdelijke aanduiding voor inhoud 2">
            <a:extLst>
              <a:ext uri="{FF2B5EF4-FFF2-40B4-BE49-F238E27FC236}">
                <a16:creationId xmlns:a16="http://schemas.microsoft.com/office/drawing/2014/main" id="{535E19F4-5309-4D2D-A850-EE5DBF079C2E}"/>
              </a:ext>
            </a:extLst>
          </p:cNvPr>
          <p:cNvSpPr>
            <a:spLocks noGrp="1"/>
          </p:cNvSpPr>
          <p:nvPr>
            <p:ph idx="1"/>
          </p:nvPr>
        </p:nvSpPr>
        <p:spPr/>
        <p:txBody>
          <a:bodyPr>
            <a:normAutofit fontScale="70000" lnSpcReduction="20000"/>
          </a:bodyPr>
          <a:lstStyle/>
          <a:p>
            <a:r>
              <a:rPr lang="nl-NL" dirty="0"/>
              <a:t>Voor het aanstellen van OP en de uitwerking van de opgave tot 2024 per opleiding worden de middelen gealloceerd naar de instituten.</a:t>
            </a:r>
          </a:p>
          <a:p>
            <a:r>
              <a:rPr lang="nl-NL" dirty="0"/>
              <a:t>Voor de inzet van de middelen voor extra OP richten de instituutsdirecteuren een participatief traject in voor de formulering van de jaarlijkse bestedingsvoornemens.</a:t>
            </a:r>
          </a:p>
          <a:p>
            <a:r>
              <a:rPr lang="nl-NL" dirty="0"/>
              <a:t>De opleidingen maken de keuze op welke van de zes thematieken uit de Kwaliteitsafspraken dit OP</a:t>
            </a:r>
          </a:p>
          <a:p>
            <a:r>
              <a:rPr lang="nl-NL" dirty="0"/>
              <a:t>Opleidingscommissies en de opleidingsmanager voorzien de instituutsdirecteur van advies over besteding en zijn daarmee zelf aan zet om per opleiding aan te geven waar (waarom, wat en hoe) zij kwaliteitsverbetering nodig achten. </a:t>
            </a:r>
          </a:p>
          <a:p>
            <a:r>
              <a:rPr lang="nl-NL" dirty="0"/>
              <a:t>De instituutsdirecteur integreert deze adviezen in de instituutsbegroting en het managementplan.</a:t>
            </a:r>
          </a:p>
          <a:p>
            <a:r>
              <a:rPr lang="nl-NL" dirty="0"/>
              <a:t>De instituutsdirecteur legt het managementplan ter instemming aan de Instituutsraad voor. </a:t>
            </a:r>
          </a:p>
          <a:p>
            <a:r>
              <a:rPr lang="nl-NL" dirty="0"/>
              <a:t>De directeuren leggen verantwoording af in de Planning en Control Cyclus. </a:t>
            </a:r>
          </a:p>
          <a:p>
            <a:r>
              <a:rPr lang="nl-NL" dirty="0"/>
              <a:t>Het College van Bestuur beperkt zich tot marginale toetsing van de decentrale planvorming aan de hand van de 6 thematieken voor kwaliteitsverbetering, de ontwikkelfase van het instituut, de HU onderwijsvisie en de HU Kwaliteitsafspraken 2019- 2024.</a:t>
            </a:r>
          </a:p>
        </p:txBody>
      </p:sp>
    </p:spTree>
    <p:extLst>
      <p:ext uri="{BB962C8B-B14F-4D97-AF65-F5344CB8AC3E}">
        <p14:creationId xmlns:p14="http://schemas.microsoft.com/office/powerpoint/2010/main" val="2241517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E918685-0448-44AC-B837-5DEC4121BCB1}"/>
              </a:ext>
            </a:extLst>
          </p:cNvPr>
          <p:cNvSpPr>
            <a:spLocks noGrp="1"/>
          </p:cNvSpPr>
          <p:nvPr>
            <p:ph type="title"/>
          </p:nvPr>
        </p:nvSpPr>
        <p:spPr/>
        <p:txBody>
          <a:bodyPr/>
          <a:lstStyle/>
          <a:p>
            <a:r>
              <a:rPr lang="nl-NL" dirty="0"/>
              <a:t>Uitvoering en verantwoording </a:t>
            </a:r>
          </a:p>
        </p:txBody>
      </p:sp>
      <p:sp>
        <p:nvSpPr>
          <p:cNvPr id="3" name="Tijdelijke aanduiding voor inhoud 2">
            <a:extLst>
              <a:ext uri="{FF2B5EF4-FFF2-40B4-BE49-F238E27FC236}">
                <a16:creationId xmlns:a16="http://schemas.microsoft.com/office/drawing/2014/main" id="{92661EAF-76FB-4A4D-BB33-048FFC3EB551}"/>
              </a:ext>
            </a:extLst>
          </p:cNvPr>
          <p:cNvSpPr>
            <a:spLocks noGrp="1"/>
          </p:cNvSpPr>
          <p:nvPr>
            <p:ph idx="1"/>
          </p:nvPr>
        </p:nvSpPr>
        <p:spPr/>
        <p:txBody>
          <a:bodyPr>
            <a:normAutofit fontScale="85000" lnSpcReduction="20000"/>
          </a:bodyPr>
          <a:lstStyle/>
          <a:p>
            <a:r>
              <a:rPr lang="nl-NL" dirty="0"/>
              <a:t>HU gemeenschapsvorming en studentbetrokkenheid: HU-brede inzet en middelen centraal gealloceerd. </a:t>
            </a:r>
          </a:p>
          <a:p>
            <a:r>
              <a:rPr lang="nl-NL" dirty="0"/>
              <a:t>De directeur Onderwijs, Onderzoek en Studentzaken (OO&amp;S) richt een proces in waarbij op participatieve wijze criteria worden ontwikkeld voor toekenning. </a:t>
            </a:r>
          </a:p>
          <a:p>
            <a:r>
              <a:rPr lang="nl-NL" dirty="0"/>
              <a:t>Deze criteria sluiten aan bij de HU onderwijsvisie en de zes thema’s van de kwaliteitsafspraken. – </a:t>
            </a:r>
          </a:p>
          <a:p>
            <a:r>
              <a:rPr lang="nl-NL" dirty="0"/>
              <a:t>Deze criteria worden ter goedkeuring voorgelegd aan het College van Bestuur en ter instemming aan de Hogeschoolraad. </a:t>
            </a:r>
          </a:p>
          <a:p>
            <a:r>
              <a:rPr lang="nl-NL" dirty="0"/>
              <a:t>Aanvragen kunnen zowel gaan over structurele als incidentele financiering.</a:t>
            </a:r>
          </a:p>
          <a:p>
            <a:r>
              <a:rPr lang="nl-NL" dirty="0"/>
              <a:t>Aanvragen voor structurele financiering worden ter besluitvorming voorgelegd aan het College van Bestuur. Instemming verloopt via de HSR. o </a:t>
            </a:r>
          </a:p>
          <a:p>
            <a:r>
              <a:rPr lang="nl-NL" dirty="0"/>
              <a:t>Over aanvragen met incidentele financiering besluit de directeur OO&amp;S.</a:t>
            </a:r>
          </a:p>
        </p:txBody>
      </p:sp>
    </p:spTree>
    <p:extLst>
      <p:ext uri="{BB962C8B-B14F-4D97-AF65-F5344CB8AC3E}">
        <p14:creationId xmlns:p14="http://schemas.microsoft.com/office/powerpoint/2010/main" val="2974582482"/>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TotalTime>
  <Words>750</Words>
  <Application>Microsoft Office PowerPoint</Application>
  <PresentationFormat>Breedbeeld</PresentationFormat>
  <Paragraphs>95</Paragraphs>
  <Slides>10</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10</vt:i4>
      </vt:variant>
    </vt:vector>
  </HeadingPairs>
  <TitlesOfParts>
    <vt:vector size="14" baseType="lpstr">
      <vt:lpstr>Arial</vt:lpstr>
      <vt:lpstr>Calibri</vt:lpstr>
      <vt:lpstr>Calibri Light</vt:lpstr>
      <vt:lpstr>Kantoorthema</vt:lpstr>
      <vt:lpstr>Kwaliteitsafspraken 2019-2024</vt:lpstr>
      <vt:lpstr>Thematische investeringsvoorwaarden:</vt:lpstr>
      <vt:lpstr>Onderwijsinvesteringsdoelen Hogeschool Utrecht </vt:lpstr>
      <vt:lpstr>PowerPoint-presentatie</vt:lpstr>
      <vt:lpstr>Extra OP vergroot de onderwijskracht </vt:lpstr>
      <vt:lpstr>HU gemeenschapsvorming en studentbetrokkenheid. </vt:lpstr>
      <vt:lpstr>Structurele vernieuwing digitale leeromgeving </vt:lpstr>
      <vt:lpstr>Uitvoering en verantwoording </vt:lpstr>
      <vt:lpstr>Uitvoering en verantwoording </vt:lpstr>
      <vt:lpstr>Uitvoering en verantwoording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Kwaliteitsafspraken 2019-2024</dc:title>
  <dc:creator>hans van miert</dc:creator>
  <cp:lastModifiedBy>Hans Schrijen</cp:lastModifiedBy>
  <cp:revision>8</cp:revision>
  <dcterms:created xsi:type="dcterms:W3CDTF">2018-11-12T12:53:07Z</dcterms:created>
  <dcterms:modified xsi:type="dcterms:W3CDTF">2018-11-23T12:11:56Z</dcterms:modified>
</cp:coreProperties>
</file>