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47"/>
  </p:notesMasterIdLst>
  <p:handoutMasterIdLst>
    <p:handoutMasterId r:id="rId48"/>
  </p:handoutMasterIdLst>
  <p:sldIdLst>
    <p:sldId id="258" r:id="rId2"/>
    <p:sldId id="259" r:id="rId3"/>
    <p:sldId id="322" r:id="rId4"/>
    <p:sldId id="260" r:id="rId5"/>
    <p:sldId id="300" r:id="rId6"/>
    <p:sldId id="292" r:id="rId7"/>
    <p:sldId id="312" r:id="rId8"/>
    <p:sldId id="314" r:id="rId9"/>
    <p:sldId id="313" r:id="rId10"/>
    <p:sldId id="311" r:id="rId11"/>
    <p:sldId id="261" r:id="rId12"/>
    <p:sldId id="301" r:id="rId13"/>
    <p:sldId id="262" r:id="rId14"/>
    <p:sldId id="324" r:id="rId15"/>
    <p:sldId id="263" r:id="rId16"/>
    <p:sldId id="302" r:id="rId17"/>
    <p:sldId id="264" r:id="rId18"/>
    <p:sldId id="316" r:id="rId19"/>
    <p:sldId id="265" r:id="rId20"/>
    <p:sldId id="303" r:id="rId21"/>
    <p:sldId id="266" r:id="rId22"/>
    <p:sldId id="319" r:id="rId23"/>
    <p:sldId id="298" r:id="rId24"/>
    <p:sldId id="317" r:id="rId25"/>
    <p:sldId id="269" r:id="rId26"/>
    <p:sldId id="320" r:id="rId27"/>
    <p:sldId id="321" r:id="rId28"/>
    <p:sldId id="290" r:id="rId29"/>
    <p:sldId id="289" r:id="rId30"/>
    <p:sldId id="291" r:id="rId31"/>
    <p:sldId id="293" r:id="rId32"/>
    <p:sldId id="270" r:id="rId33"/>
    <p:sldId id="304" r:id="rId34"/>
    <p:sldId id="271" r:id="rId35"/>
    <p:sldId id="285" r:id="rId36"/>
    <p:sldId id="286" r:id="rId37"/>
    <p:sldId id="318" r:id="rId38"/>
    <p:sldId id="309" r:id="rId39"/>
    <p:sldId id="305" r:id="rId40"/>
    <p:sldId id="272" r:id="rId41"/>
    <p:sldId id="308" r:id="rId42"/>
    <p:sldId id="325" r:id="rId43"/>
    <p:sldId id="323" r:id="rId44"/>
    <p:sldId id="274" r:id="rId45"/>
    <p:sldId id="288" r:id="rId46"/>
  </p:sldIdLst>
  <p:sldSz cx="12192000" cy="6858000"/>
  <p:notesSz cx="6797675" cy="9926638"/>
  <p:defaultTextStyle>
    <a:defPPr>
      <a:defRPr lang="nl-NL"/>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FF"/>
    <a:srgbClr val="00FFFF"/>
    <a:srgbClr val="B2B2B2"/>
    <a:srgbClr val="7279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Stijl, licht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0A1B5D5-9B99-4C35-A422-299274C87663}" styleName="Stijl, gemiddeld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2833802-FEF1-4C79-8D5D-14CF1EAF98D9}" styleName="Stijl, licht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5" autoAdjust="0"/>
    <p:restoredTop sz="94660"/>
  </p:normalViewPr>
  <p:slideViewPr>
    <p:cSldViewPr snapToObjects="1">
      <p:cViewPr>
        <p:scale>
          <a:sx n="100" d="100"/>
          <a:sy n="100" d="100"/>
        </p:scale>
        <p:origin x="-960" y="-312"/>
      </p:cViewPr>
      <p:guideLst>
        <p:guide orient="horz" pos="2160"/>
        <p:guide pos="3840"/>
      </p:guideLst>
    </p:cSldViewPr>
  </p:slideViewPr>
  <p:notesTextViewPr>
    <p:cViewPr>
      <p:scale>
        <a:sx n="100" d="100"/>
        <a:sy n="100" d="100"/>
      </p:scale>
      <p:origin x="0" y="0"/>
    </p:cViewPr>
  </p:notesTextViewPr>
  <p:notesViewPr>
    <p:cSldViewPr snapToObjects="1">
      <p:cViewPr varScale="1">
        <p:scale>
          <a:sx n="66" d="100"/>
          <a:sy n="66" d="100"/>
        </p:scale>
        <p:origin x="0" y="0"/>
      </p:cViewPr>
      <p:guideLst/>
    </p:cSldViewPr>
  </p:notes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nl-NL"/>
          </a:p>
        </p:txBody>
      </p:sp>
      <p:sp>
        <p:nvSpPr>
          <p:cNvPr id="19459" name="Rectangle 3"/>
          <p:cNvSpPr>
            <a:spLocks noGrp="1" noChangeArrowheads="1"/>
          </p:cNvSpPr>
          <p:nvPr>
            <p:ph type="dt" sz="quarter" idx="1"/>
          </p:nvPr>
        </p:nvSpPr>
        <p:spPr bwMode="auto">
          <a:xfrm>
            <a:off x="3850443"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nl-NL"/>
          </a:p>
        </p:txBody>
      </p:sp>
      <p:sp>
        <p:nvSpPr>
          <p:cNvPr id="19460" name="Rectangle 4"/>
          <p:cNvSpPr>
            <a:spLocks noGrp="1" noChangeArrowheads="1"/>
          </p:cNvSpPr>
          <p:nvPr>
            <p:ph type="ftr" sz="quarter" idx="2"/>
          </p:nvPr>
        </p:nvSpPr>
        <p:spPr bwMode="auto">
          <a:xfrm>
            <a:off x="0" y="9428583"/>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nl-NL"/>
          </a:p>
        </p:txBody>
      </p:sp>
      <p:sp>
        <p:nvSpPr>
          <p:cNvPr id="19461" name="Rectangle 5"/>
          <p:cNvSpPr>
            <a:spLocks noGrp="1" noChangeArrowheads="1"/>
          </p:cNvSpPr>
          <p:nvPr>
            <p:ph type="sldNum" sz="quarter" idx="3"/>
          </p:nvPr>
        </p:nvSpPr>
        <p:spPr bwMode="auto">
          <a:xfrm>
            <a:off x="3850443" y="9428583"/>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2E279519-2403-4231-9924-6C2A67FA8707}" type="slidenum">
              <a:rPr lang="nl-NL"/>
              <a:pPr/>
              <a:t>‹nr.›</a:t>
            </a:fld>
            <a:endParaRPr lang="nl-NL"/>
          </a:p>
        </p:txBody>
      </p:sp>
    </p:spTree>
    <p:extLst>
      <p:ext uri="{BB962C8B-B14F-4D97-AF65-F5344CB8AC3E}">
        <p14:creationId xmlns:p14="http://schemas.microsoft.com/office/powerpoint/2010/main" val="15671110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nl-NL"/>
          </a:p>
        </p:txBody>
      </p:sp>
      <p:sp>
        <p:nvSpPr>
          <p:cNvPr id="6147" name="Rectangle 3"/>
          <p:cNvSpPr>
            <a:spLocks noGrp="1" noChangeArrowheads="1"/>
          </p:cNvSpPr>
          <p:nvPr>
            <p:ph type="dt" idx="1"/>
          </p:nvPr>
        </p:nvSpPr>
        <p:spPr bwMode="auto">
          <a:xfrm>
            <a:off x="3850443"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nl-NL"/>
          </a:p>
        </p:txBody>
      </p:sp>
      <p:sp>
        <p:nvSpPr>
          <p:cNvPr id="6148" name="Rectangle 4"/>
          <p:cNvSpPr>
            <a:spLocks noGrp="1" noRot="1" noChangeAspect="1" noChangeArrowheads="1" noTextEdit="1"/>
          </p:cNvSpPr>
          <p:nvPr>
            <p:ph type="sldImg" idx="2"/>
          </p:nvPr>
        </p:nvSpPr>
        <p:spPr bwMode="auto">
          <a:xfrm>
            <a:off x="90488" y="744538"/>
            <a:ext cx="6616700"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679768" y="4715153"/>
            <a:ext cx="5438140" cy="446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nl-NL"/>
              <a:t>Klik om de opmaakprofielen van de modeltekst te bewerken</a:t>
            </a:r>
          </a:p>
          <a:p>
            <a:pPr lvl="1"/>
            <a:r>
              <a:rPr lang="nl-NL"/>
              <a:t>Tweede niveau</a:t>
            </a:r>
          </a:p>
          <a:p>
            <a:pPr lvl="2"/>
            <a:r>
              <a:rPr lang="nl-NL"/>
              <a:t>Derde niveau</a:t>
            </a:r>
          </a:p>
          <a:p>
            <a:pPr lvl="3"/>
            <a:r>
              <a:rPr lang="nl-NL"/>
              <a:t>Vierde niveau</a:t>
            </a:r>
          </a:p>
          <a:p>
            <a:pPr lvl="4"/>
            <a:r>
              <a:rPr lang="nl-NL"/>
              <a:t>Vijfde niveau</a:t>
            </a:r>
          </a:p>
        </p:txBody>
      </p:sp>
      <p:sp>
        <p:nvSpPr>
          <p:cNvPr id="6150" name="Rectangle 6"/>
          <p:cNvSpPr>
            <a:spLocks noGrp="1" noChangeArrowheads="1"/>
          </p:cNvSpPr>
          <p:nvPr>
            <p:ph type="ftr" sz="quarter" idx="4"/>
          </p:nvPr>
        </p:nvSpPr>
        <p:spPr bwMode="auto">
          <a:xfrm>
            <a:off x="0" y="9428583"/>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nl-NL"/>
          </a:p>
        </p:txBody>
      </p:sp>
      <p:sp>
        <p:nvSpPr>
          <p:cNvPr id="6151" name="Rectangle 7"/>
          <p:cNvSpPr>
            <a:spLocks noGrp="1" noChangeArrowheads="1"/>
          </p:cNvSpPr>
          <p:nvPr>
            <p:ph type="sldNum" sz="quarter" idx="5"/>
          </p:nvPr>
        </p:nvSpPr>
        <p:spPr bwMode="auto">
          <a:xfrm>
            <a:off x="3850443" y="9428583"/>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F91961F4-A1E2-46E6-93C0-5512BFAD18B5}" type="slidenum">
              <a:rPr lang="nl-NL"/>
              <a:pPr/>
              <a:t>‹nr.›</a:t>
            </a:fld>
            <a:endParaRPr lang="nl-NL"/>
          </a:p>
        </p:txBody>
      </p:sp>
    </p:spTree>
    <p:extLst>
      <p:ext uri="{BB962C8B-B14F-4D97-AF65-F5344CB8AC3E}">
        <p14:creationId xmlns:p14="http://schemas.microsoft.com/office/powerpoint/2010/main" val="316197811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F91961F4-A1E2-46E6-93C0-5512BFAD18B5}" type="slidenum">
              <a:rPr lang="nl-NL" smtClean="0"/>
              <a:pPr/>
              <a:t>1</a:t>
            </a:fld>
            <a:endParaRPr lang="nl-NL"/>
          </a:p>
        </p:txBody>
      </p:sp>
    </p:spTree>
    <p:extLst>
      <p:ext uri="{BB962C8B-B14F-4D97-AF65-F5344CB8AC3E}">
        <p14:creationId xmlns:p14="http://schemas.microsoft.com/office/powerpoint/2010/main" val="11245214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F91961F4-A1E2-46E6-93C0-5512BFAD18B5}" type="slidenum">
              <a:rPr lang="nl-NL" smtClean="0"/>
              <a:pPr/>
              <a:t>2</a:t>
            </a:fld>
            <a:endParaRPr lang="nl-NL"/>
          </a:p>
        </p:txBody>
      </p:sp>
    </p:spTree>
    <p:extLst>
      <p:ext uri="{BB962C8B-B14F-4D97-AF65-F5344CB8AC3E}">
        <p14:creationId xmlns:p14="http://schemas.microsoft.com/office/powerpoint/2010/main" val="22950200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F91961F4-A1E2-46E6-93C0-5512BFAD18B5}" type="slidenum">
              <a:rPr lang="nl-NL" smtClean="0"/>
              <a:pPr/>
              <a:t>3</a:t>
            </a:fld>
            <a:endParaRPr lang="nl-NL"/>
          </a:p>
        </p:txBody>
      </p:sp>
    </p:spTree>
    <p:extLst>
      <p:ext uri="{BB962C8B-B14F-4D97-AF65-F5344CB8AC3E}">
        <p14:creationId xmlns:p14="http://schemas.microsoft.com/office/powerpoint/2010/main" val="22950200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F91961F4-A1E2-46E6-93C0-5512BFAD18B5}" type="slidenum">
              <a:rPr lang="nl-NL" smtClean="0"/>
              <a:pPr/>
              <a:t>23</a:t>
            </a:fld>
            <a:endParaRPr lang="nl-NL"/>
          </a:p>
        </p:txBody>
      </p:sp>
    </p:spTree>
    <p:extLst>
      <p:ext uri="{BB962C8B-B14F-4D97-AF65-F5344CB8AC3E}">
        <p14:creationId xmlns:p14="http://schemas.microsoft.com/office/powerpoint/2010/main" val="27579983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F91961F4-A1E2-46E6-93C0-5512BFAD18B5}" type="slidenum">
              <a:rPr lang="nl-NL" smtClean="0"/>
              <a:pPr/>
              <a:t>24</a:t>
            </a:fld>
            <a:endParaRPr lang="nl-NL"/>
          </a:p>
        </p:txBody>
      </p:sp>
    </p:spTree>
    <p:extLst>
      <p:ext uri="{BB962C8B-B14F-4D97-AF65-F5344CB8AC3E}">
        <p14:creationId xmlns:p14="http://schemas.microsoft.com/office/powerpoint/2010/main" val="34712387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F91961F4-A1E2-46E6-93C0-5512BFAD18B5}" type="slidenum">
              <a:rPr lang="nl-NL" smtClean="0"/>
              <a:pPr/>
              <a:t>25</a:t>
            </a:fld>
            <a:endParaRPr lang="nl-NL"/>
          </a:p>
        </p:txBody>
      </p:sp>
    </p:spTree>
    <p:extLst>
      <p:ext uri="{BB962C8B-B14F-4D97-AF65-F5344CB8AC3E}">
        <p14:creationId xmlns:p14="http://schemas.microsoft.com/office/powerpoint/2010/main" val="9696185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i="1" dirty="0"/>
              <a:t>Definities</a:t>
            </a:r>
            <a:r>
              <a:rPr lang="nl-NL" dirty="0"/>
              <a:t>:</a:t>
            </a:r>
          </a:p>
          <a:p>
            <a:r>
              <a:rPr lang="nl-NL" b="1" dirty="0"/>
              <a:t>Netto schuldquote</a:t>
            </a:r>
            <a:r>
              <a:rPr lang="nl-NL" b="1" baseline="0" dirty="0"/>
              <a:t> </a:t>
            </a:r>
            <a:r>
              <a:rPr lang="nl-NL" baseline="0" dirty="0"/>
              <a:t>		= de netto schuld (externe schuld + werkkapitaal) / het begrotingstotaal</a:t>
            </a:r>
          </a:p>
          <a:p>
            <a:r>
              <a:rPr lang="nl-NL" b="1" baseline="0" dirty="0"/>
              <a:t>Netto</a:t>
            </a:r>
            <a:r>
              <a:rPr lang="nl-NL" baseline="0" dirty="0"/>
              <a:t> </a:t>
            </a:r>
            <a:r>
              <a:rPr lang="nl-NL" b="1" baseline="0" dirty="0"/>
              <a:t>schuldquote (gecorrigeerd)</a:t>
            </a:r>
            <a:r>
              <a:rPr lang="nl-NL" baseline="0" dirty="0"/>
              <a:t>	= netto schuldquote – verstrekte leningen (= doorlenen)</a:t>
            </a:r>
          </a:p>
          <a:p>
            <a:r>
              <a:rPr lang="nl-NL" b="1" baseline="0" dirty="0"/>
              <a:t>Solvabiliteitsratio</a:t>
            </a:r>
            <a:r>
              <a:rPr lang="nl-NL" baseline="0" dirty="0"/>
              <a:t>		= Eigen vermogen / balanstotaal. Geeft aan in welke mate bezit is gefinancierd met eigen vermogen. </a:t>
            </a:r>
          </a:p>
          <a:p>
            <a:r>
              <a:rPr lang="nl-NL" b="1" baseline="0" dirty="0"/>
              <a:t>Structurele</a:t>
            </a:r>
            <a:r>
              <a:rPr lang="nl-NL" baseline="0" dirty="0"/>
              <a:t> </a:t>
            </a:r>
            <a:r>
              <a:rPr lang="nl-NL" b="1" baseline="0" dirty="0"/>
              <a:t>exploitatieruimte</a:t>
            </a:r>
            <a:r>
              <a:rPr lang="nl-NL" baseline="0" dirty="0"/>
              <a:t>	= verhouding tussen structurele baten en structurele lasten met correctie over toevoegingen en onttrekkingen uit de reserves. </a:t>
            </a:r>
          </a:p>
          <a:p>
            <a:r>
              <a:rPr lang="nl-NL" b="1" baseline="0" dirty="0"/>
              <a:t>Belastingcapaciteit</a:t>
            </a:r>
            <a:r>
              <a:rPr lang="nl-NL" baseline="0" dirty="0"/>
              <a:t>		= de lastendruk in de gemeente ten opzichte van het landelijk gemiddelde (= 1). </a:t>
            </a:r>
          </a:p>
          <a:p>
            <a:endParaRPr lang="nl-NL" dirty="0"/>
          </a:p>
        </p:txBody>
      </p:sp>
      <p:sp>
        <p:nvSpPr>
          <p:cNvPr id="4" name="Tijdelijke aanduiding voor dianummer 3"/>
          <p:cNvSpPr>
            <a:spLocks noGrp="1"/>
          </p:cNvSpPr>
          <p:nvPr>
            <p:ph type="sldNum" sz="quarter" idx="10"/>
          </p:nvPr>
        </p:nvSpPr>
        <p:spPr/>
        <p:txBody>
          <a:bodyPr/>
          <a:lstStyle/>
          <a:p>
            <a:fld id="{F91961F4-A1E2-46E6-93C0-5512BFAD18B5}" type="slidenum">
              <a:rPr lang="nl-NL" smtClean="0"/>
              <a:pPr/>
              <a:t>30</a:t>
            </a:fld>
            <a:endParaRPr lang="nl-NL"/>
          </a:p>
        </p:txBody>
      </p:sp>
    </p:spTree>
    <p:extLst>
      <p:ext uri="{BB962C8B-B14F-4D97-AF65-F5344CB8AC3E}">
        <p14:creationId xmlns:p14="http://schemas.microsoft.com/office/powerpoint/2010/main" val="2211630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1400175" y="2133607"/>
            <a:ext cx="10439025" cy="2162175"/>
          </a:xfrm>
        </p:spPr>
        <p:txBody>
          <a:bodyPr/>
          <a:lstStyle>
            <a:lvl1pPr>
              <a:defRPr/>
            </a:lvl1pPr>
          </a:lstStyle>
          <a:p>
            <a:pPr lvl="0"/>
            <a:r>
              <a:rPr lang="nl-NL" noProof="0"/>
              <a:t>Klik om de stijl te bewerken</a:t>
            </a:r>
            <a:endParaRPr lang="nl-NL" noProof="0" dirty="0"/>
          </a:p>
        </p:txBody>
      </p:sp>
      <p:sp>
        <p:nvSpPr>
          <p:cNvPr id="10243" name="Rectangle 3"/>
          <p:cNvSpPr>
            <a:spLocks noGrp="1" noChangeArrowheads="1"/>
          </p:cNvSpPr>
          <p:nvPr>
            <p:ph type="subTitle" idx="1"/>
          </p:nvPr>
        </p:nvSpPr>
        <p:spPr>
          <a:xfrm>
            <a:off x="1414463" y="4581525"/>
            <a:ext cx="8595937" cy="1752600"/>
          </a:xfrm>
        </p:spPr>
        <p:txBody>
          <a:bodyPr/>
          <a:lstStyle>
            <a:lvl1pPr marL="0" indent="0">
              <a:buFontTx/>
              <a:buNone/>
              <a:defRPr/>
            </a:lvl1pPr>
          </a:lstStyle>
          <a:p>
            <a:pPr lvl="0"/>
            <a:r>
              <a:rPr lang="nl-NL" noProof="0"/>
              <a:t>Klik om de ondertitelstijl van het model te bewerken</a:t>
            </a:r>
          </a:p>
        </p:txBody>
      </p:sp>
      <p:pic>
        <p:nvPicPr>
          <p:cNvPr id="10249" name="Picture 9" descr="TK_logo_RGB correspondentie"/>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58851" y="358775"/>
            <a:ext cx="2667600" cy="7683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voettekst 3"/>
          <p:cNvSpPr>
            <a:spLocks noGrp="1"/>
          </p:cNvSpPr>
          <p:nvPr>
            <p:ph type="ftr" sz="quarter" idx="10"/>
          </p:nvPr>
        </p:nvSpPr>
        <p:spPr/>
        <p:txBody>
          <a:bodyPr/>
          <a:lstStyle>
            <a:lvl1pPr>
              <a:defRPr/>
            </a:lvl1pPr>
          </a:lstStyle>
          <a:p>
            <a:r>
              <a:rPr lang="nl-NL"/>
              <a:t>Dit format is ontwikkeld door: Wesley Boer. </a:t>
            </a:r>
          </a:p>
        </p:txBody>
      </p:sp>
    </p:spTree>
    <p:extLst>
      <p:ext uri="{BB962C8B-B14F-4D97-AF65-F5344CB8AC3E}">
        <p14:creationId xmlns:p14="http://schemas.microsoft.com/office/powerpoint/2010/main" val="3928672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9205384" y="765182"/>
            <a:ext cx="2554816" cy="4886325"/>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1536703" y="765182"/>
            <a:ext cx="7465484" cy="488632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voettekst 3"/>
          <p:cNvSpPr>
            <a:spLocks noGrp="1"/>
          </p:cNvSpPr>
          <p:nvPr>
            <p:ph type="ftr" sz="quarter" idx="10"/>
          </p:nvPr>
        </p:nvSpPr>
        <p:spPr/>
        <p:txBody>
          <a:bodyPr/>
          <a:lstStyle>
            <a:lvl1pPr>
              <a:defRPr/>
            </a:lvl1pPr>
          </a:lstStyle>
          <a:p>
            <a:r>
              <a:rPr lang="nl-NL"/>
              <a:t>Dit format is ontwikkeld door: Wesley Boer. </a:t>
            </a:r>
          </a:p>
        </p:txBody>
      </p:sp>
    </p:spTree>
    <p:extLst>
      <p:ext uri="{BB962C8B-B14F-4D97-AF65-F5344CB8AC3E}">
        <p14:creationId xmlns:p14="http://schemas.microsoft.com/office/powerpoint/2010/main" val="2194919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a:xfrm>
            <a:off x="1555756" y="1196752"/>
            <a:ext cx="10204449" cy="1143000"/>
          </a:xfrm>
        </p:spPr>
        <p:txBody>
          <a:bodyPr/>
          <a:lstStyle/>
          <a:p>
            <a:r>
              <a:rPr lang="nl-NL"/>
              <a:t>Klik om de stijl te bewerken</a:t>
            </a:r>
          </a:p>
        </p:txBody>
      </p:sp>
      <p:sp>
        <p:nvSpPr>
          <p:cNvPr id="3" name="Tijdelijke aanduiding voor inhoud 2"/>
          <p:cNvSpPr>
            <a:spLocks noGrp="1"/>
          </p:cNvSpPr>
          <p:nvPr>
            <p:ph idx="1"/>
          </p:nvPr>
        </p:nvSpPr>
        <p:spPr>
          <a:xfrm>
            <a:off x="1536703" y="2564904"/>
            <a:ext cx="10223500" cy="3590925"/>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voettekst 3"/>
          <p:cNvSpPr>
            <a:spLocks noGrp="1"/>
          </p:cNvSpPr>
          <p:nvPr>
            <p:ph type="ftr" sz="quarter" idx="10"/>
          </p:nvPr>
        </p:nvSpPr>
        <p:spPr/>
        <p:txBody>
          <a:bodyPr/>
          <a:lstStyle>
            <a:lvl1pPr>
              <a:defRPr/>
            </a:lvl1pPr>
          </a:lstStyle>
          <a:p>
            <a:r>
              <a:rPr lang="nl-NL"/>
              <a:t>Dit format is ontwikkeld door: Wesley Boer. </a:t>
            </a:r>
            <a:endParaRPr lang="nl-NL" dirty="0"/>
          </a:p>
        </p:txBody>
      </p:sp>
    </p:spTree>
    <p:extLst>
      <p:ext uri="{BB962C8B-B14F-4D97-AF65-F5344CB8AC3E}">
        <p14:creationId xmlns:p14="http://schemas.microsoft.com/office/powerpoint/2010/main" val="1727360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963084" y="4406907"/>
            <a:ext cx="10363200" cy="1362075"/>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a:t>Klik om de modelstijlen te bewerken</a:t>
            </a:r>
          </a:p>
        </p:txBody>
      </p:sp>
      <p:sp>
        <p:nvSpPr>
          <p:cNvPr id="4" name="Tijdelijke aanduiding voor voettekst 3"/>
          <p:cNvSpPr>
            <a:spLocks noGrp="1"/>
          </p:cNvSpPr>
          <p:nvPr>
            <p:ph type="ftr" sz="quarter" idx="10"/>
          </p:nvPr>
        </p:nvSpPr>
        <p:spPr/>
        <p:txBody>
          <a:bodyPr/>
          <a:lstStyle>
            <a:lvl1pPr>
              <a:defRPr/>
            </a:lvl1pPr>
          </a:lstStyle>
          <a:p>
            <a:r>
              <a:rPr lang="nl-NL"/>
              <a:t>Dit format is ontwikkeld door: Wesley Boer. </a:t>
            </a:r>
            <a:endParaRPr lang="nl-NL" dirty="0"/>
          </a:p>
        </p:txBody>
      </p:sp>
    </p:spTree>
    <p:extLst>
      <p:ext uri="{BB962C8B-B14F-4D97-AF65-F5344CB8AC3E}">
        <p14:creationId xmlns:p14="http://schemas.microsoft.com/office/powerpoint/2010/main" val="1528385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1536705" y="2060581"/>
            <a:ext cx="5010151" cy="3590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750052" y="2060581"/>
            <a:ext cx="5010149" cy="3590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voettekst 4"/>
          <p:cNvSpPr>
            <a:spLocks noGrp="1"/>
          </p:cNvSpPr>
          <p:nvPr>
            <p:ph type="ftr" sz="quarter" idx="10"/>
          </p:nvPr>
        </p:nvSpPr>
        <p:spPr/>
        <p:txBody>
          <a:bodyPr/>
          <a:lstStyle>
            <a:lvl1pPr>
              <a:defRPr/>
            </a:lvl1pPr>
          </a:lstStyle>
          <a:p>
            <a:r>
              <a:rPr lang="nl-NL"/>
              <a:t>Dit format is ontwikkeld door: Wesley Boer. </a:t>
            </a:r>
          </a:p>
        </p:txBody>
      </p:sp>
    </p:spTree>
    <p:extLst>
      <p:ext uri="{BB962C8B-B14F-4D97-AF65-F5344CB8AC3E}">
        <p14:creationId xmlns:p14="http://schemas.microsoft.com/office/powerpoint/2010/main" val="1550077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609600" y="274638"/>
            <a:ext cx="10972800" cy="1143000"/>
          </a:xfrm>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193372"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619337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voettekst 6"/>
          <p:cNvSpPr>
            <a:spLocks noGrp="1"/>
          </p:cNvSpPr>
          <p:nvPr>
            <p:ph type="ftr" sz="quarter" idx="10"/>
          </p:nvPr>
        </p:nvSpPr>
        <p:spPr/>
        <p:txBody>
          <a:bodyPr/>
          <a:lstStyle>
            <a:lvl1pPr>
              <a:defRPr/>
            </a:lvl1pPr>
          </a:lstStyle>
          <a:p>
            <a:r>
              <a:rPr lang="nl-NL"/>
              <a:t>Dit format is ontwikkeld door: Wesley Boer. </a:t>
            </a:r>
          </a:p>
        </p:txBody>
      </p:sp>
    </p:spTree>
    <p:extLst>
      <p:ext uri="{BB962C8B-B14F-4D97-AF65-F5344CB8AC3E}">
        <p14:creationId xmlns:p14="http://schemas.microsoft.com/office/powerpoint/2010/main" val="1274943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oettekst 2"/>
          <p:cNvSpPr>
            <a:spLocks noGrp="1"/>
          </p:cNvSpPr>
          <p:nvPr>
            <p:ph type="ftr" sz="quarter" idx="10"/>
          </p:nvPr>
        </p:nvSpPr>
        <p:spPr/>
        <p:txBody>
          <a:bodyPr/>
          <a:lstStyle>
            <a:lvl1pPr>
              <a:defRPr/>
            </a:lvl1pPr>
          </a:lstStyle>
          <a:p>
            <a:r>
              <a:rPr lang="nl-NL"/>
              <a:t>Dit format is ontwikkeld door: Wesley Boer. </a:t>
            </a:r>
          </a:p>
        </p:txBody>
      </p:sp>
    </p:spTree>
    <p:extLst>
      <p:ext uri="{BB962C8B-B14F-4D97-AF65-F5344CB8AC3E}">
        <p14:creationId xmlns:p14="http://schemas.microsoft.com/office/powerpoint/2010/main" val="14202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2" name="Tijdelijke aanduiding voor voettekst 1"/>
          <p:cNvSpPr>
            <a:spLocks noGrp="1"/>
          </p:cNvSpPr>
          <p:nvPr>
            <p:ph type="ftr" sz="quarter" idx="10"/>
          </p:nvPr>
        </p:nvSpPr>
        <p:spPr/>
        <p:txBody>
          <a:bodyPr/>
          <a:lstStyle>
            <a:lvl1pPr>
              <a:defRPr/>
            </a:lvl1pPr>
          </a:lstStyle>
          <a:p>
            <a:r>
              <a:rPr lang="nl-NL"/>
              <a:t>Dit format is ontwikkeld door: Wesley Boer. </a:t>
            </a:r>
          </a:p>
        </p:txBody>
      </p:sp>
    </p:spTree>
    <p:extLst>
      <p:ext uri="{BB962C8B-B14F-4D97-AF65-F5344CB8AC3E}">
        <p14:creationId xmlns:p14="http://schemas.microsoft.com/office/powerpoint/2010/main" val="819323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3" y="273050"/>
            <a:ext cx="4011084" cy="1162050"/>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4766733" y="27305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voettekst 4"/>
          <p:cNvSpPr>
            <a:spLocks noGrp="1"/>
          </p:cNvSpPr>
          <p:nvPr>
            <p:ph type="ftr" sz="quarter" idx="10"/>
          </p:nvPr>
        </p:nvSpPr>
        <p:spPr/>
        <p:txBody>
          <a:bodyPr/>
          <a:lstStyle>
            <a:lvl1pPr>
              <a:defRPr/>
            </a:lvl1pPr>
          </a:lstStyle>
          <a:p>
            <a:r>
              <a:rPr lang="nl-NL"/>
              <a:t>Dit format is ontwikkeld door: Wesley Boer. </a:t>
            </a:r>
          </a:p>
        </p:txBody>
      </p:sp>
    </p:spTree>
    <p:extLst>
      <p:ext uri="{BB962C8B-B14F-4D97-AF65-F5344CB8AC3E}">
        <p14:creationId xmlns:p14="http://schemas.microsoft.com/office/powerpoint/2010/main" val="1171706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2389717" y="4800600"/>
            <a:ext cx="7315200" cy="566738"/>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p>
        </p:txBody>
      </p:sp>
      <p:sp>
        <p:nvSpPr>
          <p:cNvPr id="4" name="Tijdelijke aanduiding voor tekst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voettekst 4"/>
          <p:cNvSpPr>
            <a:spLocks noGrp="1"/>
          </p:cNvSpPr>
          <p:nvPr>
            <p:ph type="ftr" sz="quarter" idx="10"/>
          </p:nvPr>
        </p:nvSpPr>
        <p:spPr/>
        <p:txBody>
          <a:bodyPr/>
          <a:lstStyle>
            <a:lvl1pPr>
              <a:defRPr/>
            </a:lvl1pPr>
          </a:lstStyle>
          <a:p>
            <a:r>
              <a:rPr lang="nl-NL"/>
              <a:t>Dit format is ontwikkeld door: Wesley Boer. </a:t>
            </a:r>
          </a:p>
        </p:txBody>
      </p:sp>
    </p:spTree>
    <p:extLst>
      <p:ext uri="{BB962C8B-B14F-4D97-AF65-F5344CB8AC3E}">
        <p14:creationId xmlns:p14="http://schemas.microsoft.com/office/powerpoint/2010/main" val="16238697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bwMode="auto">
          <a:xfrm>
            <a:off x="1555756" y="765175"/>
            <a:ext cx="10204449"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nl-NL"/>
              <a:t>Klik om het opmaakprofiel te bewerken</a:t>
            </a:r>
          </a:p>
        </p:txBody>
      </p:sp>
      <p:sp>
        <p:nvSpPr>
          <p:cNvPr id="9219" name="Rectangle 3"/>
          <p:cNvSpPr>
            <a:spLocks noGrp="1" noChangeArrowheads="1"/>
          </p:cNvSpPr>
          <p:nvPr>
            <p:ph type="body" idx="1"/>
          </p:nvPr>
        </p:nvSpPr>
        <p:spPr bwMode="auto">
          <a:xfrm>
            <a:off x="1536703" y="2060581"/>
            <a:ext cx="10223500" cy="3590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nl-NL"/>
              <a:t>Klik om de opmaakprofielen van de modeltekst te bewerken</a:t>
            </a:r>
          </a:p>
          <a:p>
            <a:pPr lvl="1"/>
            <a:r>
              <a:rPr lang="nl-NL"/>
              <a:t>Tweede niveau</a:t>
            </a:r>
          </a:p>
          <a:p>
            <a:pPr lvl="2"/>
            <a:r>
              <a:rPr lang="nl-NL"/>
              <a:t>Derde niveau</a:t>
            </a:r>
          </a:p>
          <a:p>
            <a:pPr lvl="3"/>
            <a:r>
              <a:rPr lang="nl-NL"/>
              <a:t>Vierde niveau</a:t>
            </a:r>
          </a:p>
          <a:p>
            <a:pPr lvl="4"/>
            <a:r>
              <a:rPr lang="nl-NL"/>
              <a:t>Vijfde niveau</a:t>
            </a:r>
          </a:p>
        </p:txBody>
      </p:sp>
      <p:sp>
        <p:nvSpPr>
          <p:cNvPr id="9221" name="Rectangle 5"/>
          <p:cNvSpPr>
            <a:spLocks noGrp="1" noChangeArrowheads="1"/>
          </p:cNvSpPr>
          <p:nvPr>
            <p:ph type="ftr" sz="quarter" idx="3"/>
          </p:nvPr>
        </p:nvSpPr>
        <p:spPr bwMode="auto">
          <a:xfrm>
            <a:off x="1189572" y="6337300"/>
            <a:ext cx="10378017"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20000"/>
              </a:spcBef>
              <a:defRPr sz="1200">
                <a:solidFill>
                  <a:schemeClr val="bg2"/>
                </a:solidFill>
              </a:defRPr>
            </a:lvl1pPr>
          </a:lstStyle>
          <a:p>
            <a:r>
              <a:rPr lang="nl-NL"/>
              <a:t>Dit format is ontwikkeld door: Wesley Boer. </a:t>
            </a:r>
          </a:p>
        </p:txBody>
      </p:sp>
      <p:pic>
        <p:nvPicPr>
          <p:cNvPr id="9226" name="Picture 10" descr="footer-TK"/>
          <p:cNvPicPr>
            <a:picLocks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739901" y="6429382"/>
            <a:ext cx="3196800" cy="168275"/>
          </a:xfrm>
          <a:prstGeom prst="rect">
            <a:avLst/>
          </a:prstGeom>
          <a:noFill/>
          <a:extLst>
            <a:ext uri="{909E8E84-426E-40DD-AFC4-6F175D3DCCD1}">
              <a14:hiddenFill xmlns:a14="http://schemas.microsoft.com/office/drawing/2010/main">
                <a:solidFill>
                  <a:srgbClr val="FFFFFF"/>
                </a:solidFill>
              </a14:hiddenFill>
            </a:ext>
          </a:extLst>
        </p:spPr>
      </p:pic>
      <p:pic>
        <p:nvPicPr>
          <p:cNvPr id="9228" name="Picture 12" descr="TK_logo_RGB correspondentie"/>
          <p:cNvPicPr>
            <a:picLocks noChangeArrowheads="1"/>
          </p:cNvPicPr>
          <p:nvPr/>
        </p:nvPicPr>
        <p:blipFill>
          <a:blip r:embed="rId14" cstate="print">
            <a:extLst>
              <a:ext uri="{28A0092B-C50C-407E-A947-70E740481C1C}">
                <a14:useLocalDpi xmlns:a14="http://schemas.microsoft.com/office/drawing/2010/main" val="0"/>
              </a:ext>
            </a:extLst>
          </a:blip>
          <a:srcRect r="82440"/>
          <a:stretch>
            <a:fillRect/>
          </a:stretch>
        </p:blipFill>
        <p:spPr bwMode="auto">
          <a:xfrm>
            <a:off x="958851" y="358775"/>
            <a:ext cx="468000" cy="768350"/>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sldNum="0" hdr="0" ftr="0" dt="0"/>
  <p:txStyles>
    <p:titleStyle>
      <a:lvl1pPr algn="l" rtl="0" eaLnBrk="1" fontAlgn="base" hangingPunct="1">
        <a:spcBef>
          <a:spcPct val="0"/>
        </a:spcBef>
        <a:spcAft>
          <a:spcPct val="0"/>
        </a:spcAft>
        <a:defRPr sz="4400">
          <a:solidFill>
            <a:schemeClr val="accent2"/>
          </a:solidFill>
          <a:latin typeface="+mj-lt"/>
          <a:ea typeface="+mj-ea"/>
          <a:cs typeface="+mj-cs"/>
        </a:defRPr>
      </a:lvl1pPr>
      <a:lvl2pPr algn="l" rtl="0" eaLnBrk="1" fontAlgn="base" hangingPunct="1">
        <a:spcBef>
          <a:spcPct val="0"/>
        </a:spcBef>
        <a:spcAft>
          <a:spcPct val="0"/>
        </a:spcAft>
        <a:defRPr sz="4400">
          <a:solidFill>
            <a:schemeClr val="accent2"/>
          </a:solidFill>
          <a:latin typeface="Verdana" pitchFamily="34" charset="0"/>
        </a:defRPr>
      </a:lvl2pPr>
      <a:lvl3pPr algn="l" rtl="0" eaLnBrk="1" fontAlgn="base" hangingPunct="1">
        <a:spcBef>
          <a:spcPct val="0"/>
        </a:spcBef>
        <a:spcAft>
          <a:spcPct val="0"/>
        </a:spcAft>
        <a:defRPr sz="4400">
          <a:solidFill>
            <a:schemeClr val="accent2"/>
          </a:solidFill>
          <a:latin typeface="Verdana" pitchFamily="34" charset="0"/>
        </a:defRPr>
      </a:lvl3pPr>
      <a:lvl4pPr algn="l" rtl="0" eaLnBrk="1" fontAlgn="base" hangingPunct="1">
        <a:spcBef>
          <a:spcPct val="0"/>
        </a:spcBef>
        <a:spcAft>
          <a:spcPct val="0"/>
        </a:spcAft>
        <a:defRPr sz="4400">
          <a:solidFill>
            <a:schemeClr val="accent2"/>
          </a:solidFill>
          <a:latin typeface="Verdana" pitchFamily="34" charset="0"/>
        </a:defRPr>
      </a:lvl4pPr>
      <a:lvl5pPr algn="l" rtl="0" eaLnBrk="1" fontAlgn="base" hangingPunct="1">
        <a:spcBef>
          <a:spcPct val="0"/>
        </a:spcBef>
        <a:spcAft>
          <a:spcPct val="0"/>
        </a:spcAft>
        <a:defRPr sz="4400">
          <a:solidFill>
            <a:schemeClr val="accent2"/>
          </a:solidFill>
          <a:latin typeface="Verdana" pitchFamily="34" charset="0"/>
        </a:defRPr>
      </a:lvl5pPr>
      <a:lvl6pPr marL="457200" algn="l" rtl="0" eaLnBrk="1" fontAlgn="base" hangingPunct="1">
        <a:spcBef>
          <a:spcPct val="0"/>
        </a:spcBef>
        <a:spcAft>
          <a:spcPct val="0"/>
        </a:spcAft>
        <a:defRPr sz="4400">
          <a:solidFill>
            <a:schemeClr val="accent2"/>
          </a:solidFill>
          <a:latin typeface="Verdana" pitchFamily="34" charset="0"/>
        </a:defRPr>
      </a:lvl6pPr>
      <a:lvl7pPr marL="914400" algn="l" rtl="0" eaLnBrk="1" fontAlgn="base" hangingPunct="1">
        <a:spcBef>
          <a:spcPct val="0"/>
        </a:spcBef>
        <a:spcAft>
          <a:spcPct val="0"/>
        </a:spcAft>
        <a:defRPr sz="4400">
          <a:solidFill>
            <a:schemeClr val="accent2"/>
          </a:solidFill>
          <a:latin typeface="Verdana" pitchFamily="34" charset="0"/>
        </a:defRPr>
      </a:lvl7pPr>
      <a:lvl8pPr marL="1371600" algn="l" rtl="0" eaLnBrk="1" fontAlgn="base" hangingPunct="1">
        <a:spcBef>
          <a:spcPct val="0"/>
        </a:spcBef>
        <a:spcAft>
          <a:spcPct val="0"/>
        </a:spcAft>
        <a:defRPr sz="4400">
          <a:solidFill>
            <a:schemeClr val="accent2"/>
          </a:solidFill>
          <a:latin typeface="Verdana" pitchFamily="34" charset="0"/>
        </a:defRPr>
      </a:lvl8pPr>
      <a:lvl9pPr marL="1828800" algn="l" rtl="0" eaLnBrk="1" fontAlgn="base" hangingPunct="1">
        <a:spcBef>
          <a:spcPct val="0"/>
        </a:spcBef>
        <a:spcAft>
          <a:spcPct val="0"/>
        </a:spcAft>
        <a:defRPr sz="4400">
          <a:solidFill>
            <a:schemeClr val="accent2"/>
          </a:solidFill>
          <a:latin typeface="Verdana" pitchFamily="34" charset="0"/>
        </a:defRPr>
      </a:lvl9pPr>
    </p:titleStyle>
    <p:bodyStyle>
      <a:lvl1pPr marL="342900" indent="-342900" algn="l" rtl="0" eaLnBrk="1" fontAlgn="base" hangingPunct="1">
        <a:spcBef>
          <a:spcPct val="20000"/>
        </a:spcBef>
        <a:spcAft>
          <a:spcPct val="0"/>
        </a:spcAft>
        <a:buChar char="•"/>
        <a:defRPr sz="3200">
          <a:solidFill>
            <a:srgbClr val="72797F"/>
          </a:solidFill>
          <a:latin typeface="+mn-lt"/>
          <a:ea typeface="+mn-ea"/>
          <a:cs typeface="+mn-cs"/>
        </a:defRPr>
      </a:lvl1pPr>
      <a:lvl2pPr marL="742950" indent="-285750" algn="l" rtl="0" eaLnBrk="1" fontAlgn="base" hangingPunct="1">
        <a:spcBef>
          <a:spcPct val="20000"/>
        </a:spcBef>
        <a:spcAft>
          <a:spcPct val="0"/>
        </a:spcAft>
        <a:buChar char="–"/>
        <a:defRPr sz="3200">
          <a:solidFill>
            <a:srgbClr val="72797F"/>
          </a:solidFill>
          <a:latin typeface="+mn-lt"/>
        </a:defRPr>
      </a:lvl2pPr>
      <a:lvl3pPr marL="1143000" indent="-228600" algn="l" rtl="0" eaLnBrk="1" fontAlgn="base" hangingPunct="1">
        <a:spcBef>
          <a:spcPct val="20000"/>
        </a:spcBef>
        <a:spcAft>
          <a:spcPct val="0"/>
        </a:spcAft>
        <a:buChar char="•"/>
        <a:defRPr sz="3200">
          <a:solidFill>
            <a:srgbClr val="72797F"/>
          </a:solidFill>
          <a:latin typeface="+mn-lt"/>
        </a:defRPr>
      </a:lvl3pPr>
      <a:lvl4pPr marL="1600200" indent="-228600" algn="l" rtl="0" eaLnBrk="1" fontAlgn="base" hangingPunct="1">
        <a:spcBef>
          <a:spcPct val="20000"/>
        </a:spcBef>
        <a:spcAft>
          <a:spcPct val="0"/>
        </a:spcAft>
        <a:buChar char="–"/>
        <a:defRPr sz="3200">
          <a:solidFill>
            <a:srgbClr val="72797F"/>
          </a:solidFill>
          <a:latin typeface="+mn-lt"/>
        </a:defRPr>
      </a:lvl4pPr>
      <a:lvl5pPr marL="2057400" indent="-228600" algn="l" rtl="0" eaLnBrk="1" fontAlgn="base" hangingPunct="1">
        <a:spcBef>
          <a:spcPct val="20000"/>
        </a:spcBef>
        <a:spcAft>
          <a:spcPct val="0"/>
        </a:spcAft>
        <a:buChar char="»"/>
        <a:defRPr sz="3200">
          <a:solidFill>
            <a:srgbClr val="72797F"/>
          </a:solidFill>
          <a:latin typeface="+mn-lt"/>
        </a:defRPr>
      </a:lvl5pPr>
      <a:lvl6pPr marL="2514600" indent="-228600" algn="l" rtl="0" eaLnBrk="1" fontAlgn="base" hangingPunct="1">
        <a:spcBef>
          <a:spcPct val="20000"/>
        </a:spcBef>
        <a:spcAft>
          <a:spcPct val="0"/>
        </a:spcAft>
        <a:buChar char="»"/>
        <a:defRPr sz="3200">
          <a:solidFill>
            <a:srgbClr val="72797F"/>
          </a:solidFill>
          <a:latin typeface="+mn-lt"/>
        </a:defRPr>
      </a:lvl6pPr>
      <a:lvl7pPr marL="2971800" indent="-228600" algn="l" rtl="0" eaLnBrk="1" fontAlgn="base" hangingPunct="1">
        <a:spcBef>
          <a:spcPct val="20000"/>
        </a:spcBef>
        <a:spcAft>
          <a:spcPct val="0"/>
        </a:spcAft>
        <a:buChar char="»"/>
        <a:defRPr sz="3200">
          <a:solidFill>
            <a:srgbClr val="72797F"/>
          </a:solidFill>
          <a:latin typeface="+mn-lt"/>
        </a:defRPr>
      </a:lvl7pPr>
      <a:lvl8pPr marL="3429000" indent="-228600" algn="l" rtl="0" eaLnBrk="1" fontAlgn="base" hangingPunct="1">
        <a:spcBef>
          <a:spcPct val="20000"/>
        </a:spcBef>
        <a:spcAft>
          <a:spcPct val="0"/>
        </a:spcAft>
        <a:buChar char="»"/>
        <a:defRPr sz="3200">
          <a:solidFill>
            <a:srgbClr val="72797F"/>
          </a:solidFill>
          <a:latin typeface="+mn-lt"/>
        </a:defRPr>
      </a:lvl8pPr>
      <a:lvl9pPr marL="3886200" indent="-228600" algn="l" rtl="0" eaLnBrk="1" fontAlgn="base" hangingPunct="1">
        <a:spcBef>
          <a:spcPct val="20000"/>
        </a:spcBef>
        <a:spcAft>
          <a:spcPct val="0"/>
        </a:spcAft>
        <a:buChar char="»"/>
        <a:defRPr sz="3200">
          <a:solidFill>
            <a:srgbClr val="72797F"/>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a:t>Methode Duisenberg bij gemeenten</a:t>
            </a:r>
            <a:endParaRPr lang="nl-NL" dirty="0"/>
          </a:p>
        </p:txBody>
      </p:sp>
      <p:sp>
        <p:nvSpPr>
          <p:cNvPr id="3" name="Ondertitel 2"/>
          <p:cNvSpPr>
            <a:spLocks noGrp="1"/>
          </p:cNvSpPr>
          <p:nvPr>
            <p:ph type="subTitle" idx="1"/>
          </p:nvPr>
        </p:nvSpPr>
        <p:spPr/>
        <p:txBody>
          <a:bodyPr/>
          <a:lstStyle/>
          <a:p>
            <a:r>
              <a:rPr lang="nl-NL" dirty="0"/>
              <a:t>Format jaarrekening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3200" dirty="0"/>
              <a:t>Wat is het beeld op hoofdlijnen? </a:t>
            </a:r>
            <a:br>
              <a:rPr lang="nl-NL" sz="3200" dirty="0"/>
            </a:br>
            <a:r>
              <a:rPr lang="nl-NL" sz="3200" dirty="0"/>
              <a:t>Accenten 20xx</a:t>
            </a:r>
          </a:p>
        </p:txBody>
      </p:sp>
      <p:sp>
        <p:nvSpPr>
          <p:cNvPr id="3" name="Tijdelijke aanduiding voor inhoud 2"/>
          <p:cNvSpPr>
            <a:spLocks noGrp="1"/>
          </p:cNvSpPr>
          <p:nvPr>
            <p:ph idx="1"/>
          </p:nvPr>
        </p:nvSpPr>
        <p:spPr/>
        <p:txBody>
          <a:bodyPr/>
          <a:lstStyle/>
          <a:p>
            <a:r>
              <a:rPr lang="nl-NL" sz="2000" dirty="0"/>
              <a:t>Beschrijf hier waar het afgelopen jaar de accenten lagen in het beleid op dit beleidsprogramma. </a:t>
            </a:r>
          </a:p>
          <a:p>
            <a:pPr marL="514350" indent="-514350">
              <a:buFont typeface="+mj-lt"/>
              <a:buAutoNum type="arabicPeriod"/>
            </a:pPr>
            <a:endParaRPr lang="nl-NL" sz="2000" dirty="0"/>
          </a:p>
          <a:p>
            <a:pPr marL="514350" indent="-514350">
              <a:buFont typeface="+mj-lt"/>
              <a:buAutoNum type="arabicPeriod"/>
            </a:pPr>
            <a:endParaRPr lang="nl-NL" sz="2000" dirty="0"/>
          </a:p>
        </p:txBody>
      </p:sp>
    </p:spTree>
    <p:extLst>
      <p:ext uri="{BB962C8B-B14F-4D97-AF65-F5344CB8AC3E}">
        <p14:creationId xmlns:p14="http://schemas.microsoft.com/office/powerpoint/2010/main" val="19831306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Welke doelen zijn behaald?</a:t>
            </a:r>
          </a:p>
        </p:txBody>
      </p:sp>
      <p:sp>
        <p:nvSpPr>
          <p:cNvPr id="3" name="Tijdelijke aanduiding voor inhoud 2"/>
          <p:cNvSpPr>
            <a:spLocks noGrp="1"/>
          </p:cNvSpPr>
          <p:nvPr>
            <p:ph idx="1"/>
          </p:nvPr>
        </p:nvSpPr>
        <p:spPr>
          <a:xfrm>
            <a:off x="1536703" y="2060848"/>
            <a:ext cx="10223500" cy="4094981"/>
          </a:xfrm>
        </p:spPr>
        <p:txBody>
          <a:bodyPr/>
          <a:lstStyle/>
          <a:p>
            <a:r>
              <a:rPr lang="nl-NL" sz="2000" dirty="0"/>
              <a:t>Beschrijf hier puntsgewijs:</a:t>
            </a:r>
          </a:p>
          <a:p>
            <a:pPr marL="457200" indent="-457200">
              <a:buFont typeface="+mj-lt"/>
              <a:buAutoNum type="arabicPeriod"/>
            </a:pPr>
            <a:r>
              <a:rPr lang="nl-NL" sz="2000" i="1" dirty="0"/>
              <a:t>Wat wilde de raad (of wethouder) bereiken en wat is er bereikt? (Tabel met stoplichten)</a:t>
            </a:r>
          </a:p>
          <a:p>
            <a:pPr marL="457200" indent="-457200">
              <a:buFont typeface="+mj-lt"/>
              <a:buAutoNum type="arabicPeriod"/>
            </a:pPr>
            <a:r>
              <a:rPr lang="nl-NL" sz="2000" i="1" dirty="0"/>
              <a:t>Verwerk in dezelfde tabel ook opvallende bevindingen over:</a:t>
            </a:r>
          </a:p>
          <a:p>
            <a:pPr lvl="1">
              <a:buFont typeface="Arial" panose="020B0604020202020204" pitchFamily="34" charset="0"/>
              <a:buChar char="•"/>
            </a:pPr>
            <a:r>
              <a:rPr lang="nl-NL" sz="2000" i="1" dirty="0"/>
              <a:t>Zijn de doelen volledig en relevant, gegeven het beeld op hoofdlijnen en de toelichting van het college?</a:t>
            </a:r>
          </a:p>
          <a:p>
            <a:pPr lvl="1">
              <a:buFont typeface="Arial" panose="020B0604020202020204" pitchFamily="34" charset="0"/>
              <a:buChar char="•"/>
            </a:pPr>
            <a:r>
              <a:rPr lang="nl-NL" sz="2000" i="1" dirty="0"/>
              <a:t>Zijn de doelen met de juiste indicatoren specifiek en meetbaar?</a:t>
            </a:r>
          </a:p>
          <a:p>
            <a:pPr lvl="1">
              <a:buFont typeface="Arial" panose="020B0604020202020204" pitchFamily="34" charset="0"/>
              <a:buChar char="•"/>
            </a:pPr>
            <a:r>
              <a:rPr lang="nl-NL" sz="2000" i="1" dirty="0"/>
              <a:t>Is er een nulmeting en zijn er (tussenliggende) streefwaarden waarmee de rapporteurs de realisatiewaarden kunnen vergelijken? </a:t>
            </a:r>
          </a:p>
        </p:txBody>
      </p:sp>
    </p:spTree>
    <p:extLst>
      <p:ext uri="{BB962C8B-B14F-4D97-AF65-F5344CB8AC3E}">
        <p14:creationId xmlns:p14="http://schemas.microsoft.com/office/powerpoint/2010/main" val="30956479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Welke doelen zijn behaald?</a:t>
            </a:r>
            <a:br>
              <a:rPr lang="nl-NL" sz="3200" dirty="0"/>
            </a:br>
            <a:r>
              <a:rPr lang="nl-NL" sz="3200" dirty="0"/>
              <a:t>Voornaamste bevindingen</a:t>
            </a:r>
          </a:p>
        </p:txBody>
      </p:sp>
      <p:sp>
        <p:nvSpPr>
          <p:cNvPr id="3" name="Tijdelijke aanduiding voor inhoud 2"/>
          <p:cNvSpPr>
            <a:spLocks noGrp="1"/>
          </p:cNvSpPr>
          <p:nvPr>
            <p:ph idx="1"/>
          </p:nvPr>
        </p:nvSpPr>
        <p:spPr>
          <a:xfrm>
            <a:off x="1536703" y="2060848"/>
            <a:ext cx="10223500" cy="4094981"/>
          </a:xfrm>
        </p:spPr>
        <p:txBody>
          <a:bodyPr/>
          <a:lstStyle/>
          <a:p>
            <a:r>
              <a:rPr lang="nl-NL" sz="2000" dirty="0"/>
              <a:t>Beschrijf hier puntsgewijs:</a:t>
            </a:r>
          </a:p>
          <a:p>
            <a:pPr marL="457200" indent="-457200">
              <a:buFont typeface="+mj-lt"/>
              <a:buAutoNum type="arabicPeriod"/>
            </a:pPr>
            <a:r>
              <a:rPr lang="nl-NL" sz="2000" i="1" dirty="0"/>
              <a:t>De voornaamste bevindingen tussen de geplande en behaalde doelstellingen. </a:t>
            </a:r>
          </a:p>
        </p:txBody>
      </p:sp>
    </p:spTree>
    <p:extLst>
      <p:ext uri="{BB962C8B-B14F-4D97-AF65-F5344CB8AC3E}">
        <p14:creationId xmlns:p14="http://schemas.microsoft.com/office/powerpoint/2010/main" val="30473522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Welke doelen zijn behaald? </a:t>
            </a:r>
          </a:p>
        </p:txBody>
      </p:sp>
      <p:graphicFrame>
        <p:nvGraphicFramePr>
          <p:cNvPr id="5" name="Tijdelijke aanduiding voor inhoud 6"/>
          <p:cNvGraphicFramePr>
            <a:graphicFrameLocks/>
          </p:cNvGraphicFramePr>
          <p:nvPr>
            <p:extLst>
              <p:ext uri="{D42A27DB-BD31-4B8C-83A1-F6EECF244321}">
                <p14:modId xmlns:p14="http://schemas.microsoft.com/office/powerpoint/2010/main" val="3154039754"/>
              </p:ext>
            </p:extLst>
          </p:nvPr>
        </p:nvGraphicFramePr>
        <p:xfrm>
          <a:off x="587388" y="1845304"/>
          <a:ext cx="11017225" cy="4356387"/>
        </p:xfrm>
        <a:graphic>
          <a:graphicData uri="http://schemas.openxmlformats.org/drawingml/2006/table">
            <a:tbl>
              <a:tblPr firstRow="1" bandRow="1">
                <a:tableStyleId>{2D5ABB26-0587-4C30-8999-92F81FD0307C}</a:tableStyleId>
              </a:tblPr>
              <a:tblGrid>
                <a:gridCol w="420305">
                  <a:extLst>
                    <a:ext uri="{9D8B030D-6E8A-4147-A177-3AD203B41FA5}">
                      <a16:colId xmlns:a16="http://schemas.microsoft.com/office/drawing/2014/main" xmlns="" val="20000"/>
                    </a:ext>
                  </a:extLst>
                </a:gridCol>
                <a:gridCol w="3478568">
                  <a:extLst>
                    <a:ext uri="{9D8B030D-6E8A-4147-A177-3AD203B41FA5}">
                      <a16:colId xmlns:a16="http://schemas.microsoft.com/office/drawing/2014/main" xmlns="" val="20001"/>
                    </a:ext>
                  </a:extLst>
                </a:gridCol>
                <a:gridCol w="997386">
                  <a:extLst>
                    <a:ext uri="{9D8B030D-6E8A-4147-A177-3AD203B41FA5}">
                      <a16:colId xmlns:a16="http://schemas.microsoft.com/office/drawing/2014/main" xmlns="" val="20002"/>
                    </a:ext>
                  </a:extLst>
                </a:gridCol>
                <a:gridCol w="725372">
                  <a:extLst>
                    <a:ext uri="{9D8B030D-6E8A-4147-A177-3AD203B41FA5}">
                      <a16:colId xmlns:a16="http://schemas.microsoft.com/office/drawing/2014/main" xmlns="" val="20003"/>
                    </a:ext>
                  </a:extLst>
                </a:gridCol>
                <a:gridCol w="725372">
                  <a:extLst>
                    <a:ext uri="{9D8B030D-6E8A-4147-A177-3AD203B41FA5}">
                      <a16:colId xmlns:a16="http://schemas.microsoft.com/office/drawing/2014/main" xmlns="" val="20004"/>
                    </a:ext>
                  </a:extLst>
                </a:gridCol>
                <a:gridCol w="1178730">
                  <a:extLst>
                    <a:ext uri="{9D8B030D-6E8A-4147-A177-3AD203B41FA5}">
                      <a16:colId xmlns:a16="http://schemas.microsoft.com/office/drawing/2014/main" xmlns="" val="20005"/>
                    </a:ext>
                  </a:extLst>
                </a:gridCol>
                <a:gridCol w="1178730">
                  <a:extLst>
                    <a:ext uri="{9D8B030D-6E8A-4147-A177-3AD203B41FA5}">
                      <a16:colId xmlns:a16="http://schemas.microsoft.com/office/drawing/2014/main" xmlns="" val="20006"/>
                    </a:ext>
                  </a:extLst>
                </a:gridCol>
                <a:gridCol w="1088058">
                  <a:extLst>
                    <a:ext uri="{9D8B030D-6E8A-4147-A177-3AD203B41FA5}">
                      <a16:colId xmlns:a16="http://schemas.microsoft.com/office/drawing/2014/main" xmlns="" val="20007"/>
                    </a:ext>
                  </a:extLst>
                </a:gridCol>
                <a:gridCol w="1224704">
                  <a:extLst>
                    <a:ext uri="{9D8B030D-6E8A-4147-A177-3AD203B41FA5}">
                      <a16:colId xmlns:a16="http://schemas.microsoft.com/office/drawing/2014/main" xmlns="" val="20008"/>
                    </a:ext>
                  </a:extLst>
                </a:gridCol>
              </a:tblGrid>
              <a:tr h="288000">
                <a:tc gridSpan="2">
                  <a:txBody>
                    <a:bodyPr/>
                    <a:lstStyle/>
                    <a:p>
                      <a:endParaRPr lang="nl-NL" sz="900" b="1" dirty="0">
                        <a:solidFill>
                          <a:srgbClr val="002060"/>
                        </a:solidFill>
                      </a:endParaRPr>
                    </a:p>
                  </a:txBody>
                  <a:tcPr>
                    <a:lnL>
                      <a:noFill/>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nl-NL"/>
                    </a:p>
                  </a:txBody>
                  <a:tcPr/>
                </a:tc>
                <a:tc>
                  <a:txBody>
                    <a:bodyPr/>
                    <a:lstStyle/>
                    <a:p>
                      <a:endParaRPr lang="nl-NL" sz="900" b="1" dirty="0">
                        <a:solidFill>
                          <a:srgbClr val="002060"/>
                        </a:solidFill>
                      </a:endParaRPr>
                    </a:p>
                  </a:txBody>
                  <a:tcPr>
                    <a:lnL w="12700" cap="flat" cmpd="sng" algn="ctr">
                      <a:no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3">
                  <a:txBody>
                    <a:bodyPr/>
                    <a:lstStyle/>
                    <a:p>
                      <a:r>
                        <a:rPr lang="nl-NL" sz="900" b="1" baseline="0" dirty="0">
                          <a:solidFill>
                            <a:srgbClr val="002060"/>
                          </a:solidFill>
                        </a:rPr>
                        <a:t>Realisatiewaarden</a:t>
                      </a:r>
                      <a:endParaRPr lang="nl-NL" sz="900" b="1" dirty="0">
                        <a:solidFill>
                          <a:srgbClr val="002060"/>
                        </a:solidFill>
                      </a:endParaRPr>
                    </a:p>
                  </a:txBody>
                  <a:tcP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nl-NL" sz="900" b="1" dirty="0">
                        <a:solidFill>
                          <a:srgbClr val="002060"/>
                        </a:solidFill>
                      </a:endParaRPr>
                    </a:p>
                  </a:txBody>
                  <a:tcP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nl-NL" sz="900" b="1" dirty="0">
                        <a:solidFill>
                          <a:srgbClr val="002060"/>
                        </a:solidFill>
                      </a:endParaRPr>
                    </a:p>
                  </a:txBody>
                  <a:tcP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nl-NL" sz="900" b="1" dirty="0">
                        <a:solidFill>
                          <a:srgbClr val="002060"/>
                        </a:solidFill>
                      </a:endParaRPr>
                    </a:p>
                  </a:txBody>
                  <a:tcP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nl-NL" sz="900" b="1" dirty="0">
                        <a:solidFill>
                          <a:srgbClr val="002060"/>
                        </a:solidFill>
                      </a:endParaRPr>
                    </a:p>
                  </a:txBody>
                  <a:tcP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nl-NL" sz="900" b="1" dirty="0">
                        <a:solidFill>
                          <a:srgbClr val="002060"/>
                        </a:solidFill>
                      </a:endParaRPr>
                    </a:p>
                  </a:txBody>
                  <a:tcP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0"/>
                  </a:ext>
                </a:extLst>
              </a:tr>
              <a:tr h="408167">
                <a:tc gridSpan="2">
                  <a:txBody>
                    <a:bodyPr/>
                    <a:lstStyle/>
                    <a:p>
                      <a:r>
                        <a:rPr lang="nl-NL" sz="900" b="1" dirty="0">
                          <a:solidFill>
                            <a:srgbClr val="002060"/>
                          </a:solidFill>
                        </a:rPr>
                        <a:t>Doel</a:t>
                      </a:r>
                      <a:r>
                        <a:rPr lang="nl-NL" sz="900" b="1" baseline="0" dirty="0">
                          <a:solidFill>
                            <a:srgbClr val="002060"/>
                          </a:solidFill>
                        </a:rPr>
                        <a:t>stellingen &amp; </a:t>
                      </a:r>
                      <a:r>
                        <a:rPr lang="nl-NL" sz="900" b="1" dirty="0">
                          <a:solidFill>
                            <a:srgbClr val="002060"/>
                          </a:solidFill>
                        </a:rPr>
                        <a:t>Indicatoren</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nl-NL" sz="1050"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r>
                        <a:rPr lang="nl-NL" sz="900" b="1" dirty="0">
                          <a:solidFill>
                            <a:srgbClr val="002060"/>
                          </a:solidFill>
                        </a:rPr>
                        <a:t>Nulmeting</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nl-NL" sz="900" b="1" dirty="0">
                          <a:solidFill>
                            <a:srgbClr val="002060"/>
                          </a:solidFill>
                        </a:rPr>
                        <a:t>20xx</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nl-NL" sz="900" b="1" dirty="0">
                          <a:solidFill>
                            <a:srgbClr val="002060"/>
                          </a:solidFill>
                        </a:rPr>
                        <a:t>20xx</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nl-NL" sz="900" b="1" dirty="0">
                          <a:solidFill>
                            <a:srgbClr val="002060"/>
                          </a:solidFill>
                        </a:rPr>
                        <a:t>Streefwaarde</a:t>
                      </a:r>
                    </a:p>
                    <a:p>
                      <a:r>
                        <a:rPr lang="nl-NL" sz="900" b="1" dirty="0">
                          <a:solidFill>
                            <a:srgbClr val="002060"/>
                          </a:solidFill>
                        </a:rPr>
                        <a:t>(begroting ‘xx)</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40000"/>
                        <a:lumOff val="60000"/>
                      </a:schemeClr>
                    </a:solidFill>
                  </a:tcPr>
                </a:tc>
                <a:tc>
                  <a:txBody>
                    <a:bodyPr/>
                    <a:lstStyle/>
                    <a:p>
                      <a:r>
                        <a:rPr lang="nl-NL" sz="900" b="1" i="1" dirty="0">
                          <a:solidFill>
                            <a:srgbClr val="002060"/>
                          </a:solidFill>
                        </a:rPr>
                        <a:t>Streefwaarde (begroting ‘xx)</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900" b="1" dirty="0">
                          <a:solidFill>
                            <a:srgbClr val="002060"/>
                          </a:solidFill>
                        </a:rPr>
                        <a:t>Beoordeling  rapporteur</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nl-NL" sz="900" b="1" dirty="0">
                          <a:solidFill>
                            <a:srgbClr val="002060"/>
                          </a:solidFill>
                        </a:rPr>
                        <a:t>Opmerkingen</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366022">
                <a:tc gridSpan="2">
                  <a:txBody>
                    <a:bodyPr/>
                    <a:lstStyle/>
                    <a:p>
                      <a:r>
                        <a:rPr lang="nl-NL" sz="900" b="1" dirty="0">
                          <a:solidFill>
                            <a:srgbClr val="002060"/>
                          </a:solidFill>
                        </a:rPr>
                        <a:t>Doelstelling</a:t>
                      </a:r>
                      <a:r>
                        <a:rPr lang="nl-NL" sz="900" dirty="0">
                          <a:solidFill>
                            <a:srgbClr val="002060"/>
                          </a:solidFill>
                        </a:rPr>
                        <a:t> 1: (Invullen)</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33CCFF"/>
                    </a:solidFill>
                  </a:tcPr>
                </a:tc>
                <a:tc hMerge="1">
                  <a:txBody>
                    <a:bodyPr/>
                    <a:lstStyle/>
                    <a:p>
                      <a:endParaRPr lang="nl-NL" sz="105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33CCFF"/>
                    </a:solidFill>
                  </a:tcPr>
                </a:tc>
                <a:tc>
                  <a:txBody>
                    <a:bodyPr/>
                    <a:lstStyle/>
                    <a:p>
                      <a:endParaRPr lang="nl-NL" sz="900" dirty="0">
                        <a:solidFill>
                          <a:srgbClr val="002060"/>
                        </a:solidFill>
                      </a:endParaRPr>
                    </a:p>
                  </a:txBody>
                  <a:tcPr>
                    <a:lnT w="12700" cap="flat" cmpd="sng" algn="ctr">
                      <a:solidFill>
                        <a:schemeClr val="tx1"/>
                      </a:solidFill>
                      <a:prstDash val="solid"/>
                      <a:round/>
                      <a:headEnd type="none" w="med" len="med"/>
                      <a:tailEnd type="none" w="med" len="med"/>
                    </a:lnT>
                    <a:solidFill>
                      <a:srgbClr val="33CCFF"/>
                    </a:solidFill>
                  </a:tcPr>
                </a:tc>
                <a:tc>
                  <a:txBody>
                    <a:bodyPr/>
                    <a:lstStyle/>
                    <a:p>
                      <a:endParaRPr lang="nl-NL" sz="900" dirty="0">
                        <a:solidFill>
                          <a:srgbClr val="002060"/>
                        </a:solidFill>
                      </a:endParaRPr>
                    </a:p>
                  </a:txBody>
                  <a:tcPr>
                    <a:lnT w="12700" cap="flat" cmpd="sng" algn="ctr">
                      <a:solidFill>
                        <a:schemeClr val="tx1"/>
                      </a:solidFill>
                      <a:prstDash val="solid"/>
                      <a:round/>
                      <a:headEnd type="none" w="med" len="med"/>
                      <a:tailEnd type="none" w="med" len="med"/>
                    </a:lnT>
                    <a:solidFill>
                      <a:srgbClr val="33CCFF"/>
                    </a:solidFill>
                  </a:tcPr>
                </a:tc>
                <a:tc>
                  <a:txBody>
                    <a:bodyPr/>
                    <a:lstStyle/>
                    <a:p>
                      <a:endParaRPr lang="nl-NL" sz="900" dirty="0">
                        <a:solidFill>
                          <a:srgbClr val="002060"/>
                        </a:solidFill>
                      </a:endParaRPr>
                    </a:p>
                  </a:txBody>
                  <a:tcPr>
                    <a:lnT w="12700" cap="flat" cmpd="sng" algn="ctr">
                      <a:solidFill>
                        <a:schemeClr val="tx1"/>
                      </a:solidFill>
                      <a:prstDash val="solid"/>
                      <a:round/>
                      <a:headEnd type="none" w="med" len="med"/>
                      <a:tailEnd type="none" w="med" len="med"/>
                    </a:lnT>
                    <a:solidFill>
                      <a:schemeClr val="bg2">
                        <a:lumMod val="40000"/>
                        <a:lumOff val="60000"/>
                      </a:schemeClr>
                    </a:solidFill>
                  </a:tcPr>
                </a:tc>
                <a:tc>
                  <a:txBody>
                    <a:bodyPr/>
                    <a:lstStyle/>
                    <a:p>
                      <a:endParaRPr lang="nl-NL" sz="900" i="1" dirty="0">
                        <a:solidFill>
                          <a:srgbClr val="002060"/>
                        </a:solidFill>
                      </a:endParaRPr>
                    </a:p>
                  </a:txBody>
                  <a:tcPr>
                    <a:lnT w="12700" cap="flat" cmpd="sng" algn="ctr">
                      <a:solidFill>
                        <a:schemeClr val="tx1"/>
                      </a:solidFill>
                      <a:prstDash val="solid"/>
                      <a:round/>
                      <a:headEnd type="none" w="med" len="med"/>
                      <a:tailEnd type="none" w="med" len="med"/>
                    </a:lnT>
                    <a:solidFill>
                      <a:srgbClr val="33CCFF"/>
                    </a:solidFill>
                  </a:tcPr>
                </a:tc>
                <a:tc>
                  <a:txBody>
                    <a:bodyPr/>
                    <a:lstStyle/>
                    <a:p>
                      <a:endParaRPr lang="nl-NL" sz="900" dirty="0">
                        <a:solidFill>
                          <a:srgbClr val="002060"/>
                        </a:solidFill>
                      </a:endParaRPr>
                    </a:p>
                  </a:txBody>
                  <a:tcP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33CCFF"/>
                    </a:solidFill>
                  </a:tcPr>
                </a:tc>
                <a:tc>
                  <a:txBody>
                    <a:bodyPr/>
                    <a:lstStyle/>
                    <a:p>
                      <a:endParaRPr lang="nl-NL" sz="900" dirty="0">
                        <a:solidFill>
                          <a:srgbClr val="002060"/>
                        </a:solidFill>
                      </a:endParaRPr>
                    </a:p>
                  </a:txBody>
                  <a:tcPr>
                    <a:lnT w="12700" cap="flat" cmpd="sng" algn="ctr">
                      <a:solidFill>
                        <a:schemeClr val="tx1"/>
                      </a:solidFill>
                      <a:prstDash val="solid"/>
                      <a:round/>
                      <a:headEnd type="none" w="med" len="med"/>
                      <a:tailEnd type="none" w="med" len="med"/>
                    </a:lnT>
                    <a:solidFill>
                      <a:srgbClr val="33CCFF"/>
                    </a:solidFill>
                  </a:tcPr>
                </a:tc>
                <a:extLst>
                  <a:ext uri="{0D108BD9-81ED-4DB2-BD59-A6C34878D82A}">
                    <a16:rowId xmlns:a16="http://schemas.microsoft.com/office/drawing/2014/main" xmlns="" val="10002"/>
                  </a:ext>
                </a:extLst>
              </a:tr>
              <a:tr h="366022">
                <a:tc>
                  <a:txBody>
                    <a:bodyPr/>
                    <a:lstStyle/>
                    <a:p>
                      <a:r>
                        <a:rPr lang="nl-NL" sz="900" dirty="0">
                          <a:solidFill>
                            <a:srgbClr val="002060"/>
                          </a:solidFill>
                        </a:rPr>
                        <a:t>A.</a:t>
                      </a: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tcPr>
                </a:tc>
                <a:tc>
                  <a:txBody>
                    <a:bodyPr/>
                    <a:lstStyle/>
                    <a:p>
                      <a:r>
                        <a:rPr lang="nl-NL" sz="900" i="1" dirty="0">
                          <a:solidFill>
                            <a:srgbClr val="002060"/>
                          </a:solidFill>
                        </a:rPr>
                        <a:t>(Invullen indicator</a:t>
                      </a:r>
                      <a:r>
                        <a:rPr lang="nl-NL" sz="900" i="1" baseline="0" dirty="0">
                          <a:solidFill>
                            <a:srgbClr val="002060"/>
                          </a:solidFill>
                        </a:rPr>
                        <a:t> 1)</a:t>
                      </a:r>
                      <a:endParaRPr lang="nl-NL" sz="900" i="1"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solidFill>
                      <a:schemeClr val="bg2">
                        <a:lumMod val="40000"/>
                        <a:lumOff val="60000"/>
                      </a:schemeClr>
                    </a:solidFill>
                  </a:tcPr>
                </a:tc>
                <a:tc>
                  <a:txBody>
                    <a:bodyPr/>
                    <a:lstStyle/>
                    <a:p>
                      <a:endParaRPr lang="nl-NL" sz="900" i="1" dirty="0">
                        <a:solidFill>
                          <a:srgbClr val="002060"/>
                        </a:solidFill>
                      </a:endParaRPr>
                    </a:p>
                  </a:txBody>
                  <a:tcPr>
                    <a:lnR w="12700" cap="flat" cmpd="sng" algn="ctr">
                      <a:noFill/>
                      <a:prstDash val="solid"/>
                      <a:round/>
                      <a:headEnd type="none" w="med" len="med"/>
                      <a:tailEnd type="none" w="med" len="med"/>
                    </a:lnR>
                    <a:noFill/>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tcPr>
                </a:tc>
                <a:extLst>
                  <a:ext uri="{0D108BD9-81ED-4DB2-BD59-A6C34878D82A}">
                    <a16:rowId xmlns:a16="http://schemas.microsoft.com/office/drawing/2014/main" xmlns="" val="10003"/>
                  </a:ext>
                </a:extLst>
              </a:tr>
              <a:tr h="366022">
                <a:tc gridSpan="2">
                  <a:txBody>
                    <a:bodyPr/>
                    <a:lstStyle/>
                    <a:p>
                      <a:r>
                        <a:rPr lang="nl-NL" sz="900" b="1" dirty="0">
                          <a:solidFill>
                            <a:srgbClr val="002060"/>
                          </a:solidFill>
                        </a:rPr>
                        <a:t>Doelstelling</a:t>
                      </a:r>
                      <a:r>
                        <a:rPr lang="nl-NL" sz="900" dirty="0">
                          <a:solidFill>
                            <a:srgbClr val="002060"/>
                          </a:solidFill>
                        </a:rPr>
                        <a:t> 2: (Invullen)</a:t>
                      </a:r>
                    </a:p>
                  </a:txBody>
                  <a:tcPr>
                    <a:lnR w="12700" cap="flat" cmpd="sng" algn="ctr">
                      <a:solidFill>
                        <a:schemeClr val="tx1"/>
                      </a:solidFill>
                      <a:prstDash val="solid"/>
                      <a:round/>
                      <a:headEnd type="none" w="med" len="med"/>
                      <a:tailEnd type="none" w="med" len="med"/>
                    </a:lnR>
                    <a:lnB w="12700" cap="flat" cmpd="sng" algn="ctr">
                      <a:noFill/>
                      <a:prstDash val="solid"/>
                      <a:round/>
                      <a:headEnd type="none" w="med" len="med"/>
                      <a:tailEnd type="none" w="med" len="med"/>
                    </a:lnB>
                    <a:solidFill>
                      <a:srgbClr val="33CCFF"/>
                    </a:solidFill>
                  </a:tcPr>
                </a:tc>
                <a:tc hMerge="1">
                  <a:txBody>
                    <a:bodyPr/>
                    <a:lstStyle/>
                    <a:p>
                      <a:endParaRPr lang="nl-NL" sz="1050" dirty="0"/>
                    </a:p>
                  </a:txBody>
                  <a:tcPr>
                    <a:lnR w="12700" cap="flat" cmpd="sng" algn="ctr">
                      <a:solidFill>
                        <a:schemeClr val="tx1"/>
                      </a:solidFill>
                      <a:prstDash val="solid"/>
                      <a:round/>
                      <a:headEnd type="none" w="med" len="med"/>
                      <a:tailEnd type="none" w="med" len="med"/>
                    </a:lnR>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solidFill>
                      <a:srgbClr val="33CCFF"/>
                    </a:solidFill>
                  </a:tcPr>
                </a:tc>
                <a:tc>
                  <a:txBody>
                    <a:bodyPr/>
                    <a:lstStyle/>
                    <a:p>
                      <a:endParaRPr lang="nl-NL" sz="900" dirty="0">
                        <a:solidFill>
                          <a:srgbClr val="002060"/>
                        </a:solidFill>
                      </a:endParaRPr>
                    </a:p>
                  </a:txBody>
                  <a:tcPr>
                    <a:solidFill>
                      <a:srgbClr val="33CCFF"/>
                    </a:solidFill>
                  </a:tcPr>
                </a:tc>
                <a:tc>
                  <a:txBody>
                    <a:bodyPr/>
                    <a:lstStyle/>
                    <a:p>
                      <a:endParaRPr lang="nl-NL" sz="900" dirty="0">
                        <a:solidFill>
                          <a:srgbClr val="002060"/>
                        </a:solidFill>
                      </a:endParaRPr>
                    </a:p>
                  </a:txBody>
                  <a:tcPr>
                    <a:solidFill>
                      <a:srgbClr val="33CCFF"/>
                    </a:solidFill>
                  </a:tcPr>
                </a:tc>
                <a:tc>
                  <a:txBody>
                    <a:bodyPr/>
                    <a:lstStyle/>
                    <a:p>
                      <a:endParaRPr lang="nl-NL" sz="900" dirty="0">
                        <a:solidFill>
                          <a:srgbClr val="002060"/>
                        </a:solidFill>
                      </a:endParaRPr>
                    </a:p>
                  </a:txBody>
                  <a:tcPr>
                    <a:solidFill>
                      <a:schemeClr val="bg2">
                        <a:lumMod val="40000"/>
                        <a:lumOff val="60000"/>
                      </a:schemeClr>
                    </a:solidFill>
                  </a:tcPr>
                </a:tc>
                <a:tc>
                  <a:txBody>
                    <a:bodyPr/>
                    <a:lstStyle/>
                    <a:p>
                      <a:endParaRPr lang="nl-NL" sz="900" i="1" dirty="0">
                        <a:solidFill>
                          <a:srgbClr val="002060"/>
                        </a:solidFill>
                      </a:endParaRPr>
                    </a:p>
                  </a:txBody>
                  <a:tcPr>
                    <a:lnR w="12700" cap="flat" cmpd="sng" algn="ctr">
                      <a:noFill/>
                      <a:prstDash val="solid"/>
                      <a:round/>
                      <a:headEnd type="none" w="med" len="med"/>
                      <a:tailEnd type="none" w="med" len="med"/>
                    </a:lnR>
                    <a:solidFill>
                      <a:srgbClr val="33CCFF"/>
                    </a:solidFill>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33CCFF"/>
                    </a:solidFill>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solidFill>
                      <a:srgbClr val="33CCFF"/>
                    </a:solidFill>
                  </a:tcPr>
                </a:tc>
                <a:extLst>
                  <a:ext uri="{0D108BD9-81ED-4DB2-BD59-A6C34878D82A}">
                    <a16:rowId xmlns:a16="http://schemas.microsoft.com/office/drawing/2014/main" xmlns="" val="10004"/>
                  </a:ext>
                </a:extLst>
              </a:tr>
              <a:tr h="366022">
                <a:tc>
                  <a:txBody>
                    <a:bodyPr/>
                    <a:lstStyle/>
                    <a:p>
                      <a:r>
                        <a:rPr lang="nl-NL" sz="900" dirty="0">
                          <a:solidFill>
                            <a:srgbClr val="002060"/>
                          </a:solidFill>
                        </a:rPr>
                        <a:t>A.</a:t>
                      </a: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tcPr>
                </a:tc>
                <a:tc>
                  <a:txBody>
                    <a:bodyPr/>
                    <a:lstStyle/>
                    <a:p>
                      <a:r>
                        <a:rPr lang="nl-NL" sz="900" i="1" dirty="0">
                          <a:solidFill>
                            <a:srgbClr val="002060"/>
                          </a:solidFill>
                        </a:rPr>
                        <a:t>(Invullen indicator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solidFill>
                      <a:schemeClr val="bg2">
                        <a:lumMod val="40000"/>
                        <a:lumOff val="60000"/>
                      </a:schemeClr>
                    </a:solidFill>
                  </a:tcPr>
                </a:tc>
                <a:tc>
                  <a:txBody>
                    <a:bodyPr/>
                    <a:lstStyle/>
                    <a:p>
                      <a:endParaRPr lang="nl-NL" sz="900" i="1" dirty="0">
                        <a:solidFill>
                          <a:srgbClr val="002060"/>
                        </a:solidFill>
                      </a:endParaRPr>
                    </a:p>
                  </a:txBody>
                  <a:tcPr>
                    <a:lnR w="12700" cap="flat" cmpd="sng" algn="ctr">
                      <a:noFill/>
                      <a:prstDash val="solid"/>
                      <a:round/>
                      <a:headEnd type="none" w="med" len="med"/>
                      <a:tailEnd type="none" w="med" len="med"/>
                    </a:lnR>
                    <a:noFill/>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tcPr>
                </a:tc>
                <a:extLst>
                  <a:ext uri="{0D108BD9-81ED-4DB2-BD59-A6C34878D82A}">
                    <a16:rowId xmlns:a16="http://schemas.microsoft.com/office/drawing/2014/main" xmlns="" val="10005"/>
                  </a:ext>
                </a:extLst>
              </a:tr>
              <a:tr h="366022">
                <a:tc gridSpan="2">
                  <a:txBody>
                    <a:bodyPr/>
                    <a:lstStyle/>
                    <a:p>
                      <a:r>
                        <a:rPr lang="nl-NL" sz="900" b="1" dirty="0">
                          <a:solidFill>
                            <a:srgbClr val="002060"/>
                          </a:solidFill>
                        </a:rPr>
                        <a:t>Doelstelling</a:t>
                      </a:r>
                      <a:r>
                        <a:rPr lang="nl-NL" sz="900" dirty="0">
                          <a:solidFill>
                            <a:srgbClr val="002060"/>
                          </a:solidFill>
                        </a:rPr>
                        <a:t> 3: (Invullen)</a:t>
                      </a:r>
                    </a:p>
                  </a:txBody>
                  <a:tcPr>
                    <a:lnR w="12700" cap="flat" cmpd="sng" algn="ctr">
                      <a:solidFill>
                        <a:schemeClr val="tx1"/>
                      </a:solidFill>
                      <a:prstDash val="solid"/>
                      <a:round/>
                      <a:headEnd type="none" w="med" len="med"/>
                      <a:tailEnd type="none" w="med" len="med"/>
                    </a:lnR>
                    <a:lnB w="12700" cap="flat" cmpd="sng" algn="ctr">
                      <a:noFill/>
                      <a:prstDash val="solid"/>
                      <a:round/>
                      <a:headEnd type="none" w="med" len="med"/>
                      <a:tailEnd type="none" w="med" len="med"/>
                    </a:lnB>
                    <a:solidFill>
                      <a:srgbClr val="33CCFF"/>
                    </a:solidFill>
                  </a:tcPr>
                </a:tc>
                <a:tc hMerge="1">
                  <a:txBody>
                    <a:bodyPr/>
                    <a:lstStyle/>
                    <a:p>
                      <a:endParaRPr lang="nl-NL" sz="1050" dirty="0"/>
                    </a:p>
                  </a:txBody>
                  <a:tcPr>
                    <a:lnR w="12700" cap="flat" cmpd="sng" algn="ctr">
                      <a:solidFill>
                        <a:schemeClr val="tx1"/>
                      </a:solidFill>
                      <a:prstDash val="solid"/>
                      <a:round/>
                      <a:headEnd type="none" w="med" len="med"/>
                      <a:tailEnd type="none" w="med" len="med"/>
                    </a:lnR>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solidFill>
                      <a:srgbClr val="33CCFF"/>
                    </a:solidFill>
                  </a:tcPr>
                </a:tc>
                <a:tc>
                  <a:txBody>
                    <a:bodyPr/>
                    <a:lstStyle/>
                    <a:p>
                      <a:endParaRPr lang="nl-NL" sz="900" dirty="0">
                        <a:solidFill>
                          <a:srgbClr val="002060"/>
                        </a:solidFill>
                      </a:endParaRPr>
                    </a:p>
                  </a:txBody>
                  <a:tcPr>
                    <a:solidFill>
                      <a:srgbClr val="33CCFF"/>
                    </a:solidFill>
                  </a:tcPr>
                </a:tc>
                <a:tc>
                  <a:txBody>
                    <a:bodyPr/>
                    <a:lstStyle/>
                    <a:p>
                      <a:endParaRPr lang="nl-NL" sz="900" dirty="0">
                        <a:solidFill>
                          <a:srgbClr val="002060"/>
                        </a:solidFill>
                      </a:endParaRPr>
                    </a:p>
                  </a:txBody>
                  <a:tcPr>
                    <a:solidFill>
                      <a:srgbClr val="33CCFF"/>
                    </a:solidFill>
                  </a:tcPr>
                </a:tc>
                <a:tc>
                  <a:txBody>
                    <a:bodyPr/>
                    <a:lstStyle/>
                    <a:p>
                      <a:endParaRPr lang="nl-NL" sz="900" dirty="0">
                        <a:solidFill>
                          <a:srgbClr val="002060"/>
                        </a:solidFill>
                      </a:endParaRPr>
                    </a:p>
                  </a:txBody>
                  <a:tcPr>
                    <a:solidFill>
                      <a:schemeClr val="bg2">
                        <a:lumMod val="40000"/>
                        <a:lumOff val="60000"/>
                      </a:schemeClr>
                    </a:solidFill>
                  </a:tcPr>
                </a:tc>
                <a:tc>
                  <a:txBody>
                    <a:bodyPr/>
                    <a:lstStyle/>
                    <a:p>
                      <a:endParaRPr lang="nl-NL" sz="900" i="1" dirty="0">
                        <a:solidFill>
                          <a:srgbClr val="002060"/>
                        </a:solidFill>
                      </a:endParaRPr>
                    </a:p>
                  </a:txBody>
                  <a:tcPr>
                    <a:lnR w="12700" cap="flat" cmpd="sng" algn="ctr">
                      <a:noFill/>
                      <a:prstDash val="solid"/>
                      <a:round/>
                      <a:headEnd type="none" w="med" len="med"/>
                      <a:tailEnd type="none" w="med" len="med"/>
                    </a:lnR>
                    <a:solidFill>
                      <a:srgbClr val="33CCFF"/>
                    </a:solidFill>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33CCFF"/>
                    </a:solidFill>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solidFill>
                      <a:srgbClr val="33CCFF"/>
                    </a:solidFill>
                  </a:tcPr>
                </a:tc>
                <a:extLst>
                  <a:ext uri="{0D108BD9-81ED-4DB2-BD59-A6C34878D82A}">
                    <a16:rowId xmlns:a16="http://schemas.microsoft.com/office/drawing/2014/main" xmlns="" val="10006"/>
                  </a:ext>
                </a:extLst>
              </a:tr>
              <a:tr h="366022">
                <a:tc>
                  <a:txBody>
                    <a:bodyPr/>
                    <a:lstStyle/>
                    <a:p>
                      <a:r>
                        <a:rPr lang="nl-NL" sz="900" dirty="0">
                          <a:solidFill>
                            <a:srgbClr val="002060"/>
                          </a:solidFill>
                        </a:rPr>
                        <a:t>A.</a:t>
                      </a: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tcPr>
                </a:tc>
                <a:tc>
                  <a:txBody>
                    <a:bodyPr/>
                    <a:lstStyle/>
                    <a:p>
                      <a:r>
                        <a:rPr lang="nl-NL" sz="900" i="1" dirty="0">
                          <a:solidFill>
                            <a:srgbClr val="002060"/>
                          </a:solidFill>
                        </a:rPr>
                        <a:t>(Invullen indicator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solidFill>
                      <a:schemeClr val="bg2">
                        <a:lumMod val="40000"/>
                        <a:lumOff val="60000"/>
                      </a:schemeClr>
                    </a:solidFill>
                  </a:tcPr>
                </a:tc>
                <a:tc>
                  <a:txBody>
                    <a:bodyPr/>
                    <a:lstStyle/>
                    <a:p>
                      <a:endParaRPr lang="nl-NL" sz="900" i="1" dirty="0">
                        <a:solidFill>
                          <a:srgbClr val="002060"/>
                        </a:solidFill>
                      </a:endParaRPr>
                    </a:p>
                  </a:txBody>
                  <a:tcPr>
                    <a:lnR w="12700" cap="flat" cmpd="sng" algn="ctr">
                      <a:noFill/>
                      <a:prstDash val="solid"/>
                      <a:round/>
                      <a:headEnd type="none" w="med" len="med"/>
                      <a:tailEnd type="none" w="med" len="med"/>
                    </a:lnR>
                    <a:noFill/>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tcPr>
                </a:tc>
                <a:extLst>
                  <a:ext uri="{0D108BD9-81ED-4DB2-BD59-A6C34878D82A}">
                    <a16:rowId xmlns:a16="http://schemas.microsoft.com/office/drawing/2014/main" xmlns="" val="10007"/>
                  </a:ext>
                </a:extLst>
              </a:tr>
              <a:tr h="366022">
                <a:tc>
                  <a:txBody>
                    <a:bodyPr/>
                    <a:lstStyle/>
                    <a:p>
                      <a:r>
                        <a:rPr lang="nl-NL" sz="900" dirty="0">
                          <a:solidFill>
                            <a:srgbClr val="002060"/>
                          </a:solidFill>
                        </a:rPr>
                        <a:t>B.</a:t>
                      </a:r>
                    </a:p>
                  </a:txBody>
                  <a:tcPr>
                    <a:lnR w="12700" cap="flat" cmpd="sng" algn="ctr">
                      <a:solidFill>
                        <a:schemeClr val="tx1"/>
                      </a:solidFill>
                      <a:prstDash val="solid"/>
                      <a:round/>
                      <a:headEnd type="none" w="med" len="med"/>
                      <a:tailEnd type="none" w="med" len="med"/>
                    </a:lnR>
                  </a:tcPr>
                </a:tc>
                <a:tc>
                  <a:txBody>
                    <a:bodyPr/>
                    <a:lstStyle/>
                    <a:p>
                      <a:r>
                        <a:rPr lang="nl-NL" sz="900" i="1" dirty="0">
                          <a:solidFill>
                            <a:srgbClr val="002060"/>
                          </a:solidFill>
                        </a:rPr>
                        <a:t>(Invullen indicator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solidFill>
                      <a:schemeClr val="bg2">
                        <a:lumMod val="40000"/>
                        <a:lumOff val="60000"/>
                      </a:schemeClr>
                    </a:solidFill>
                  </a:tcPr>
                </a:tc>
                <a:tc>
                  <a:txBody>
                    <a:bodyPr/>
                    <a:lstStyle/>
                    <a:p>
                      <a:endParaRPr lang="nl-NL" sz="900" i="1" dirty="0">
                        <a:solidFill>
                          <a:srgbClr val="002060"/>
                        </a:solidFill>
                      </a:endParaRPr>
                    </a:p>
                  </a:txBody>
                  <a:tcPr>
                    <a:lnR w="12700" cap="flat" cmpd="sng" algn="ctr">
                      <a:noFill/>
                      <a:prstDash val="solid"/>
                      <a:round/>
                      <a:headEnd type="none" w="med" len="med"/>
                      <a:tailEnd type="none" w="med" len="med"/>
                    </a:lnR>
                    <a:noFill/>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tcPr>
                </a:tc>
                <a:extLst>
                  <a:ext uri="{0D108BD9-81ED-4DB2-BD59-A6C34878D82A}">
                    <a16:rowId xmlns:a16="http://schemas.microsoft.com/office/drawing/2014/main" xmlns="" val="10008"/>
                  </a:ext>
                </a:extLst>
              </a:tr>
              <a:tr h="366022">
                <a:tc gridSpan="2">
                  <a:txBody>
                    <a:bodyPr/>
                    <a:lstStyle/>
                    <a:p>
                      <a:r>
                        <a:rPr lang="nl-NL" sz="900" b="1" dirty="0">
                          <a:solidFill>
                            <a:srgbClr val="002060"/>
                          </a:solidFill>
                        </a:rPr>
                        <a:t>Doelstelling </a:t>
                      </a:r>
                      <a:r>
                        <a:rPr lang="nl-NL" sz="900" b="0" dirty="0">
                          <a:solidFill>
                            <a:srgbClr val="002060"/>
                          </a:solidFill>
                        </a:rPr>
                        <a:t>4;</a:t>
                      </a:r>
                      <a:r>
                        <a:rPr lang="nl-NL" sz="900" b="0" baseline="0" dirty="0">
                          <a:solidFill>
                            <a:srgbClr val="002060"/>
                          </a:solidFill>
                        </a:rPr>
                        <a:t> (Invullen)</a:t>
                      </a:r>
                      <a:endParaRPr lang="nl-NL" sz="900" b="1" dirty="0">
                        <a:solidFill>
                          <a:srgbClr val="002060"/>
                        </a:solidFill>
                      </a:endParaRPr>
                    </a:p>
                  </a:txBody>
                  <a:tcPr>
                    <a:lnR w="12700" cap="flat" cmpd="sng" algn="ctr">
                      <a:solidFill>
                        <a:schemeClr val="tx1"/>
                      </a:solidFill>
                      <a:prstDash val="solid"/>
                      <a:round/>
                      <a:headEnd type="none" w="med" len="med"/>
                      <a:tailEnd type="none" w="med" len="med"/>
                    </a:lnR>
                    <a:solidFill>
                      <a:srgbClr val="33CCFF"/>
                    </a:solidFill>
                  </a:tcPr>
                </a:tc>
                <a:tc hMerge="1">
                  <a:txBody>
                    <a:bodyPr/>
                    <a:lstStyle/>
                    <a:p>
                      <a:endParaRPr lang="nl-NL" sz="900" i="1"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solidFill>
                      <a:srgbClr val="33CCFF"/>
                    </a:solidFill>
                  </a:tcPr>
                </a:tc>
                <a:tc>
                  <a:txBody>
                    <a:bodyPr/>
                    <a:lstStyle/>
                    <a:p>
                      <a:endParaRPr lang="nl-NL" sz="900" dirty="0">
                        <a:solidFill>
                          <a:srgbClr val="002060"/>
                        </a:solidFill>
                      </a:endParaRPr>
                    </a:p>
                  </a:txBody>
                  <a:tcPr>
                    <a:solidFill>
                      <a:srgbClr val="33CCFF"/>
                    </a:solidFill>
                  </a:tcPr>
                </a:tc>
                <a:tc>
                  <a:txBody>
                    <a:bodyPr/>
                    <a:lstStyle/>
                    <a:p>
                      <a:endParaRPr lang="nl-NL" sz="900" dirty="0">
                        <a:solidFill>
                          <a:srgbClr val="002060"/>
                        </a:solidFill>
                      </a:endParaRPr>
                    </a:p>
                  </a:txBody>
                  <a:tcPr>
                    <a:solidFill>
                      <a:srgbClr val="33CCFF"/>
                    </a:solidFill>
                  </a:tcPr>
                </a:tc>
                <a:tc>
                  <a:txBody>
                    <a:bodyPr/>
                    <a:lstStyle/>
                    <a:p>
                      <a:endParaRPr lang="nl-NL" sz="900" dirty="0">
                        <a:solidFill>
                          <a:srgbClr val="002060"/>
                        </a:solidFill>
                      </a:endParaRPr>
                    </a:p>
                  </a:txBody>
                  <a:tcPr>
                    <a:solidFill>
                      <a:schemeClr val="bg2">
                        <a:lumMod val="40000"/>
                        <a:lumOff val="60000"/>
                      </a:schemeClr>
                    </a:solidFill>
                  </a:tcPr>
                </a:tc>
                <a:tc>
                  <a:txBody>
                    <a:bodyPr/>
                    <a:lstStyle/>
                    <a:p>
                      <a:endParaRPr lang="nl-NL" sz="900" i="1" dirty="0">
                        <a:solidFill>
                          <a:srgbClr val="002060"/>
                        </a:solidFill>
                      </a:endParaRPr>
                    </a:p>
                  </a:txBody>
                  <a:tcPr>
                    <a:lnR w="12700" cap="flat" cmpd="sng" algn="ctr">
                      <a:noFill/>
                      <a:prstDash val="solid"/>
                      <a:round/>
                      <a:headEnd type="none" w="med" len="med"/>
                      <a:tailEnd type="none" w="med" len="med"/>
                    </a:lnR>
                    <a:solidFill>
                      <a:srgbClr val="33CCFF"/>
                    </a:solidFill>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33CCFF"/>
                    </a:solidFill>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solidFill>
                      <a:srgbClr val="33CCFF"/>
                    </a:solidFill>
                  </a:tcPr>
                </a:tc>
                <a:extLst>
                  <a:ext uri="{0D108BD9-81ED-4DB2-BD59-A6C34878D82A}">
                    <a16:rowId xmlns:a16="http://schemas.microsoft.com/office/drawing/2014/main" xmlns="" val="10009"/>
                  </a:ext>
                </a:extLst>
              </a:tr>
              <a:tr h="366022">
                <a:tc>
                  <a:txBody>
                    <a:bodyPr/>
                    <a:lstStyle/>
                    <a:p>
                      <a:r>
                        <a:rPr lang="nl-NL" sz="900" dirty="0">
                          <a:solidFill>
                            <a:srgbClr val="002060"/>
                          </a:solidFill>
                        </a:rPr>
                        <a:t>A. </a:t>
                      </a:r>
                    </a:p>
                  </a:txBody>
                  <a:tcPr>
                    <a:lnR w="12700" cap="flat" cmpd="sng" algn="ctr">
                      <a:solidFill>
                        <a:schemeClr val="tx1"/>
                      </a:solidFill>
                      <a:prstDash val="solid"/>
                      <a:round/>
                      <a:headEnd type="none" w="med" len="med"/>
                      <a:tailEnd type="none" w="med" len="med"/>
                    </a:lnR>
                  </a:tcPr>
                </a:tc>
                <a:tc>
                  <a:txBody>
                    <a:bodyPr/>
                    <a:lstStyle/>
                    <a:p>
                      <a:r>
                        <a:rPr lang="nl-NL" sz="900" i="1" dirty="0">
                          <a:solidFill>
                            <a:srgbClr val="002060"/>
                          </a:solidFill>
                        </a:rPr>
                        <a:t>(Invullen indicator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solidFill>
                      <a:schemeClr val="bg2">
                        <a:lumMod val="40000"/>
                        <a:lumOff val="60000"/>
                      </a:schemeClr>
                    </a:solidFill>
                  </a:tcPr>
                </a:tc>
                <a:tc>
                  <a:txBody>
                    <a:bodyPr/>
                    <a:lstStyle/>
                    <a:p>
                      <a:endParaRPr lang="nl-NL" sz="900" i="1" dirty="0">
                        <a:solidFill>
                          <a:srgbClr val="002060"/>
                        </a:solidFill>
                      </a:endParaRPr>
                    </a:p>
                  </a:txBody>
                  <a:tcPr>
                    <a:lnR w="12700" cap="flat" cmpd="sng" algn="ctr">
                      <a:noFill/>
                      <a:prstDash val="solid"/>
                      <a:round/>
                      <a:headEnd type="none" w="med" len="med"/>
                      <a:tailEnd type="none" w="med" len="med"/>
                    </a:lnR>
                    <a:noFill/>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tcPr>
                </a:tc>
                <a:extLst>
                  <a:ext uri="{0D108BD9-81ED-4DB2-BD59-A6C34878D82A}">
                    <a16:rowId xmlns:a16="http://schemas.microsoft.com/office/drawing/2014/main" xmlns="" val="10010"/>
                  </a:ext>
                </a:extLst>
              </a:tr>
              <a:tr h="366022">
                <a:tc>
                  <a:txBody>
                    <a:bodyPr/>
                    <a:lstStyle/>
                    <a:p>
                      <a:r>
                        <a:rPr lang="nl-NL" sz="900" dirty="0">
                          <a:solidFill>
                            <a:srgbClr val="002060"/>
                          </a:solidFill>
                        </a:rPr>
                        <a:t>B. </a:t>
                      </a:r>
                    </a:p>
                  </a:txBody>
                  <a:tcPr>
                    <a:lnR w="12700" cap="flat" cmpd="sng" algn="ctr">
                      <a:solidFill>
                        <a:schemeClr val="tx1"/>
                      </a:solidFill>
                      <a:prstDash val="solid"/>
                      <a:round/>
                      <a:headEnd type="none" w="med" len="med"/>
                      <a:tailEnd type="none" w="med" len="med"/>
                    </a:lnR>
                  </a:tcPr>
                </a:tc>
                <a:tc>
                  <a:txBody>
                    <a:bodyPr/>
                    <a:lstStyle/>
                    <a:p>
                      <a:r>
                        <a:rPr lang="nl-NL" sz="900" i="1" dirty="0">
                          <a:solidFill>
                            <a:srgbClr val="002060"/>
                          </a:solidFill>
                        </a:rPr>
                        <a:t>(Invullen indicator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solidFill>
                      <a:schemeClr val="bg2">
                        <a:lumMod val="40000"/>
                        <a:lumOff val="60000"/>
                      </a:schemeClr>
                    </a:solidFill>
                  </a:tcPr>
                </a:tc>
                <a:tc>
                  <a:txBody>
                    <a:bodyPr/>
                    <a:lstStyle/>
                    <a:p>
                      <a:endParaRPr lang="nl-NL" sz="900" i="1" dirty="0">
                        <a:solidFill>
                          <a:srgbClr val="002060"/>
                        </a:solidFill>
                      </a:endParaRPr>
                    </a:p>
                  </a:txBody>
                  <a:tcPr>
                    <a:lnR w="12700" cap="flat" cmpd="sng" algn="ctr">
                      <a:noFill/>
                      <a:prstDash val="solid"/>
                      <a:round/>
                      <a:headEnd type="none" w="med" len="med"/>
                      <a:tailEnd type="none" w="med" len="med"/>
                    </a:lnR>
                    <a:noFill/>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tcPr>
                </a:tc>
                <a:extLst>
                  <a:ext uri="{0D108BD9-81ED-4DB2-BD59-A6C34878D82A}">
                    <a16:rowId xmlns:a16="http://schemas.microsoft.com/office/drawing/2014/main" xmlns="" val="10011"/>
                  </a:ext>
                </a:extLst>
              </a:tr>
            </a:tbl>
          </a:graphicData>
        </a:graphic>
      </p:graphicFrame>
      <p:sp>
        <p:nvSpPr>
          <p:cNvPr id="9" name="Stroomdiagram: Verbindingslijn 8"/>
          <p:cNvSpPr/>
          <p:nvPr/>
        </p:nvSpPr>
        <p:spPr>
          <a:xfrm>
            <a:off x="9727132" y="2996952"/>
            <a:ext cx="180000" cy="180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6" name="Stroomdiagram: Verbindingslijn 15"/>
          <p:cNvSpPr/>
          <p:nvPr/>
        </p:nvSpPr>
        <p:spPr>
          <a:xfrm>
            <a:off x="9727132" y="3753036"/>
            <a:ext cx="180000" cy="180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8" name="Stroomdiagram: Verbindingslijn 17"/>
          <p:cNvSpPr/>
          <p:nvPr/>
        </p:nvSpPr>
        <p:spPr>
          <a:xfrm>
            <a:off x="9727132" y="4473116"/>
            <a:ext cx="180000" cy="180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9" name="Stroomdiagram: Verbindingslijn 18"/>
          <p:cNvSpPr/>
          <p:nvPr/>
        </p:nvSpPr>
        <p:spPr>
          <a:xfrm>
            <a:off x="9727132" y="4833156"/>
            <a:ext cx="180000" cy="180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1" name="Stroomdiagram: Verbindingslijn 20"/>
          <p:cNvSpPr/>
          <p:nvPr/>
        </p:nvSpPr>
        <p:spPr>
          <a:xfrm>
            <a:off x="9727132" y="5570211"/>
            <a:ext cx="180000" cy="180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2" name="Stroomdiagram: Verbindingslijn 21"/>
          <p:cNvSpPr/>
          <p:nvPr/>
        </p:nvSpPr>
        <p:spPr>
          <a:xfrm>
            <a:off x="9727132" y="5941900"/>
            <a:ext cx="180000" cy="180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7" name="Tekstvak 1"/>
          <p:cNvSpPr txBox="1">
            <a:spLocks noChangeArrowheads="1"/>
          </p:cNvSpPr>
          <p:nvPr/>
        </p:nvSpPr>
        <p:spPr bwMode="auto">
          <a:xfrm>
            <a:off x="10056440" y="404664"/>
            <a:ext cx="172819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rgbClr val="72797F"/>
                </a:solidFill>
                <a:latin typeface="Verdana" pitchFamily="34" charset="0"/>
              </a:defRPr>
            </a:lvl1pPr>
            <a:lvl2pPr marL="742950" indent="-285750" eaLnBrk="0" hangingPunct="0">
              <a:spcBef>
                <a:spcPct val="20000"/>
              </a:spcBef>
              <a:buChar char="–"/>
              <a:defRPr sz="3200">
                <a:solidFill>
                  <a:srgbClr val="72797F"/>
                </a:solidFill>
                <a:latin typeface="Verdana" pitchFamily="34" charset="0"/>
              </a:defRPr>
            </a:lvl2pPr>
            <a:lvl3pPr marL="1143000" indent="-228600" eaLnBrk="0" hangingPunct="0">
              <a:spcBef>
                <a:spcPct val="20000"/>
              </a:spcBef>
              <a:buChar char="•"/>
              <a:defRPr sz="3200">
                <a:solidFill>
                  <a:srgbClr val="72797F"/>
                </a:solidFill>
                <a:latin typeface="Verdana" pitchFamily="34" charset="0"/>
              </a:defRPr>
            </a:lvl3pPr>
            <a:lvl4pPr marL="1600200" indent="-228600" eaLnBrk="0" hangingPunct="0">
              <a:spcBef>
                <a:spcPct val="20000"/>
              </a:spcBef>
              <a:buChar char="–"/>
              <a:defRPr sz="3200">
                <a:solidFill>
                  <a:srgbClr val="72797F"/>
                </a:solidFill>
                <a:latin typeface="Verdana" pitchFamily="34" charset="0"/>
              </a:defRPr>
            </a:lvl4pPr>
            <a:lvl5pPr marL="2057400" indent="-228600" eaLnBrk="0" hangingPunct="0">
              <a:spcBef>
                <a:spcPct val="20000"/>
              </a:spcBef>
              <a:buChar char="»"/>
              <a:defRPr sz="3200">
                <a:solidFill>
                  <a:srgbClr val="72797F"/>
                </a:solidFill>
                <a:latin typeface="Verdana" pitchFamily="34" charset="0"/>
              </a:defRPr>
            </a:lvl5pPr>
            <a:lvl6pPr marL="2514600" indent="-228600" eaLnBrk="0" fontAlgn="base" hangingPunct="0">
              <a:spcBef>
                <a:spcPct val="20000"/>
              </a:spcBef>
              <a:spcAft>
                <a:spcPct val="0"/>
              </a:spcAft>
              <a:buChar char="»"/>
              <a:defRPr sz="3200">
                <a:solidFill>
                  <a:srgbClr val="72797F"/>
                </a:solidFill>
                <a:latin typeface="Verdana" pitchFamily="34" charset="0"/>
              </a:defRPr>
            </a:lvl6pPr>
            <a:lvl7pPr marL="2971800" indent="-228600" eaLnBrk="0" fontAlgn="base" hangingPunct="0">
              <a:spcBef>
                <a:spcPct val="20000"/>
              </a:spcBef>
              <a:spcAft>
                <a:spcPct val="0"/>
              </a:spcAft>
              <a:buChar char="»"/>
              <a:defRPr sz="3200">
                <a:solidFill>
                  <a:srgbClr val="72797F"/>
                </a:solidFill>
                <a:latin typeface="Verdana" pitchFamily="34" charset="0"/>
              </a:defRPr>
            </a:lvl7pPr>
            <a:lvl8pPr marL="3429000" indent="-228600" eaLnBrk="0" fontAlgn="base" hangingPunct="0">
              <a:spcBef>
                <a:spcPct val="20000"/>
              </a:spcBef>
              <a:spcAft>
                <a:spcPct val="0"/>
              </a:spcAft>
              <a:buChar char="»"/>
              <a:defRPr sz="3200">
                <a:solidFill>
                  <a:srgbClr val="72797F"/>
                </a:solidFill>
                <a:latin typeface="Verdana" pitchFamily="34" charset="0"/>
              </a:defRPr>
            </a:lvl8pPr>
            <a:lvl9pPr marL="3886200" indent="-228600" eaLnBrk="0" fontAlgn="base" hangingPunct="0">
              <a:spcBef>
                <a:spcPct val="20000"/>
              </a:spcBef>
              <a:spcAft>
                <a:spcPct val="0"/>
              </a:spcAft>
              <a:buChar char="»"/>
              <a:defRPr sz="3200">
                <a:solidFill>
                  <a:srgbClr val="72797F"/>
                </a:solidFill>
                <a:latin typeface="Verdana" pitchFamily="34" charset="0"/>
              </a:defRPr>
            </a:lvl9pPr>
          </a:lstStyle>
          <a:p>
            <a:pPr eaLnBrk="1" hangingPunct="1">
              <a:spcBef>
                <a:spcPct val="0"/>
              </a:spcBef>
              <a:buFontTx/>
              <a:buNone/>
            </a:pPr>
            <a:r>
              <a:rPr lang="nl-NL" altLang="en-US" sz="800" b="1" dirty="0">
                <a:solidFill>
                  <a:schemeClr val="tx1"/>
                </a:solidFill>
                <a:latin typeface="Arial" charset="0"/>
              </a:rPr>
              <a:t>Legenda</a:t>
            </a:r>
          </a:p>
          <a:p>
            <a:pPr eaLnBrk="1" hangingPunct="1">
              <a:spcBef>
                <a:spcPct val="0"/>
              </a:spcBef>
              <a:buFontTx/>
              <a:buNone/>
            </a:pPr>
            <a:r>
              <a:rPr lang="nl-NL" altLang="en-US" sz="800" dirty="0">
                <a:solidFill>
                  <a:schemeClr val="tx1"/>
                </a:solidFill>
                <a:latin typeface="Arial" charset="0"/>
              </a:rPr>
              <a:t>Uitvoering volgens plan</a:t>
            </a:r>
          </a:p>
          <a:p>
            <a:pPr eaLnBrk="1" hangingPunct="1">
              <a:spcBef>
                <a:spcPct val="0"/>
              </a:spcBef>
              <a:buFontTx/>
              <a:buNone/>
            </a:pPr>
            <a:r>
              <a:rPr lang="nl-NL" altLang="en-US" sz="800" dirty="0">
                <a:solidFill>
                  <a:schemeClr val="tx1"/>
                </a:solidFill>
                <a:latin typeface="Arial" charset="0"/>
              </a:rPr>
              <a:t>Uitvoering verdient aandacht</a:t>
            </a:r>
          </a:p>
          <a:p>
            <a:pPr eaLnBrk="1" hangingPunct="1">
              <a:spcBef>
                <a:spcPct val="0"/>
              </a:spcBef>
              <a:buFontTx/>
              <a:buNone/>
            </a:pPr>
            <a:r>
              <a:rPr lang="nl-NL" altLang="en-US" sz="800" dirty="0">
                <a:solidFill>
                  <a:schemeClr val="tx1"/>
                </a:solidFill>
                <a:latin typeface="Arial" charset="0"/>
              </a:rPr>
              <a:t>Uitvoering niet volgens </a:t>
            </a:r>
            <a:r>
              <a:rPr lang="nl-NL" altLang="en-US" sz="800" dirty="0" smtClean="0">
                <a:solidFill>
                  <a:schemeClr val="tx1"/>
                </a:solidFill>
                <a:latin typeface="Arial" charset="0"/>
              </a:rPr>
              <a:t>plan</a:t>
            </a:r>
          </a:p>
          <a:p>
            <a:pPr eaLnBrk="1" hangingPunct="1">
              <a:spcBef>
                <a:spcPct val="0"/>
              </a:spcBef>
              <a:buFontTx/>
              <a:buNone/>
            </a:pPr>
            <a:r>
              <a:rPr lang="nl-NL" altLang="en-US" sz="800" dirty="0" smtClean="0">
                <a:solidFill>
                  <a:schemeClr val="tx1"/>
                </a:solidFill>
                <a:latin typeface="Arial" charset="0"/>
              </a:rPr>
              <a:t>Uitvoering niet te controleren</a:t>
            </a:r>
            <a:endParaRPr lang="nl-NL" altLang="en-US" sz="800" dirty="0">
              <a:solidFill>
                <a:schemeClr val="tx1"/>
              </a:solidFill>
              <a:latin typeface="Arial" charset="0"/>
            </a:endParaRPr>
          </a:p>
        </p:txBody>
      </p:sp>
      <p:sp>
        <p:nvSpPr>
          <p:cNvPr id="20" name="Stroomdiagram: Verbindingslijn 19"/>
          <p:cNvSpPr/>
          <p:nvPr/>
        </p:nvSpPr>
        <p:spPr>
          <a:xfrm>
            <a:off x="9908851" y="622796"/>
            <a:ext cx="46800" cy="46038"/>
          </a:xfrm>
          <a:prstGeom prst="flowChartConnector">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3" name="Stroomdiagram: Verbindingslijn 22"/>
          <p:cNvSpPr/>
          <p:nvPr/>
        </p:nvSpPr>
        <p:spPr>
          <a:xfrm>
            <a:off x="9909662" y="743377"/>
            <a:ext cx="46038" cy="46038"/>
          </a:xfrm>
          <a:prstGeom prst="flowChartConnector">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4" name="Stroomdiagram: Verbindingslijn 23"/>
          <p:cNvSpPr/>
          <p:nvPr/>
        </p:nvSpPr>
        <p:spPr>
          <a:xfrm>
            <a:off x="9909662" y="858540"/>
            <a:ext cx="46038" cy="44450"/>
          </a:xfrm>
          <a:prstGeom prst="flowChartConnector">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4" name="Stroomdiagram: Verbindingslijn 13"/>
          <p:cNvSpPr/>
          <p:nvPr/>
        </p:nvSpPr>
        <p:spPr>
          <a:xfrm>
            <a:off x="9909662" y="980728"/>
            <a:ext cx="46038" cy="44450"/>
          </a:xfrm>
          <a:prstGeom prst="flowChartConnector">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Tree>
    <p:extLst>
      <p:ext uri="{BB962C8B-B14F-4D97-AF65-F5344CB8AC3E}">
        <p14:creationId xmlns:p14="http://schemas.microsoft.com/office/powerpoint/2010/main" val="32403881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Welke doelen zijn behaald? </a:t>
            </a:r>
          </a:p>
        </p:txBody>
      </p:sp>
      <p:graphicFrame>
        <p:nvGraphicFramePr>
          <p:cNvPr id="5" name="Tijdelijke aanduiding voor inhoud 6"/>
          <p:cNvGraphicFramePr>
            <a:graphicFrameLocks/>
          </p:cNvGraphicFramePr>
          <p:nvPr>
            <p:extLst>
              <p:ext uri="{D42A27DB-BD31-4B8C-83A1-F6EECF244321}">
                <p14:modId xmlns:p14="http://schemas.microsoft.com/office/powerpoint/2010/main" val="3148376565"/>
              </p:ext>
            </p:extLst>
          </p:nvPr>
        </p:nvGraphicFramePr>
        <p:xfrm>
          <a:off x="587388" y="1845304"/>
          <a:ext cx="11017225" cy="4356387"/>
        </p:xfrm>
        <a:graphic>
          <a:graphicData uri="http://schemas.openxmlformats.org/drawingml/2006/table">
            <a:tbl>
              <a:tblPr firstRow="1" bandRow="1">
                <a:tableStyleId>{2D5ABB26-0587-4C30-8999-92F81FD0307C}</a:tableStyleId>
              </a:tblPr>
              <a:tblGrid>
                <a:gridCol w="420305">
                  <a:extLst>
                    <a:ext uri="{9D8B030D-6E8A-4147-A177-3AD203B41FA5}">
                      <a16:colId xmlns:a16="http://schemas.microsoft.com/office/drawing/2014/main" xmlns="" val="20000"/>
                    </a:ext>
                  </a:extLst>
                </a:gridCol>
                <a:gridCol w="3478568">
                  <a:extLst>
                    <a:ext uri="{9D8B030D-6E8A-4147-A177-3AD203B41FA5}">
                      <a16:colId xmlns:a16="http://schemas.microsoft.com/office/drawing/2014/main" xmlns="" val="20001"/>
                    </a:ext>
                  </a:extLst>
                </a:gridCol>
                <a:gridCol w="997386">
                  <a:extLst>
                    <a:ext uri="{9D8B030D-6E8A-4147-A177-3AD203B41FA5}">
                      <a16:colId xmlns:a16="http://schemas.microsoft.com/office/drawing/2014/main" xmlns="" val="20002"/>
                    </a:ext>
                  </a:extLst>
                </a:gridCol>
                <a:gridCol w="725372">
                  <a:extLst>
                    <a:ext uri="{9D8B030D-6E8A-4147-A177-3AD203B41FA5}">
                      <a16:colId xmlns:a16="http://schemas.microsoft.com/office/drawing/2014/main" xmlns="" val="20003"/>
                    </a:ext>
                  </a:extLst>
                </a:gridCol>
                <a:gridCol w="725372">
                  <a:extLst>
                    <a:ext uri="{9D8B030D-6E8A-4147-A177-3AD203B41FA5}">
                      <a16:colId xmlns:a16="http://schemas.microsoft.com/office/drawing/2014/main" xmlns="" val="20004"/>
                    </a:ext>
                  </a:extLst>
                </a:gridCol>
                <a:gridCol w="1178730">
                  <a:extLst>
                    <a:ext uri="{9D8B030D-6E8A-4147-A177-3AD203B41FA5}">
                      <a16:colId xmlns:a16="http://schemas.microsoft.com/office/drawing/2014/main" xmlns="" val="20005"/>
                    </a:ext>
                  </a:extLst>
                </a:gridCol>
                <a:gridCol w="1178730">
                  <a:extLst>
                    <a:ext uri="{9D8B030D-6E8A-4147-A177-3AD203B41FA5}">
                      <a16:colId xmlns:a16="http://schemas.microsoft.com/office/drawing/2014/main" xmlns="" val="20006"/>
                    </a:ext>
                  </a:extLst>
                </a:gridCol>
                <a:gridCol w="1088058">
                  <a:extLst>
                    <a:ext uri="{9D8B030D-6E8A-4147-A177-3AD203B41FA5}">
                      <a16:colId xmlns:a16="http://schemas.microsoft.com/office/drawing/2014/main" xmlns="" val="20007"/>
                    </a:ext>
                  </a:extLst>
                </a:gridCol>
                <a:gridCol w="1224704">
                  <a:extLst>
                    <a:ext uri="{9D8B030D-6E8A-4147-A177-3AD203B41FA5}">
                      <a16:colId xmlns:a16="http://schemas.microsoft.com/office/drawing/2014/main" xmlns="" val="20008"/>
                    </a:ext>
                  </a:extLst>
                </a:gridCol>
              </a:tblGrid>
              <a:tr h="288000">
                <a:tc gridSpan="2">
                  <a:txBody>
                    <a:bodyPr/>
                    <a:lstStyle/>
                    <a:p>
                      <a:endParaRPr lang="nl-NL" sz="900" b="1" dirty="0">
                        <a:solidFill>
                          <a:srgbClr val="002060"/>
                        </a:solidFill>
                      </a:endParaRPr>
                    </a:p>
                  </a:txBody>
                  <a:tcPr>
                    <a:lnL>
                      <a:noFill/>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nl-NL"/>
                    </a:p>
                  </a:txBody>
                  <a:tcPr/>
                </a:tc>
                <a:tc>
                  <a:txBody>
                    <a:bodyPr/>
                    <a:lstStyle/>
                    <a:p>
                      <a:endParaRPr lang="nl-NL" sz="900" b="1" dirty="0">
                        <a:solidFill>
                          <a:srgbClr val="002060"/>
                        </a:solidFill>
                      </a:endParaRPr>
                    </a:p>
                  </a:txBody>
                  <a:tcPr>
                    <a:lnL w="12700" cap="flat" cmpd="sng" algn="ctr">
                      <a:no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3">
                  <a:txBody>
                    <a:bodyPr/>
                    <a:lstStyle/>
                    <a:p>
                      <a:r>
                        <a:rPr lang="nl-NL" sz="900" b="1" baseline="0" dirty="0">
                          <a:solidFill>
                            <a:srgbClr val="002060"/>
                          </a:solidFill>
                        </a:rPr>
                        <a:t>Realisatiewaarden</a:t>
                      </a:r>
                      <a:endParaRPr lang="nl-NL" sz="900" b="1" dirty="0">
                        <a:solidFill>
                          <a:srgbClr val="002060"/>
                        </a:solidFill>
                      </a:endParaRPr>
                    </a:p>
                  </a:txBody>
                  <a:tcP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nl-NL" sz="900" b="1" dirty="0">
                        <a:solidFill>
                          <a:srgbClr val="002060"/>
                        </a:solidFill>
                      </a:endParaRPr>
                    </a:p>
                  </a:txBody>
                  <a:tcP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nl-NL" sz="900" b="1" dirty="0">
                        <a:solidFill>
                          <a:srgbClr val="002060"/>
                        </a:solidFill>
                      </a:endParaRPr>
                    </a:p>
                  </a:txBody>
                  <a:tcP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nl-NL" sz="900" b="1" dirty="0">
                        <a:solidFill>
                          <a:srgbClr val="002060"/>
                        </a:solidFill>
                      </a:endParaRPr>
                    </a:p>
                  </a:txBody>
                  <a:tcP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nl-NL" sz="900" b="1" dirty="0">
                        <a:solidFill>
                          <a:srgbClr val="002060"/>
                        </a:solidFill>
                      </a:endParaRPr>
                    </a:p>
                  </a:txBody>
                  <a:tcP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nl-NL" sz="900" b="1" dirty="0">
                        <a:solidFill>
                          <a:srgbClr val="002060"/>
                        </a:solidFill>
                      </a:endParaRPr>
                    </a:p>
                  </a:txBody>
                  <a:tcP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0"/>
                  </a:ext>
                </a:extLst>
              </a:tr>
              <a:tr h="408167">
                <a:tc gridSpan="2">
                  <a:txBody>
                    <a:bodyPr/>
                    <a:lstStyle/>
                    <a:p>
                      <a:r>
                        <a:rPr lang="nl-NL" sz="900" b="1" dirty="0">
                          <a:solidFill>
                            <a:srgbClr val="002060"/>
                          </a:solidFill>
                        </a:rPr>
                        <a:t>Doel</a:t>
                      </a:r>
                      <a:r>
                        <a:rPr lang="nl-NL" sz="900" b="1" baseline="0" dirty="0">
                          <a:solidFill>
                            <a:srgbClr val="002060"/>
                          </a:solidFill>
                        </a:rPr>
                        <a:t>stellingen &amp; </a:t>
                      </a:r>
                      <a:r>
                        <a:rPr lang="nl-NL" sz="900" b="1" dirty="0">
                          <a:solidFill>
                            <a:srgbClr val="002060"/>
                          </a:solidFill>
                        </a:rPr>
                        <a:t>Indicatoren</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nl-NL" sz="1050"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r>
                        <a:rPr lang="nl-NL" sz="900" b="1" dirty="0">
                          <a:solidFill>
                            <a:srgbClr val="002060"/>
                          </a:solidFill>
                        </a:rPr>
                        <a:t>Nulmeting</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nl-NL" sz="900" b="1" dirty="0">
                          <a:solidFill>
                            <a:srgbClr val="002060"/>
                          </a:solidFill>
                        </a:rPr>
                        <a:t>20xx</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nl-NL" sz="900" b="1" dirty="0">
                          <a:solidFill>
                            <a:srgbClr val="002060"/>
                          </a:solidFill>
                        </a:rPr>
                        <a:t>20xx</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nl-NL" sz="900" b="1" dirty="0">
                          <a:solidFill>
                            <a:srgbClr val="002060"/>
                          </a:solidFill>
                        </a:rPr>
                        <a:t>Streefwaarde</a:t>
                      </a:r>
                    </a:p>
                    <a:p>
                      <a:r>
                        <a:rPr lang="nl-NL" sz="900" b="1" dirty="0">
                          <a:solidFill>
                            <a:srgbClr val="002060"/>
                          </a:solidFill>
                        </a:rPr>
                        <a:t>(begroting ‘xx)</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40000"/>
                        <a:lumOff val="60000"/>
                      </a:schemeClr>
                    </a:solidFill>
                  </a:tcPr>
                </a:tc>
                <a:tc>
                  <a:txBody>
                    <a:bodyPr/>
                    <a:lstStyle/>
                    <a:p>
                      <a:r>
                        <a:rPr lang="nl-NL" sz="900" b="1" i="1" dirty="0">
                          <a:solidFill>
                            <a:srgbClr val="002060"/>
                          </a:solidFill>
                        </a:rPr>
                        <a:t>Streefwaarde (begroting ‘xx)</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900" b="1" dirty="0">
                          <a:solidFill>
                            <a:srgbClr val="002060"/>
                          </a:solidFill>
                        </a:rPr>
                        <a:t>Beoordeling  rapporteur</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nl-NL" sz="900" b="1" dirty="0">
                          <a:solidFill>
                            <a:srgbClr val="002060"/>
                          </a:solidFill>
                        </a:rPr>
                        <a:t>Opmerkingen</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366022">
                <a:tc gridSpan="2">
                  <a:txBody>
                    <a:bodyPr/>
                    <a:lstStyle/>
                    <a:p>
                      <a:r>
                        <a:rPr lang="nl-NL" sz="900" b="1" dirty="0">
                          <a:solidFill>
                            <a:srgbClr val="002060"/>
                          </a:solidFill>
                        </a:rPr>
                        <a:t>Doelstelling</a:t>
                      </a:r>
                      <a:r>
                        <a:rPr lang="nl-NL" sz="900" dirty="0">
                          <a:solidFill>
                            <a:srgbClr val="002060"/>
                          </a:solidFill>
                        </a:rPr>
                        <a:t> 5: (Invullen)</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33CCFF"/>
                    </a:solidFill>
                  </a:tcPr>
                </a:tc>
                <a:tc hMerge="1">
                  <a:txBody>
                    <a:bodyPr/>
                    <a:lstStyle/>
                    <a:p>
                      <a:endParaRPr lang="nl-NL" sz="105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33CCFF"/>
                    </a:solidFill>
                  </a:tcPr>
                </a:tc>
                <a:tc>
                  <a:txBody>
                    <a:bodyPr/>
                    <a:lstStyle/>
                    <a:p>
                      <a:endParaRPr lang="nl-NL" sz="900" dirty="0">
                        <a:solidFill>
                          <a:srgbClr val="002060"/>
                        </a:solidFill>
                      </a:endParaRPr>
                    </a:p>
                  </a:txBody>
                  <a:tcPr>
                    <a:lnT w="12700" cap="flat" cmpd="sng" algn="ctr">
                      <a:solidFill>
                        <a:schemeClr val="tx1"/>
                      </a:solidFill>
                      <a:prstDash val="solid"/>
                      <a:round/>
                      <a:headEnd type="none" w="med" len="med"/>
                      <a:tailEnd type="none" w="med" len="med"/>
                    </a:lnT>
                    <a:solidFill>
                      <a:srgbClr val="33CCFF"/>
                    </a:solidFill>
                  </a:tcPr>
                </a:tc>
                <a:tc>
                  <a:txBody>
                    <a:bodyPr/>
                    <a:lstStyle/>
                    <a:p>
                      <a:endParaRPr lang="nl-NL" sz="900" dirty="0">
                        <a:solidFill>
                          <a:srgbClr val="002060"/>
                        </a:solidFill>
                      </a:endParaRPr>
                    </a:p>
                  </a:txBody>
                  <a:tcPr>
                    <a:lnT w="12700" cap="flat" cmpd="sng" algn="ctr">
                      <a:solidFill>
                        <a:schemeClr val="tx1"/>
                      </a:solidFill>
                      <a:prstDash val="solid"/>
                      <a:round/>
                      <a:headEnd type="none" w="med" len="med"/>
                      <a:tailEnd type="none" w="med" len="med"/>
                    </a:lnT>
                    <a:solidFill>
                      <a:srgbClr val="33CCFF"/>
                    </a:solidFill>
                  </a:tcPr>
                </a:tc>
                <a:tc>
                  <a:txBody>
                    <a:bodyPr/>
                    <a:lstStyle/>
                    <a:p>
                      <a:endParaRPr lang="nl-NL" sz="900" dirty="0">
                        <a:solidFill>
                          <a:srgbClr val="002060"/>
                        </a:solidFill>
                      </a:endParaRPr>
                    </a:p>
                  </a:txBody>
                  <a:tcPr>
                    <a:lnT w="12700" cap="flat" cmpd="sng" algn="ctr">
                      <a:solidFill>
                        <a:schemeClr val="tx1"/>
                      </a:solidFill>
                      <a:prstDash val="solid"/>
                      <a:round/>
                      <a:headEnd type="none" w="med" len="med"/>
                      <a:tailEnd type="none" w="med" len="med"/>
                    </a:lnT>
                    <a:solidFill>
                      <a:schemeClr val="bg2">
                        <a:lumMod val="40000"/>
                        <a:lumOff val="60000"/>
                      </a:schemeClr>
                    </a:solidFill>
                  </a:tcPr>
                </a:tc>
                <a:tc>
                  <a:txBody>
                    <a:bodyPr/>
                    <a:lstStyle/>
                    <a:p>
                      <a:endParaRPr lang="nl-NL" sz="900" i="1" dirty="0">
                        <a:solidFill>
                          <a:srgbClr val="002060"/>
                        </a:solidFill>
                      </a:endParaRPr>
                    </a:p>
                  </a:txBody>
                  <a:tcPr>
                    <a:lnT w="12700" cap="flat" cmpd="sng" algn="ctr">
                      <a:solidFill>
                        <a:schemeClr val="tx1"/>
                      </a:solidFill>
                      <a:prstDash val="solid"/>
                      <a:round/>
                      <a:headEnd type="none" w="med" len="med"/>
                      <a:tailEnd type="none" w="med" len="med"/>
                    </a:lnT>
                    <a:solidFill>
                      <a:srgbClr val="33CCFF"/>
                    </a:solidFill>
                  </a:tcPr>
                </a:tc>
                <a:tc>
                  <a:txBody>
                    <a:bodyPr/>
                    <a:lstStyle/>
                    <a:p>
                      <a:endParaRPr lang="nl-NL" sz="900" dirty="0">
                        <a:solidFill>
                          <a:srgbClr val="002060"/>
                        </a:solidFill>
                      </a:endParaRPr>
                    </a:p>
                  </a:txBody>
                  <a:tcP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33CCFF"/>
                    </a:solidFill>
                  </a:tcPr>
                </a:tc>
                <a:tc>
                  <a:txBody>
                    <a:bodyPr/>
                    <a:lstStyle/>
                    <a:p>
                      <a:endParaRPr lang="nl-NL" sz="900" dirty="0">
                        <a:solidFill>
                          <a:srgbClr val="002060"/>
                        </a:solidFill>
                      </a:endParaRPr>
                    </a:p>
                  </a:txBody>
                  <a:tcPr>
                    <a:lnT w="12700" cap="flat" cmpd="sng" algn="ctr">
                      <a:solidFill>
                        <a:schemeClr val="tx1"/>
                      </a:solidFill>
                      <a:prstDash val="solid"/>
                      <a:round/>
                      <a:headEnd type="none" w="med" len="med"/>
                      <a:tailEnd type="none" w="med" len="med"/>
                    </a:lnT>
                    <a:solidFill>
                      <a:srgbClr val="33CCFF"/>
                    </a:solidFill>
                  </a:tcPr>
                </a:tc>
                <a:extLst>
                  <a:ext uri="{0D108BD9-81ED-4DB2-BD59-A6C34878D82A}">
                    <a16:rowId xmlns:a16="http://schemas.microsoft.com/office/drawing/2014/main" xmlns="" val="10002"/>
                  </a:ext>
                </a:extLst>
              </a:tr>
              <a:tr h="366022">
                <a:tc>
                  <a:txBody>
                    <a:bodyPr/>
                    <a:lstStyle/>
                    <a:p>
                      <a:r>
                        <a:rPr lang="nl-NL" sz="900" dirty="0">
                          <a:solidFill>
                            <a:srgbClr val="002060"/>
                          </a:solidFill>
                        </a:rPr>
                        <a:t>A.</a:t>
                      </a: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tcPr>
                </a:tc>
                <a:tc>
                  <a:txBody>
                    <a:bodyPr/>
                    <a:lstStyle/>
                    <a:p>
                      <a:r>
                        <a:rPr lang="nl-NL" sz="900" i="1" dirty="0">
                          <a:solidFill>
                            <a:srgbClr val="002060"/>
                          </a:solidFill>
                        </a:rPr>
                        <a:t>(Invullen indicator</a:t>
                      </a:r>
                      <a:r>
                        <a:rPr lang="nl-NL" sz="900" i="1" baseline="0" dirty="0">
                          <a:solidFill>
                            <a:srgbClr val="002060"/>
                          </a:solidFill>
                        </a:rPr>
                        <a:t> 1)</a:t>
                      </a:r>
                      <a:endParaRPr lang="nl-NL" sz="900" i="1"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solidFill>
                      <a:schemeClr val="bg2">
                        <a:lumMod val="40000"/>
                        <a:lumOff val="60000"/>
                      </a:schemeClr>
                    </a:solidFill>
                  </a:tcPr>
                </a:tc>
                <a:tc>
                  <a:txBody>
                    <a:bodyPr/>
                    <a:lstStyle/>
                    <a:p>
                      <a:endParaRPr lang="nl-NL" sz="900" i="1" dirty="0">
                        <a:solidFill>
                          <a:srgbClr val="002060"/>
                        </a:solidFill>
                      </a:endParaRPr>
                    </a:p>
                  </a:txBody>
                  <a:tcPr>
                    <a:lnR w="12700" cap="flat" cmpd="sng" algn="ctr">
                      <a:noFill/>
                      <a:prstDash val="solid"/>
                      <a:round/>
                      <a:headEnd type="none" w="med" len="med"/>
                      <a:tailEnd type="none" w="med" len="med"/>
                    </a:lnR>
                    <a:noFill/>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tcPr>
                </a:tc>
                <a:extLst>
                  <a:ext uri="{0D108BD9-81ED-4DB2-BD59-A6C34878D82A}">
                    <a16:rowId xmlns:a16="http://schemas.microsoft.com/office/drawing/2014/main" xmlns="" val="10003"/>
                  </a:ext>
                </a:extLst>
              </a:tr>
              <a:tr h="366022">
                <a:tc gridSpan="2">
                  <a:txBody>
                    <a:bodyPr/>
                    <a:lstStyle/>
                    <a:p>
                      <a:r>
                        <a:rPr lang="nl-NL" sz="900" b="1" dirty="0">
                          <a:solidFill>
                            <a:srgbClr val="002060"/>
                          </a:solidFill>
                        </a:rPr>
                        <a:t>Doelstelling</a:t>
                      </a:r>
                      <a:r>
                        <a:rPr lang="nl-NL" sz="900" dirty="0">
                          <a:solidFill>
                            <a:srgbClr val="002060"/>
                          </a:solidFill>
                        </a:rPr>
                        <a:t> 6: (Invullen)</a:t>
                      </a:r>
                    </a:p>
                  </a:txBody>
                  <a:tcPr>
                    <a:lnR w="12700" cap="flat" cmpd="sng" algn="ctr">
                      <a:solidFill>
                        <a:schemeClr val="tx1"/>
                      </a:solidFill>
                      <a:prstDash val="solid"/>
                      <a:round/>
                      <a:headEnd type="none" w="med" len="med"/>
                      <a:tailEnd type="none" w="med" len="med"/>
                    </a:lnR>
                    <a:lnB w="12700" cap="flat" cmpd="sng" algn="ctr">
                      <a:noFill/>
                      <a:prstDash val="solid"/>
                      <a:round/>
                      <a:headEnd type="none" w="med" len="med"/>
                      <a:tailEnd type="none" w="med" len="med"/>
                    </a:lnB>
                    <a:solidFill>
                      <a:srgbClr val="33CCFF"/>
                    </a:solidFill>
                  </a:tcPr>
                </a:tc>
                <a:tc hMerge="1">
                  <a:txBody>
                    <a:bodyPr/>
                    <a:lstStyle/>
                    <a:p>
                      <a:endParaRPr lang="nl-NL" sz="1050" dirty="0"/>
                    </a:p>
                  </a:txBody>
                  <a:tcPr>
                    <a:lnR w="12700" cap="flat" cmpd="sng" algn="ctr">
                      <a:solidFill>
                        <a:schemeClr val="tx1"/>
                      </a:solidFill>
                      <a:prstDash val="solid"/>
                      <a:round/>
                      <a:headEnd type="none" w="med" len="med"/>
                      <a:tailEnd type="none" w="med" len="med"/>
                    </a:lnR>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solidFill>
                      <a:srgbClr val="33CCFF"/>
                    </a:solidFill>
                  </a:tcPr>
                </a:tc>
                <a:tc>
                  <a:txBody>
                    <a:bodyPr/>
                    <a:lstStyle/>
                    <a:p>
                      <a:endParaRPr lang="nl-NL" sz="900" dirty="0">
                        <a:solidFill>
                          <a:srgbClr val="002060"/>
                        </a:solidFill>
                      </a:endParaRPr>
                    </a:p>
                  </a:txBody>
                  <a:tcPr>
                    <a:solidFill>
                      <a:srgbClr val="33CCFF"/>
                    </a:solidFill>
                  </a:tcPr>
                </a:tc>
                <a:tc>
                  <a:txBody>
                    <a:bodyPr/>
                    <a:lstStyle/>
                    <a:p>
                      <a:endParaRPr lang="nl-NL" sz="900" dirty="0">
                        <a:solidFill>
                          <a:srgbClr val="002060"/>
                        </a:solidFill>
                      </a:endParaRPr>
                    </a:p>
                  </a:txBody>
                  <a:tcPr>
                    <a:solidFill>
                      <a:srgbClr val="33CCFF"/>
                    </a:solidFill>
                  </a:tcPr>
                </a:tc>
                <a:tc>
                  <a:txBody>
                    <a:bodyPr/>
                    <a:lstStyle/>
                    <a:p>
                      <a:endParaRPr lang="nl-NL" sz="900" dirty="0">
                        <a:solidFill>
                          <a:srgbClr val="002060"/>
                        </a:solidFill>
                      </a:endParaRPr>
                    </a:p>
                  </a:txBody>
                  <a:tcPr>
                    <a:solidFill>
                      <a:schemeClr val="bg2">
                        <a:lumMod val="40000"/>
                        <a:lumOff val="60000"/>
                      </a:schemeClr>
                    </a:solidFill>
                  </a:tcPr>
                </a:tc>
                <a:tc>
                  <a:txBody>
                    <a:bodyPr/>
                    <a:lstStyle/>
                    <a:p>
                      <a:endParaRPr lang="nl-NL" sz="900" i="1" dirty="0">
                        <a:solidFill>
                          <a:srgbClr val="002060"/>
                        </a:solidFill>
                      </a:endParaRPr>
                    </a:p>
                  </a:txBody>
                  <a:tcPr>
                    <a:lnR w="12700" cap="flat" cmpd="sng" algn="ctr">
                      <a:noFill/>
                      <a:prstDash val="solid"/>
                      <a:round/>
                      <a:headEnd type="none" w="med" len="med"/>
                      <a:tailEnd type="none" w="med" len="med"/>
                    </a:lnR>
                    <a:solidFill>
                      <a:srgbClr val="33CCFF"/>
                    </a:solidFill>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33CCFF"/>
                    </a:solidFill>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solidFill>
                      <a:srgbClr val="33CCFF"/>
                    </a:solidFill>
                  </a:tcPr>
                </a:tc>
                <a:extLst>
                  <a:ext uri="{0D108BD9-81ED-4DB2-BD59-A6C34878D82A}">
                    <a16:rowId xmlns:a16="http://schemas.microsoft.com/office/drawing/2014/main" xmlns="" val="10004"/>
                  </a:ext>
                </a:extLst>
              </a:tr>
              <a:tr h="366022">
                <a:tc>
                  <a:txBody>
                    <a:bodyPr/>
                    <a:lstStyle/>
                    <a:p>
                      <a:r>
                        <a:rPr lang="nl-NL" sz="900" dirty="0">
                          <a:solidFill>
                            <a:srgbClr val="002060"/>
                          </a:solidFill>
                        </a:rPr>
                        <a:t>A.</a:t>
                      </a: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tcPr>
                </a:tc>
                <a:tc>
                  <a:txBody>
                    <a:bodyPr/>
                    <a:lstStyle/>
                    <a:p>
                      <a:r>
                        <a:rPr lang="nl-NL" sz="900" i="1" dirty="0">
                          <a:solidFill>
                            <a:srgbClr val="002060"/>
                          </a:solidFill>
                        </a:rPr>
                        <a:t>(Invullen indicator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solidFill>
                      <a:schemeClr val="bg2">
                        <a:lumMod val="40000"/>
                        <a:lumOff val="60000"/>
                      </a:schemeClr>
                    </a:solidFill>
                  </a:tcPr>
                </a:tc>
                <a:tc>
                  <a:txBody>
                    <a:bodyPr/>
                    <a:lstStyle/>
                    <a:p>
                      <a:endParaRPr lang="nl-NL" sz="900" i="1" dirty="0">
                        <a:solidFill>
                          <a:srgbClr val="002060"/>
                        </a:solidFill>
                      </a:endParaRPr>
                    </a:p>
                  </a:txBody>
                  <a:tcPr>
                    <a:lnR w="12700" cap="flat" cmpd="sng" algn="ctr">
                      <a:noFill/>
                      <a:prstDash val="solid"/>
                      <a:round/>
                      <a:headEnd type="none" w="med" len="med"/>
                      <a:tailEnd type="none" w="med" len="med"/>
                    </a:lnR>
                    <a:noFill/>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tcPr>
                </a:tc>
                <a:extLst>
                  <a:ext uri="{0D108BD9-81ED-4DB2-BD59-A6C34878D82A}">
                    <a16:rowId xmlns:a16="http://schemas.microsoft.com/office/drawing/2014/main" xmlns="" val="10005"/>
                  </a:ext>
                </a:extLst>
              </a:tr>
              <a:tr h="366022">
                <a:tc gridSpan="2">
                  <a:txBody>
                    <a:bodyPr/>
                    <a:lstStyle/>
                    <a:p>
                      <a:r>
                        <a:rPr lang="nl-NL" sz="900" b="1" dirty="0">
                          <a:solidFill>
                            <a:srgbClr val="002060"/>
                          </a:solidFill>
                        </a:rPr>
                        <a:t>Doelstelling</a:t>
                      </a:r>
                      <a:r>
                        <a:rPr lang="nl-NL" sz="900" dirty="0">
                          <a:solidFill>
                            <a:srgbClr val="002060"/>
                          </a:solidFill>
                        </a:rPr>
                        <a:t> 7: (Invullen)</a:t>
                      </a:r>
                    </a:p>
                  </a:txBody>
                  <a:tcPr>
                    <a:lnR w="12700" cap="flat" cmpd="sng" algn="ctr">
                      <a:solidFill>
                        <a:schemeClr val="tx1"/>
                      </a:solidFill>
                      <a:prstDash val="solid"/>
                      <a:round/>
                      <a:headEnd type="none" w="med" len="med"/>
                      <a:tailEnd type="none" w="med" len="med"/>
                    </a:lnR>
                    <a:lnB w="12700" cap="flat" cmpd="sng" algn="ctr">
                      <a:noFill/>
                      <a:prstDash val="solid"/>
                      <a:round/>
                      <a:headEnd type="none" w="med" len="med"/>
                      <a:tailEnd type="none" w="med" len="med"/>
                    </a:lnB>
                    <a:solidFill>
                      <a:srgbClr val="33CCFF"/>
                    </a:solidFill>
                  </a:tcPr>
                </a:tc>
                <a:tc hMerge="1">
                  <a:txBody>
                    <a:bodyPr/>
                    <a:lstStyle/>
                    <a:p>
                      <a:endParaRPr lang="nl-NL" sz="1050" dirty="0"/>
                    </a:p>
                  </a:txBody>
                  <a:tcPr>
                    <a:lnR w="12700" cap="flat" cmpd="sng" algn="ctr">
                      <a:solidFill>
                        <a:schemeClr val="tx1"/>
                      </a:solidFill>
                      <a:prstDash val="solid"/>
                      <a:round/>
                      <a:headEnd type="none" w="med" len="med"/>
                      <a:tailEnd type="none" w="med" len="med"/>
                    </a:lnR>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solidFill>
                      <a:srgbClr val="33CCFF"/>
                    </a:solidFill>
                  </a:tcPr>
                </a:tc>
                <a:tc>
                  <a:txBody>
                    <a:bodyPr/>
                    <a:lstStyle/>
                    <a:p>
                      <a:endParaRPr lang="nl-NL" sz="900" dirty="0">
                        <a:solidFill>
                          <a:srgbClr val="002060"/>
                        </a:solidFill>
                      </a:endParaRPr>
                    </a:p>
                  </a:txBody>
                  <a:tcPr>
                    <a:solidFill>
                      <a:srgbClr val="33CCFF"/>
                    </a:solidFill>
                  </a:tcPr>
                </a:tc>
                <a:tc>
                  <a:txBody>
                    <a:bodyPr/>
                    <a:lstStyle/>
                    <a:p>
                      <a:endParaRPr lang="nl-NL" sz="900" dirty="0">
                        <a:solidFill>
                          <a:srgbClr val="002060"/>
                        </a:solidFill>
                      </a:endParaRPr>
                    </a:p>
                  </a:txBody>
                  <a:tcPr>
                    <a:solidFill>
                      <a:srgbClr val="33CCFF"/>
                    </a:solidFill>
                  </a:tcPr>
                </a:tc>
                <a:tc>
                  <a:txBody>
                    <a:bodyPr/>
                    <a:lstStyle/>
                    <a:p>
                      <a:endParaRPr lang="nl-NL" sz="900" dirty="0">
                        <a:solidFill>
                          <a:srgbClr val="002060"/>
                        </a:solidFill>
                      </a:endParaRPr>
                    </a:p>
                  </a:txBody>
                  <a:tcPr>
                    <a:solidFill>
                      <a:schemeClr val="bg2">
                        <a:lumMod val="40000"/>
                        <a:lumOff val="60000"/>
                      </a:schemeClr>
                    </a:solidFill>
                  </a:tcPr>
                </a:tc>
                <a:tc>
                  <a:txBody>
                    <a:bodyPr/>
                    <a:lstStyle/>
                    <a:p>
                      <a:endParaRPr lang="nl-NL" sz="900" i="1" dirty="0">
                        <a:solidFill>
                          <a:srgbClr val="002060"/>
                        </a:solidFill>
                      </a:endParaRPr>
                    </a:p>
                  </a:txBody>
                  <a:tcPr>
                    <a:lnR w="12700" cap="flat" cmpd="sng" algn="ctr">
                      <a:noFill/>
                      <a:prstDash val="solid"/>
                      <a:round/>
                      <a:headEnd type="none" w="med" len="med"/>
                      <a:tailEnd type="none" w="med" len="med"/>
                    </a:lnR>
                    <a:solidFill>
                      <a:srgbClr val="33CCFF"/>
                    </a:solidFill>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33CCFF"/>
                    </a:solidFill>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solidFill>
                      <a:srgbClr val="33CCFF"/>
                    </a:solidFill>
                  </a:tcPr>
                </a:tc>
                <a:extLst>
                  <a:ext uri="{0D108BD9-81ED-4DB2-BD59-A6C34878D82A}">
                    <a16:rowId xmlns:a16="http://schemas.microsoft.com/office/drawing/2014/main" xmlns="" val="10006"/>
                  </a:ext>
                </a:extLst>
              </a:tr>
              <a:tr h="366022">
                <a:tc>
                  <a:txBody>
                    <a:bodyPr/>
                    <a:lstStyle/>
                    <a:p>
                      <a:r>
                        <a:rPr lang="nl-NL" sz="900" dirty="0">
                          <a:solidFill>
                            <a:srgbClr val="002060"/>
                          </a:solidFill>
                        </a:rPr>
                        <a:t>A.</a:t>
                      </a: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tcPr>
                </a:tc>
                <a:tc>
                  <a:txBody>
                    <a:bodyPr/>
                    <a:lstStyle/>
                    <a:p>
                      <a:r>
                        <a:rPr lang="nl-NL" sz="900" i="1" dirty="0">
                          <a:solidFill>
                            <a:srgbClr val="002060"/>
                          </a:solidFill>
                        </a:rPr>
                        <a:t>(Invullen indicator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solidFill>
                      <a:schemeClr val="bg2">
                        <a:lumMod val="40000"/>
                        <a:lumOff val="60000"/>
                      </a:schemeClr>
                    </a:solidFill>
                  </a:tcPr>
                </a:tc>
                <a:tc>
                  <a:txBody>
                    <a:bodyPr/>
                    <a:lstStyle/>
                    <a:p>
                      <a:endParaRPr lang="nl-NL" sz="900" i="1" dirty="0">
                        <a:solidFill>
                          <a:srgbClr val="002060"/>
                        </a:solidFill>
                      </a:endParaRPr>
                    </a:p>
                  </a:txBody>
                  <a:tcPr>
                    <a:lnR w="12700" cap="flat" cmpd="sng" algn="ctr">
                      <a:noFill/>
                      <a:prstDash val="solid"/>
                      <a:round/>
                      <a:headEnd type="none" w="med" len="med"/>
                      <a:tailEnd type="none" w="med" len="med"/>
                    </a:lnR>
                    <a:noFill/>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tcPr>
                </a:tc>
                <a:extLst>
                  <a:ext uri="{0D108BD9-81ED-4DB2-BD59-A6C34878D82A}">
                    <a16:rowId xmlns:a16="http://schemas.microsoft.com/office/drawing/2014/main" xmlns="" val="10007"/>
                  </a:ext>
                </a:extLst>
              </a:tr>
              <a:tr h="366022">
                <a:tc>
                  <a:txBody>
                    <a:bodyPr/>
                    <a:lstStyle/>
                    <a:p>
                      <a:r>
                        <a:rPr lang="nl-NL" sz="900" dirty="0">
                          <a:solidFill>
                            <a:srgbClr val="002060"/>
                          </a:solidFill>
                        </a:rPr>
                        <a:t>B.</a:t>
                      </a:r>
                    </a:p>
                  </a:txBody>
                  <a:tcPr>
                    <a:lnR w="12700" cap="flat" cmpd="sng" algn="ctr">
                      <a:solidFill>
                        <a:schemeClr val="tx1"/>
                      </a:solidFill>
                      <a:prstDash val="solid"/>
                      <a:round/>
                      <a:headEnd type="none" w="med" len="med"/>
                      <a:tailEnd type="none" w="med" len="med"/>
                    </a:lnR>
                  </a:tcPr>
                </a:tc>
                <a:tc>
                  <a:txBody>
                    <a:bodyPr/>
                    <a:lstStyle/>
                    <a:p>
                      <a:r>
                        <a:rPr lang="nl-NL" sz="900" i="1" dirty="0">
                          <a:solidFill>
                            <a:srgbClr val="002060"/>
                          </a:solidFill>
                        </a:rPr>
                        <a:t>(Invullen indicator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solidFill>
                      <a:schemeClr val="bg2">
                        <a:lumMod val="40000"/>
                        <a:lumOff val="60000"/>
                      </a:schemeClr>
                    </a:solidFill>
                  </a:tcPr>
                </a:tc>
                <a:tc>
                  <a:txBody>
                    <a:bodyPr/>
                    <a:lstStyle/>
                    <a:p>
                      <a:endParaRPr lang="nl-NL" sz="900" i="1" dirty="0">
                        <a:solidFill>
                          <a:srgbClr val="002060"/>
                        </a:solidFill>
                      </a:endParaRPr>
                    </a:p>
                  </a:txBody>
                  <a:tcPr>
                    <a:lnR w="12700" cap="flat" cmpd="sng" algn="ctr">
                      <a:noFill/>
                      <a:prstDash val="solid"/>
                      <a:round/>
                      <a:headEnd type="none" w="med" len="med"/>
                      <a:tailEnd type="none" w="med" len="med"/>
                    </a:lnR>
                    <a:noFill/>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tcPr>
                </a:tc>
                <a:extLst>
                  <a:ext uri="{0D108BD9-81ED-4DB2-BD59-A6C34878D82A}">
                    <a16:rowId xmlns:a16="http://schemas.microsoft.com/office/drawing/2014/main" xmlns="" val="10008"/>
                  </a:ext>
                </a:extLst>
              </a:tr>
              <a:tr h="366022">
                <a:tc gridSpan="2">
                  <a:txBody>
                    <a:bodyPr/>
                    <a:lstStyle/>
                    <a:p>
                      <a:r>
                        <a:rPr lang="nl-NL" sz="900" b="1" dirty="0">
                          <a:solidFill>
                            <a:srgbClr val="002060"/>
                          </a:solidFill>
                        </a:rPr>
                        <a:t>Doelstelling </a:t>
                      </a:r>
                      <a:r>
                        <a:rPr lang="nl-NL" sz="900" b="0" dirty="0">
                          <a:solidFill>
                            <a:srgbClr val="002060"/>
                          </a:solidFill>
                        </a:rPr>
                        <a:t>8;</a:t>
                      </a:r>
                      <a:r>
                        <a:rPr lang="nl-NL" sz="900" b="0" baseline="0" dirty="0">
                          <a:solidFill>
                            <a:srgbClr val="002060"/>
                          </a:solidFill>
                        </a:rPr>
                        <a:t> (Invullen)</a:t>
                      </a:r>
                      <a:endParaRPr lang="nl-NL" sz="900" b="1" dirty="0">
                        <a:solidFill>
                          <a:srgbClr val="002060"/>
                        </a:solidFill>
                      </a:endParaRPr>
                    </a:p>
                  </a:txBody>
                  <a:tcPr>
                    <a:lnR w="12700" cap="flat" cmpd="sng" algn="ctr">
                      <a:solidFill>
                        <a:schemeClr val="tx1"/>
                      </a:solidFill>
                      <a:prstDash val="solid"/>
                      <a:round/>
                      <a:headEnd type="none" w="med" len="med"/>
                      <a:tailEnd type="none" w="med" len="med"/>
                    </a:lnR>
                    <a:solidFill>
                      <a:srgbClr val="33CCFF"/>
                    </a:solidFill>
                  </a:tcPr>
                </a:tc>
                <a:tc hMerge="1">
                  <a:txBody>
                    <a:bodyPr/>
                    <a:lstStyle/>
                    <a:p>
                      <a:endParaRPr lang="nl-NL" sz="900" i="1"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solidFill>
                      <a:srgbClr val="33CCFF"/>
                    </a:solidFill>
                  </a:tcPr>
                </a:tc>
                <a:tc>
                  <a:txBody>
                    <a:bodyPr/>
                    <a:lstStyle/>
                    <a:p>
                      <a:endParaRPr lang="nl-NL" sz="900" dirty="0">
                        <a:solidFill>
                          <a:srgbClr val="002060"/>
                        </a:solidFill>
                      </a:endParaRPr>
                    </a:p>
                  </a:txBody>
                  <a:tcPr>
                    <a:solidFill>
                      <a:srgbClr val="33CCFF"/>
                    </a:solidFill>
                  </a:tcPr>
                </a:tc>
                <a:tc>
                  <a:txBody>
                    <a:bodyPr/>
                    <a:lstStyle/>
                    <a:p>
                      <a:endParaRPr lang="nl-NL" sz="900" dirty="0">
                        <a:solidFill>
                          <a:srgbClr val="002060"/>
                        </a:solidFill>
                      </a:endParaRPr>
                    </a:p>
                  </a:txBody>
                  <a:tcPr>
                    <a:solidFill>
                      <a:srgbClr val="33CCFF"/>
                    </a:solidFill>
                  </a:tcPr>
                </a:tc>
                <a:tc>
                  <a:txBody>
                    <a:bodyPr/>
                    <a:lstStyle/>
                    <a:p>
                      <a:endParaRPr lang="nl-NL" sz="900" dirty="0">
                        <a:solidFill>
                          <a:srgbClr val="002060"/>
                        </a:solidFill>
                      </a:endParaRPr>
                    </a:p>
                  </a:txBody>
                  <a:tcPr>
                    <a:solidFill>
                      <a:schemeClr val="bg2">
                        <a:lumMod val="40000"/>
                        <a:lumOff val="60000"/>
                      </a:schemeClr>
                    </a:solidFill>
                  </a:tcPr>
                </a:tc>
                <a:tc>
                  <a:txBody>
                    <a:bodyPr/>
                    <a:lstStyle/>
                    <a:p>
                      <a:endParaRPr lang="nl-NL" sz="900" i="1" dirty="0">
                        <a:solidFill>
                          <a:srgbClr val="002060"/>
                        </a:solidFill>
                      </a:endParaRPr>
                    </a:p>
                  </a:txBody>
                  <a:tcPr>
                    <a:lnR w="12700" cap="flat" cmpd="sng" algn="ctr">
                      <a:noFill/>
                      <a:prstDash val="solid"/>
                      <a:round/>
                      <a:headEnd type="none" w="med" len="med"/>
                      <a:tailEnd type="none" w="med" len="med"/>
                    </a:lnR>
                    <a:solidFill>
                      <a:srgbClr val="33CCFF"/>
                    </a:solidFill>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33CCFF"/>
                    </a:solidFill>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solidFill>
                      <a:srgbClr val="33CCFF"/>
                    </a:solidFill>
                  </a:tcPr>
                </a:tc>
                <a:extLst>
                  <a:ext uri="{0D108BD9-81ED-4DB2-BD59-A6C34878D82A}">
                    <a16:rowId xmlns:a16="http://schemas.microsoft.com/office/drawing/2014/main" xmlns="" val="10009"/>
                  </a:ext>
                </a:extLst>
              </a:tr>
              <a:tr h="366022">
                <a:tc>
                  <a:txBody>
                    <a:bodyPr/>
                    <a:lstStyle/>
                    <a:p>
                      <a:r>
                        <a:rPr lang="nl-NL" sz="900" dirty="0">
                          <a:solidFill>
                            <a:srgbClr val="002060"/>
                          </a:solidFill>
                        </a:rPr>
                        <a:t>A. </a:t>
                      </a:r>
                    </a:p>
                  </a:txBody>
                  <a:tcPr>
                    <a:lnR w="12700" cap="flat" cmpd="sng" algn="ctr">
                      <a:solidFill>
                        <a:schemeClr val="tx1"/>
                      </a:solidFill>
                      <a:prstDash val="solid"/>
                      <a:round/>
                      <a:headEnd type="none" w="med" len="med"/>
                      <a:tailEnd type="none" w="med" len="med"/>
                    </a:lnR>
                  </a:tcPr>
                </a:tc>
                <a:tc>
                  <a:txBody>
                    <a:bodyPr/>
                    <a:lstStyle/>
                    <a:p>
                      <a:r>
                        <a:rPr lang="nl-NL" sz="900" i="1" dirty="0">
                          <a:solidFill>
                            <a:srgbClr val="002060"/>
                          </a:solidFill>
                        </a:rPr>
                        <a:t>(Invullen indicator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solidFill>
                      <a:schemeClr val="bg2">
                        <a:lumMod val="40000"/>
                        <a:lumOff val="60000"/>
                      </a:schemeClr>
                    </a:solidFill>
                  </a:tcPr>
                </a:tc>
                <a:tc>
                  <a:txBody>
                    <a:bodyPr/>
                    <a:lstStyle/>
                    <a:p>
                      <a:endParaRPr lang="nl-NL" sz="900" i="1" dirty="0">
                        <a:solidFill>
                          <a:srgbClr val="002060"/>
                        </a:solidFill>
                      </a:endParaRPr>
                    </a:p>
                  </a:txBody>
                  <a:tcPr>
                    <a:lnR w="12700" cap="flat" cmpd="sng" algn="ctr">
                      <a:noFill/>
                      <a:prstDash val="solid"/>
                      <a:round/>
                      <a:headEnd type="none" w="med" len="med"/>
                      <a:tailEnd type="none" w="med" len="med"/>
                    </a:lnR>
                    <a:noFill/>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tcPr>
                </a:tc>
                <a:extLst>
                  <a:ext uri="{0D108BD9-81ED-4DB2-BD59-A6C34878D82A}">
                    <a16:rowId xmlns:a16="http://schemas.microsoft.com/office/drawing/2014/main" xmlns="" val="10010"/>
                  </a:ext>
                </a:extLst>
              </a:tr>
              <a:tr h="366022">
                <a:tc>
                  <a:txBody>
                    <a:bodyPr/>
                    <a:lstStyle/>
                    <a:p>
                      <a:r>
                        <a:rPr lang="nl-NL" sz="900" dirty="0">
                          <a:solidFill>
                            <a:srgbClr val="002060"/>
                          </a:solidFill>
                        </a:rPr>
                        <a:t>B. </a:t>
                      </a:r>
                    </a:p>
                  </a:txBody>
                  <a:tcPr>
                    <a:lnR w="12700" cap="flat" cmpd="sng" algn="ctr">
                      <a:solidFill>
                        <a:schemeClr val="tx1"/>
                      </a:solidFill>
                      <a:prstDash val="solid"/>
                      <a:round/>
                      <a:headEnd type="none" w="med" len="med"/>
                      <a:tailEnd type="none" w="med" len="med"/>
                    </a:lnR>
                  </a:tcPr>
                </a:tc>
                <a:tc>
                  <a:txBody>
                    <a:bodyPr/>
                    <a:lstStyle/>
                    <a:p>
                      <a:r>
                        <a:rPr lang="nl-NL" sz="900" i="1" dirty="0">
                          <a:solidFill>
                            <a:srgbClr val="002060"/>
                          </a:solidFill>
                        </a:rPr>
                        <a:t>(Invullen indicator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solidFill>
                      <a:schemeClr val="bg2">
                        <a:lumMod val="40000"/>
                        <a:lumOff val="60000"/>
                      </a:schemeClr>
                    </a:solidFill>
                  </a:tcPr>
                </a:tc>
                <a:tc>
                  <a:txBody>
                    <a:bodyPr/>
                    <a:lstStyle/>
                    <a:p>
                      <a:endParaRPr lang="nl-NL" sz="900" i="1" dirty="0">
                        <a:solidFill>
                          <a:srgbClr val="002060"/>
                        </a:solidFill>
                      </a:endParaRPr>
                    </a:p>
                  </a:txBody>
                  <a:tcPr>
                    <a:lnR w="12700" cap="flat" cmpd="sng" algn="ctr">
                      <a:noFill/>
                      <a:prstDash val="solid"/>
                      <a:round/>
                      <a:headEnd type="none" w="med" len="med"/>
                      <a:tailEnd type="none" w="med" len="med"/>
                    </a:lnR>
                    <a:noFill/>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tcPr>
                </a:tc>
                <a:extLst>
                  <a:ext uri="{0D108BD9-81ED-4DB2-BD59-A6C34878D82A}">
                    <a16:rowId xmlns:a16="http://schemas.microsoft.com/office/drawing/2014/main" xmlns="" val="10011"/>
                  </a:ext>
                </a:extLst>
              </a:tr>
            </a:tbl>
          </a:graphicData>
        </a:graphic>
      </p:graphicFrame>
      <p:sp>
        <p:nvSpPr>
          <p:cNvPr id="9" name="Stroomdiagram: Verbindingslijn 8"/>
          <p:cNvSpPr/>
          <p:nvPr/>
        </p:nvSpPr>
        <p:spPr>
          <a:xfrm>
            <a:off x="9727132" y="2996952"/>
            <a:ext cx="180000" cy="180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6" name="Stroomdiagram: Verbindingslijn 15"/>
          <p:cNvSpPr/>
          <p:nvPr/>
        </p:nvSpPr>
        <p:spPr>
          <a:xfrm>
            <a:off x="9727132" y="3753036"/>
            <a:ext cx="180000" cy="180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8" name="Stroomdiagram: Verbindingslijn 17"/>
          <p:cNvSpPr/>
          <p:nvPr/>
        </p:nvSpPr>
        <p:spPr>
          <a:xfrm>
            <a:off x="9727132" y="4473116"/>
            <a:ext cx="180000" cy="180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9" name="Stroomdiagram: Verbindingslijn 18"/>
          <p:cNvSpPr/>
          <p:nvPr/>
        </p:nvSpPr>
        <p:spPr>
          <a:xfrm>
            <a:off x="9727132" y="4833156"/>
            <a:ext cx="180000" cy="180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1" name="Stroomdiagram: Verbindingslijn 20"/>
          <p:cNvSpPr/>
          <p:nvPr/>
        </p:nvSpPr>
        <p:spPr>
          <a:xfrm>
            <a:off x="9727132" y="5570211"/>
            <a:ext cx="180000" cy="180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2" name="Stroomdiagram: Verbindingslijn 21"/>
          <p:cNvSpPr/>
          <p:nvPr/>
        </p:nvSpPr>
        <p:spPr>
          <a:xfrm>
            <a:off x="9727132" y="5941900"/>
            <a:ext cx="180000" cy="180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4" name="Tekstvak 1"/>
          <p:cNvSpPr txBox="1">
            <a:spLocks noChangeArrowheads="1"/>
          </p:cNvSpPr>
          <p:nvPr/>
        </p:nvSpPr>
        <p:spPr bwMode="auto">
          <a:xfrm>
            <a:off x="10056440" y="404664"/>
            <a:ext cx="172819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rgbClr val="72797F"/>
                </a:solidFill>
                <a:latin typeface="Verdana" pitchFamily="34" charset="0"/>
              </a:defRPr>
            </a:lvl1pPr>
            <a:lvl2pPr marL="742950" indent="-285750" eaLnBrk="0" hangingPunct="0">
              <a:spcBef>
                <a:spcPct val="20000"/>
              </a:spcBef>
              <a:buChar char="–"/>
              <a:defRPr sz="3200">
                <a:solidFill>
                  <a:srgbClr val="72797F"/>
                </a:solidFill>
                <a:latin typeface="Verdana" pitchFamily="34" charset="0"/>
              </a:defRPr>
            </a:lvl2pPr>
            <a:lvl3pPr marL="1143000" indent="-228600" eaLnBrk="0" hangingPunct="0">
              <a:spcBef>
                <a:spcPct val="20000"/>
              </a:spcBef>
              <a:buChar char="•"/>
              <a:defRPr sz="3200">
                <a:solidFill>
                  <a:srgbClr val="72797F"/>
                </a:solidFill>
                <a:latin typeface="Verdana" pitchFamily="34" charset="0"/>
              </a:defRPr>
            </a:lvl3pPr>
            <a:lvl4pPr marL="1600200" indent="-228600" eaLnBrk="0" hangingPunct="0">
              <a:spcBef>
                <a:spcPct val="20000"/>
              </a:spcBef>
              <a:buChar char="–"/>
              <a:defRPr sz="3200">
                <a:solidFill>
                  <a:srgbClr val="72797F"/>
                </a:solidFill>
                <a:latin typeface="Verdana" pitchFamily="34" charset="0"/>
              </a:defRPr>
            </a:lvl4pPr>
            <a:lvl5pPr marL="2057400" indent="-228600" eaLnBrk="0" hangingPunct="0">
              <a:spcBef>
                <a:spcPct val="20000"/>
              </a:spcBef>
              <a:buChar char="»"/>
              <a:defRPr sz="3200">
                <a:solidFill>
                  <a:srgbClr val="72797F"/>
                </a:solidFill>
                <a:latin typeface="Verdana" pitchFamily="34" charset="0"/>
              </a:defRPr>
            </a:lvl5pPr>
            <a:lvl6pPr marL="2514600" indent="-228600" eaLnBrk="0" fontAlgn="base" hangingPunct="0">
              <a:spcBef>
                <a:spcPct val="20000"/>
              </a:spcBef>
              <a:spcAft>
                <a:spcPct val="0"/>
              </a:spcAft>
              <a:buChar char="»"/>
              <a:defRPr sz="3200">
                <a:solidFill>
                  <a:srgbClr val="72797F"/>
                </a:solidFill>
                <a:latin typeface="Verdana" pitchFamily="34" charset="0"/>
              </a:defRPr>
            </a:lvl6pPr>
            <a:lvl7pPr marL="2971800" indent="-228600" eaLnBrk="0" fontAlgn="base" hangingPunct="0">
              <a:spcBef>
                <a:spcPct val="20000"/>
              </a:spcBef>
              <a:spcAft>
                <a:spcPct val="0"/>
              </a:spcAft>
              <a:buChar char="»"/>
              <a:defRPr sz="3200">
                <a:solidFill>
                  <a:srgbClr val="72797F"/>
                </a:solidFill>
                <a:latin typeface="Verdana" pitchFamily="34" charset="0"/>
              </a:defRPr>
            </a:lvl7pPr>
            <a:lvl8pPr marL="3429000" indent="-228600" eaLnBrk="0" fontAlgn="base" hangingPunct="0">
              <a:spcBef>
                <a:spcPct val="20000"/>
              </a:spcBef>
              <a:spcAft>
                <a:spcPct val="0"/>
              </a:spcAft>
              <a:buChar char="»"/>
              <a:defRPr sz="3200">
                <a:solidFill>
                  <a:srgbClr val="72797F"/>
                </a:solidFill>
                <a:latin typeface="Verdana" pitchFamily="34" charset="0"/>
              </a:defRPr>
            </a:lvl8pPr>
            <a:lvl9pPr marL="3886200" indent="-228600" eaLnBrk="0" fontAlgn="base" hangingPunct="0">
              <a:spcBef>
                <a:spcPct val="20000"/>
              </a:spcBef>
              <a:spcAft>
                <a:spcPct val="0"/>
              </a:spcAft>
              <a:buChar char="»"/>
              <a:defRPr sz="3200">
                <a:solidFill>
                  <a:srgbClr val="72797F"/>
                </a:solidFill>
                <a:latin typeface="Verdana" pitchFamily="34" charset="0"/>
              </a:defRPr>
            </a:lvl9pPr>
          </a:lstStyle>
          <a:p>
            <a:pPr eaLnBrk="1" hangingPunct="1">
              <a:spcBef>
                <a:spcPct val="0"/>
              </a:spcBef>
              <a:buFontTx/>
              <a:buNone/>
            </a:pPr>
            <a:r>
              <a:rPr lang="nl-NL" altLang="en-US" sz="800" b="1" dirty="0">
                <a:solidFill>
                  <a:schemeClr val="tx1"/>
                </a:solidFill>
                <a:latin typeface="Arial" charset="0"/>
              </a:rPr>
              <a:t>Legenda</a:t>
            </a:r>
          </a:p>
          <a:p>
            <a:pPr eaLnBrk="1" hangingPunct="1">
              <a:spcBef>
                <a:spcPct val="0"/>
              </a:spcBef>
              <a:buFontTx/>
              <a:buNone/>
            </a:pPr>
            <a:r>
              <a:rPr lang="nl-NL" altLang="en-US" sz="800" dirty="0">
                <a:solidFill>
                  <a:schemeClr val="tx1"/>
                </a:solidFill>
                <a:latin typeface="Arial" charset="0"/>
              </a:rPr>
              <a:t>Uitvoering volgens plan</a:t>
            </a:r>
          </a:p>
          <a:p>
            <a:pPr eaLnBrk="1" hangingPunct="1">
              <a:spcBef>
                <a:spcPct val="0"/>
              </a:spcBef>
              <a:buFontTx/>
              <a:buNone/>
            </a:pPr>
            <a:r>
              <a:rPr lang="nl-NL" altLang="en-US" sz="800" dirty="0">
                <a:solidFill>
                  <a:schemeClr val="tx1"/>
                </a:solidFill>
                <a:latin typeface="Arial" charset="0"/>
              </a:rPr>
              <a:t>Uitvoering verdient aandacht</a:t>
            </a:r>
          </a:p>
          <a:p>
            <a:pPr eaLnBrk="1" hangingPunct="1">
              <a:spcBef>
                <a:spcPct val="0"/>
              </a:spcBef>
              <a:buFontTx/>
              <a:buNone/>
            </a:pPr>
            <a:r>
              <a:rPr lang="nl-NL" altLang="en-US" sz="800" dirty="0">
                <a:solidFill>
                  <a:schemeClr val="tx1"/>
                </a:solidFill>
                <a:latin typeface="Arial" charset="0"/>
              </a:rPr>
              <a:t>Uitvoering niet volgens </a:t>
            </a:r>
            <a:r>
              <a:rPr lang="nl-NL" altLang="en-US" sz="800" dirty="0" smtClean="0">
                <a:solidFill>
                  <a:schemeClr val="tx1"/>
                </a:solidFill>
                <a:latin typeface="Arial" charset="0"/>
              </a:rPr>
              <a:t>plan</a:t>
            </a:r>
          </a:p>
          <a:p>
            <a:pPr eaLnBrk="1" hangingPunct="1">
              <a:spcBef>
                <a:spcPct val="0"/>
              </a:spcBef>
              <a:buFontTx/>
              <a:buNone/>
            </a:pPr>
            <a:r>
              <a:rPr lang="nl-NL" altLang="en-US" sz="800" dirty="0" smtClean="0">
                <a:solidFill>
                  <a:schemeClr val="tx1"/>
                </a:solidFill>
                <a:latin typeface="Arial" charset="0"/>
              </a:rPr>
              <a:t>Uitvoering niet te controleren</a:t>
            </a:r>
            <a:endParaRPr lang="nl-NL" altLang="en-US" sz="800" dirty="0">
              <a:solidFill>
                <a:schemeClr val="tx1"/>
              </a:solidFill>
              <a:latin typeface="Arial" charset="0"/>
            </a:endParaRPr>
          </a:p>
        </p:txBody>
      </p:sp>
      <p:sp>
        <p:nvSpPr>
          <p:cNvPr id="15" name="Stroomdiagram: Verbindingslijn 14"/>
          <p:cNvSpPr/>
          <p:nvPr/>
        </p:nvSpPr>
        <p:spPr>
          <a:xfrm>
            <a:off x="9908851" y="622796"/>
            <a:ext cx="46800" cy="46038"/>
          </a:xfrm>
          <a:prstGeom prst="flowChartConnector">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7" name="Stroomdiagram: Verbindingslijn 16"/>
          <p:cNvSpPr/>
          <p:nvPr/>
        </p:nvSpPr>
        <p:spPr>
          <a:xfrm>
            <a:off x="9909662" y="743377"/>
            <a:ext cx="46038" cy="46038"/>
          </a:xfrm>
          <a:prstGeom prst="flowChartConnector">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0" name="Stroomdiagram: Verbindingslijn 19"/>
          <p:cNvSpPr/>
          <p:nvPr/>
        </p:nvSpPr>
        <p:spPr>
          <a:xfrm>
            <a:off x="9909662" y="858540"/>
            <a:ext cx="46038" cy="44450"/>
          </a:xfrm>
          <a:prstGeom prst="flowChartConnector">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3" name="Stroomdiagram: Verbindingslijn 22"/>
          <p:cNvSpPr/>
          <p:nvPr/>
        </p:nvSpPr>
        <p:spPr>
          <a:xfrm>
            <a:off x="9909662" y="980728"/>
            <a:ext cx="46038" cy="44450"/>
          </a:xfrm>
          <a:prstGeom prst="flowChartConnector">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Tree>
    <p:extLst>
      <p:ext uri="{BB962C8B-B14F-4D97-AF65-F5344CB8AC3E}">
        <p14:creationId xmlns:p14="http://schemas.microsoft.com/office/powerpoint/2010/main" val="32765076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Welke prestaties zijn geleverd?</a:t>
            </a:r>
          </a:p>
        </p:txBody>
      </p:sp>
      <p:sp>
        <p:nvSpPr>
          <p:cNvPr id="3" name="Tijdelijke aanduiding voor inhoud 2"/>
          <p:cNvSpPr>
            <a:spLocks noGrp="1"/>
          </p:cNvSpPr>
          <p:nvPr>
            <p:ph idx="1"/>
          </p:nvPr>
        </p:nvSpPr>
        <p:spPr>
          <a:xfrm>
            <a:off x="1536703" y="2060848"/>
            <a:ext cx="10223500" cy="4608512"/>
          </a:xfrm>
        </p:spPr>
        <p:txBody>
          <a:bodyPr/>
          <a:lstStyle/>
          <a:p>
            <a:r>
              <a:rPr lang="nl-NL" sz="2000" dirty="0"/>
              <a:t>Beschrijf hier puntsgewijs: </a:t>
            </a:r>
          </a:p>
          <a:p>
            <a:pPr marL="457200" indent="-457200">
              <a:buFont typeface="+mj-lt"/>
              <a:buAutoNum type="arabicPeriod"/>
            </a:pPr>
            <a:r>
              <a:rPr lang="nl-NL" sz="2000" i="1" dirty="0"/>
              <a:t>Wat was het college van plan om de doelstellingen te realiseren en wat is er daadwerkelijk gedaan? </a:t>
            </a:r>
          </a:p>
          <a:p>
            <a:pPr marL="457200" indent="-457200">
              <a:buFont typeface="+mj-lt"/>
              <a:buAutoNum type="arabicPeriod"/>
            </a:pPr>
            <a:r>
              <a:rPr lang="nl-NL" sz="2000" i="1" dirty="0"/>
              <a:t>Verwerk in dezelfde tabel ook opvallende bevindingen over:</a:t>
            </a:r>
          </a:p>
          <a:p>
            <a:pPr lvl="1">
              <a:buFont typeface="Arial" panose="020B0604020202020204" pitchFamily="34" charset="0"/>
              <a:buChar char="•"/>
            </a:pPr>
            <a:r>
              <a:rPr lang="nl-NL" sz="2000" i="1" dirty="0"/>
              <a:t>Zijn de juiste prestaties geformuleerd, gegeven de door het college gekozen beleidspunten en doelen?</a:t>
            </a:r>
          </a:p>
          <a:p>
            <a:pPr lvl="1">
              <a:buFont typeface="Arial" panose="020B0604020202020204" pitchFamily="34" charset="0"/>
              <a:buChar char="•"/>
            </a:pPr>
            <a:r>
              <a:rPr lang="nl-NL" sz="2000" i="1" dirty="0"/>
              <a:t>Zijn de prestaties specifiek en meetbaar, zowel in het plan als in de realisatie? (Zodat een goede vergelijking te maken is). </a:t>
            </a:r>
          </a:p>
          <a:p>
            <a:pPr lvl="1">
              <a:buFont typeface="Arial" panose="020B0604020202020204" pitchFamily="34" charset="0"/>
              <a:buChar char="•"/>
            </a:pPr>
            <a:r>
              <a:rPr lang="nl-NL" sz="2000" i="1" dirty="0"/>
              <a:t>Is uit de beschrijving van de realisatie op te maken hoe uitvoering is gegeven aan de geplande acties? </a:t>
            </a:r>
          </a:p>
          <a:p>
            <a:pPr marL="457200" indent="-457200">
              <a:buFont typeface="+mj-lt"/>
              <a:buAutoNum type="arabicPeriod"/>
            </a:pPr>
            <a:r>
              <a:rPr lang="nl-NL" sz="2000" i="1" dirty="0"/>
              <a:t>Is de rol van de wethouder duidelijk ten opzichte van andere maatschappelijke/ economische/ ecologische/ politieke/ juridische/ financiële effecten? </a:t>
            </a:r>
          </a:p>
        </p:txBody>
      </p:sp>
    </p:spTree>
    <p:extLst>
      <p:ext uri="{BB962C8B-B14F-4D97-AF65-F5344CB8AC3E}">
        <p14:creationId xmlns:p14="http://schemas.microsoft.com/office/powerpoint/2010/main" val="40085847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Welke prestaties zijn geleverd?</a:t>
            </a:r>
            <a:br>
              <a:rPr lang="nl-NL" sz="3200" dirty="0"/>
            </a:br>
            <a:r>
              <a:rPr lang="nl-NL" sz="3200" dirty="0"/>
              <a:t>Voornaamste bevindingen</a:t>
            </a:r>
          </a:p>
        </p:txBody>
      </p:sp>
      <p:sp>
        <p:nvSpPr>
          <p:cNvPr id="3" name="Tijdelijke aanduiding voor inhoud 2"/>
          <p:cNvSpPr>
            <a:spLocks noGrp="1"/>
          </p:cNvSpPr>
          <p:nvPr>
            <p:ph idx="1"/>
          </p:nvPr>
        </p:nvSpPr>
        <p:spPr>
          <a:xfrm>
            <a:off x="1536703" y="2060848"/>
            <a:ext cx="10223500" cy="4094981"/>
          </a:xfrm>
        </p:spPr>
        <p:txBody>
          <a:bodyPr/>
          <a:lstStyle/>
          <a:p>
            <a:r>
              <a:rPr lang="nl-NL" sz="2000" dirty="0"/>
              <a:t>Beschrijf hier puntsgewijs: </a:t>
            </a:r>
          </a:p>
          <a:p>
            <a:pPr marL="457200" indent="-457200">
              <a:buFont typeface="+mj-lt"/>
              <a:buAutoNum type="arabicPeriod"/>
            </a:pPr>
            <a:r>
              <a:rPr lang="nl-NL" sz="2000" i="1" dirty="0"/>
              <a:t>De voornaamste bevindingen tussen de geplande en gerealiseerde prestaties. </a:t>
            </a:r>
          </a:p>
        </p:txBody>
      </p:sp>
    </p:spTree>
    <p:extLst>
      <p:ext uri="{BB962C8B-B14F-4D97-AF65-F5344CB8AC3E}">
        <p14:creationId xmlns:p14="http://schemas.microsoft.com/office/powerpoint/2010/main" val="3671711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Welke prestaties zijn geleverd? </a:t>
            </a:r>
          </a:p>
        </p:txBody>
      </p:sp>
      <p:graphicFrame>
        <p:nvGraphicFramePr>
          <p:cNvPr id="9" name="Tijdelijke aanduiding voor inhoud 6"/>
          <p:cNvGraphicFramePr>
            <a:graphicFrameLocks noGrp="1"/>
          </p:cNvGraphicFramePr>
          <p:nvPr>
            <p:ph idx="1"/>
            <p:extLst>
              <p:ext uri="{D42A27DB-BD31-4B8C-83A1-F6EECF244321}">
                <p14:modId xmlns:p14="http://schemas.microsoft.com/office/powerpoint/2010/main" val="4180379491"/>
              </p:ext>
            </p:extLst>
          </p:nvPr>
        </p:nvGraphicFramePr>
        <p:xfrm>
          <a:off x="588000" y="1859116"/>
          <a:ext cx="11016000" cy="3916800"/>
        </p:xfrm>
        <a:graphic>
          <a:graphicData uri="http://schemas.openxmlformats.org/drawingml/2006/table">
            <a:tbl>
              <a:tblPr firstRow="1" bandRow="1">
                <a:tableStyleId>{2D5ABB26-0587-4C30-8999-92F81FD0307C}</a:tableStyleId>
              </a:tblPr>
              <a:tblGrid>
                <a:gridCol w="784956">
                  <a:extLst>
                    <a:ext uri="{9D8B030D-6E8A-4147-A177-3AD203B41FA5}">
                      <a16:colId xmlns:a16="http://schemas.microsoft.com/office/drawing/2014/main" xmlns="" val="20000"/>
                    </a:ext>
                  </a:extLst>
                </a:gridCol>
                <a:gridCol w="4723044">
                  <a:extLst>
                    <a:ext uri="{9D8B030D-6E8A-4147-A177-3AD203B41FA5}">
                      <a16:colId xmlns:a16="http://schemas.microsoft.com/office/drawing/2014/main" xmlns="" val="20001"/>
                    </a:ext>
                  </a:extLst>
                </a:gridCol>
                <a:gridCol w="432048">
                  <a:extLst>
                    <a:ext uri="{9D8B030D-6E8A-4147-A177-3AD203B41FA5}">
                      <a16:colId xmlns:a16="http://schemas.microsoft.com/office/drawing/2014/main" xmlns="" val="20002"/>
                    </a:ext>
                  </a:extLst>
                </a:gridCol>
                <a:gridCol w="5075952">
                  <a:extLst>
                    <a:ext uri="{9D8B030D-6E8A-4147-A177-3AD203B41FA5}">
                      <a16:colId xmlns:a16="http://schemas.microsoft.com/office/drawing/2014/main" xmlns="" val="20003"/>
                    </a:ext>
                  </a:extLst>
                </a:gridCol>
              </a:tblGrid>
              <a:tr h="288000">
                <a:tc gridSpan="2">
                  <a:txBody>
                    <a:bodyPr/>
                    <a:lstStyle/>
                    <a:p>
                      <a:r>
                        <a:rPr lang="nl-NL" sz="900" b="1" dirty="0">
                          <a:solidFill>
                            <a:srgbClr val="002060"/>
                          </a:solidFill>
                        </a:rPr>
                        <a:t>Beleidsagenda voor 20xx</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nl-NL"/>
                    </a:p>
                  </a:txBody>
                  <a:tcPr/>
                </a:tc>
                <a:tc gridSpan="2">
                  <a:txBody>
                    <a:bodyPr/>
                    <a:lstStyle/>
                    <a:p>
                      <a:r>
                        <a:rPr lang="nl-NL" sz="900" b="1" dirty="0">
                          <a:solidFill>
                            <a:srgbClr val="002060"/>
                          </a:solidFill>
                        </a:rPr>
                        <a:t>Verantwoording over 20xx</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hMerge="1">
                  <a:txBody>
                    <a:bodyPr/>
                    <a:lstStyle/>
                    <a:p>
                      <a:endParaRPr lang="nl-NL"/>
                    </a:p>
                  </a:txBody>
                  <a:tcPr/>
                </a:tc>
                <a:extLst>
                  <a:ext uri="{0D108BD9-81ED-4DB2-BD59-A6C34878D82A}">
                    <a16:rowId xmlns:a16="http://schemas.microsoft.com/office/drawing/2014/main" xmlns="" val="10000"/>
                  </a:ext>
                </a:extLst>
              </a:tr>
              <a:tr h="360000">
                <a:tc gridSpan="2">
                  <a:txBody>
                    <a:bodyPr/>
                    <a:lstStyle/>
                    <a:p>
                      <a:r>
                        <a:rPr lang="nl-NL" sz="900" b="1" dirty="0">
                          <a:solidFill>
                            <a:srgbClr val="002060"/>
                          </a:solidFill>
                        </a:rPr>
                        <a:t>Doelstelling</a:t>
                      </a:r>
                      <a:r>
                        <a:rPr lang="nl-NL" sz="900" dirty="0">
                          <a:solidFill>
                            <a:srgbClr val="002060"/>
                          </a:solidFill>
                        </a:rPr>
                        <a:t> 1: (Invullen doelstelling)</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33CCFF"/>
                    </a:solidFill>
                  </a:tcPr>
                </a:tc>
                <a:tc hMerge="1">
                  <a:txBody>
                    <a:bodyPr/>
                    <a:lstStyle/>
                    <a:p>
                      <a:endParaRPr lang="nl-NL"/>
                    </a:p>
                  </a:txBody>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33CCFF"/>
                    </a:solidFill>
                  </a:tcPr>
                </a:tc>
                <a:tc>
                  <a:txBody>
                    <a:bodyPr/>
                    <a:lstStyle/>
                    <a:p>
                      <a:endParaRPr lang="nl-NL" sz="900" dirty="0">
                        <a:solidFill>
                          <a:srgbClr val="002060"/>
                        </a:solidFill>
                      </a:endParaRPr>
                    </a:p>
                  </a:txBody>
                  <a:tcP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33CCFF"/>
                    </a:solidFill>
                  </a:tcPr>
                </a:tc>
                <a:extLst>
                  <a:ext uri="{0D108BD9-81ED-4DB2-BD59-A6C34878D82A}">
                    <a16:rowId xmlns:a16="http://schemas.microsoft.com/office/drawing/2014/main" xmlns="" val="10001"/>
                  </a:ext>
                </a:extLst>
              </a:tr>
              <a:tr h="360000">
                <a:tc>
                  <a:txBody>
                    <a:bodyPr/>
                    <a:lstStyle/>
                    <a:p>
                      <a:r>
                        <a:rPr lang="nl-NL" sz="900" dirty="0">
                          <a:solidFill>
                            <a:srgbClr val="002060"/>
                          </a:solidFill>
                        </a:rPr>
                        <a:t>A.</a:t>
                      </a:r>
                    </a:p>
                  </a:txBody>
                  <a:tcPr>
                    <a:lnR w="12700" cap="flat" cmpd="sng" algn="ctr">
                      <a:solidFill>
                        <a:schemeClr val="tx1"/>
                      </a:solidFill>
                      <a:prstDash val="solid"/>
                      <a:round/>
                      <a:headEnd type="none" w="med" len="med"/>
                      <a:tailEnd type="none" w="med" len="med"/>
                    </a:lnR>
                  </a:tcPr>
                </a:tc>
                <a:tc>
                  <a:txBody>
                    <a:bodyPr/>
                    <a:lstStyle/>
                    <a:p>
                      <a:r>
                        <a:rPr lang="nl-NL" sz="900" i="1" dirty="0">
                          <a:solidFill>
                            <a:srgbClr val="002060"/>
                          </a:solidFill>
                        </a:rPr>
                        <a:t>(Invullen activiteit</a:t>
                      </a:r>
                      <a:r>
                        <a:rPr lang="nl-NL" sz="900" i="1" baseline="0" dirty="0">
                          <a:solidFill>
                            <a:srgbClr val="002060"/>
                          </a:solidFill>
                        </a:rPr>
                        <a:t> 1)</a:t>
                      </a:r>
                      <a:endParaRPr lang="nl-NL" sz="900" i="1"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tcPr>
                </a:tc>
                <a:tc>
                  <a:txBody>
                    <a:bodyPr/>
                    <a:lstStyle/>
                    <a:p>
                      <a:r>
                        <a:rPr lang="nl-NL" sz="900" i="1" dirty="0">
                          <a:solidFill>
                            <a:srgbClr val="002060"/>
                          </a:solidFill>
                        </a:rPr>
                        <a:t>(Invullen wat daadwerkelijk is gedaan)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2"/>
                  </a:ext>
                </a:extLst>
              </a:tr>
              <a:tr h="360000">
                <a:tc>
                  <a:txBody>
                    <a:bodyPr/>
                    <a:lstStyle/>
                    <a:p>
                      <a:r>
                        <a:rPr lang="nl-NL" sz="900" dirty="0">
                          <a:solidFill>
                            <a:srgbClr val="002060"/>
                          </a:solidFill>
                        </a:rPr>
                        <a:t>B.</a:t>
                      </a:r>
                    </a:p>
                  </a:txBody>
                  <a:tcPr>
                    <a:lnR w="12700" cap="flat" cmpd="sng" algn="ctr">
                      <a:solidFill>
                        <a:schemeClr val="tx1"/>
                      </a:solidFill>
                      <a:prstDash val="solid"/>
                      <a:round/>
                      <a:headEnd type="none" w="med" len="med"/>
                      <a:tailEnd type="none" w="med" len="med"/>
                    </a:lnR>
                  </a:tcPr>
                </a:tc>
                <a:tc>
                  <a:txBody>
                    <a:bodyPr/>
                    <a:lstStyle/>
                    <a:p>
                      <a:r>
                        <a:rPr lang="nl-NL" sz="900" i="1" dirty="0">
                          <a:solidFill>
                            <a:srgbClr val="002060"/>
                          </a:solidFill>
                        </a:rPr>
                        <a:t>(Invullen activiteit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900" i="1" dirty="0">
                          <a:solidFill>
                            <a:srgbClr val="002060"/>
                          </a:solidFill>
                        </a:rPr>
                        <a:t>(Invullen wat daadwerkelijk is gedaan)</a:t>
                      </a:r>
                    </a:p>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3"/>
                  </a:ext>
                </a:extLst>
              </a:tr>
              <a:tr h="360000">
                <a:tc gridSpan="2">
                  <a:txBody>
                    <a:bodyPr/>
                    <a:lstStyle/>
                    <a:p>
                      <a:r>
                        <a:rPr lang="nl-NL" sz="900" b="1" dirty="0">
                          <a:solidFill>
                            <a:srgbClr val="002060"/>
                          </a:solidFill>
                        </a:rPr>
                        <a:t>Doelstelling</a:t>
                      </a:r>
                      <a:r>
                        <a:rPr lang="nl-NL" sz="900" dirty="0">
                          <a:solidFill>
                            <a:srgbClr val="002060"/>
                          </a:solidFill>
                        </a:rPr>
                        <a:t> 2: (Invullen doelstelling)</a:t>
                      </a:r>
                    </a:p>
                  </a:txBody>
                  <a:tcPr>
                    <a:lnR w="12700" cap="flat" cmpd="sng" algn="ctr">
                      <a:solidFill>
                        <a:schemeClr val="tx1"/>
                      </a:solidFill>
                      <a:prstDash val="solid"/>
                      <a:round/>
                      <a:headEnd type="none" w="med" len="med"/>
                      <a:tailEnd type="none" w="med" len="med"/>
                    </a:lnR>
                    <a:solidFill>
                      <a:srgbClr val="33CCFF"/>
                    </a:solidFill>
                  </a:tcPr>
                </a:tc>
                <a:tc hMerge="1">
                  <a:txBody>
                    <a:bodyPr/>
                    <a:lstStyle/>
                    <a:p>
                      <a:endParaRPr lang="nl-NL"/>
                    </a:p>
                  </a:txBody>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solidFill>
                      <a:srgbClr val="33CCFF"/>
                    </a:solidFill>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33CCFF"/>
                    </a:solidFill>
                  </a:tcPr>
                </a:tc>
                <a:extLst>
                  <a:ext uri="{0D108BD9-81ED-4DB2-BD59-A6C34878D82A}">
                    <a16:rowId xmlns:a16="http://schemas.microsoft.com/office/drawing/2014/main" xmlns="" val="10004"/>
                  </a:ext>
                </a:extLst>
              </a:tr>
              <a:tr h="360000">
                <a:tc>
                  <a:txBody>
                    <a:bodyPr/>
                    <a:lstStyle/>
                    <a:p>
                      <a:r>
                        <a:rPr lang="nl-NL" sz="900" dirty="0">
                          <a:solidFill>
                            <a:srgbClr val="002060"/>
                          </a:solidFill>
                        </a:rPr>
                        <a:t>A.</a:t>
                      </a:r>
                    </a:p>
                  </a:txBody>
                  <a:tcPr>
                    <a:lnR w="12700" cap="flat" cmpd="sng" algn="ctr">
                      <a:solidFill>
                        <a:schemeClr val="tx1"/>
                      </a:solidFill>
                      <a:prstDash val="solid"/>
                      <a:round/>
                      <a:headEnd type="none" w="med" len="med"/>
                      <a:tailEnd type="none" w="med" len="med"/>
                    </a:lnR>
                  </a:tcPr>
                </a:tc>
                <a:tc>
                  <a:txBody>
                    <a:bodyPr/>
                    <a:lstStyle/>
                    <a:p>
                      <a:r>
                        <a:rPr lang="nl-NL" sz="900" i="1" dirty="0">
                          <a:solidFill>
                            <a:srgbClr val="002060"/>
                          </a:solidFill>
                        </a:rPr>
                        <a:t>(Invullen</a:t>
                      </a:r>
                      <a:r>
                        <a:rPr lang="nl-NL" sz="900" i="1" baseline="0" dirty="0">
                          <a:solidFill>
                            <a:srgbClr val="002060"/>
                          </a:solidFill>
                        </a:rPr>
                        <a:t> activiteit 1)</a:t>
                      </a:r>
                      <a:endParaRPr lang="nl-NL" sz="900" i="1"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900" i="1" dirty="0">
                          <a:solidFill>
                            <a:srgbClr val="002060"/>
                          </a:solidFill>
                        </a:rPr>
                        <a:t>(Invullen wat daadwerkelijk is gedaan)</a:t>
                      </a:r>
                    </a:p>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5"/>
                  </a:ext>
                </a:extLst>
              </a:tr>
              <a:tr h="360000">
                <a:tc gridSpan="2">
                  <a:txBody>
                    <a:bodyPr/>
                    <a:lstStyle/>
                    <a:p>
                      <a:r>
                        <a:rPr lang="nl-NL" sz="900" b="1" dirty="0">
                          <a:solidFill>
                            <a:srgbClr val="002060"/>
                          </a:solidFill>
                        </a:rPr>
                        <a:t>Doelstelling</a:t>
                      </a:r>
                      <a:r>
                        <a:rPr lang="nl-NL" sz="900" dirty="0">
                          <a:solidFill>
                            <a:srgbClr val="002060"/>
                          </a:solidFill>
                        </a:rPr>
                        <a:t> 3:</a:t>
                      </a:r>
                      <a:r>
                        <a:rPr lang="nl-NL" sz="900" baseline="0" dirty="0">
                          <a:solidFill>
                            <a:srgbClr val="002060"/>
                          </a:solidFill>
                        </a:rPr>
                        <a:t> (Invullen doelstelling)</a:t>
                      </a:r>
                      <a:endParaRPr lang="nl-NL" sz="900" dirty="0">
                        <a:solidFill>
                          <a:srgbClr val="002060"/>
                        </a:solidFill>
                      </a:endParaRPr>
                    </a:p>
                  </a:txBody>
                  <a:tcPr>
                    <a:lnR w="12700" cap="flat" cmpd="sng" algn="ctr">
                      <a:solidFill>
                        <a:schemeClr val="tx1"/>
                      </a:solidFill>
                      <a:prstDash val="solid"/>
                      <a:round/>
                      <a:headEnd type="none" w="med" len="med"/>
                      <a:tailEnd type="none" w="med" len="med"/>
                    </a:lnR>
                    <a:solidFill>
                      <a:srgbClr val="33CCFF"/>
                    </a:solidFill>
                  </a:tcPr>
                </a:tc>
                <a:tc hMerge="1">
                  <a:txBody>
                    <a:bodyPr/>
                    <a:lstStyle/>
                    <a:p>
                      <a:endParaRPr lang="nl-NL"/>
                    </a:p>
                  </a:txBody>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solidFill>
                      <a:srgbClr val="33CCFF"/>
                    </a:solidFill>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33CCFF"/>
                    </a:solidFill>
                  </a:tcPr>
                </a:tc>
                <a:extLst>
                  <a:ext uri="{0D108BD9-81ED-4DB2-BD59-A6C34878D82A}">
                    <a16:rowId xmlns:a16="http://schemas.microsoft.com/office/drawing/2014/main" xmlns="" val="10006"/>
                  </a:ext>
                </a:extLst>
              </a:tr>
              <a:tr h="360000">
                <a:tc>
                  <a:txBody>
                    <a:bodyPr/>
                    <a:lstStyle/>
                    <a:p>
                      <a:r>
                        <a:rPr lang="nl-NL" sz="900" dirty="0">
                          <a:solidFill>
                            <a:srgbClr val="002060"/>
                          </a:solidFill>
                        </a:rPr>
                        <a:t>A.</a:t>
                      </a:r>
                    </a:p>
                  </a:txBody>
                  <a:tcPr>
                    <a:lnR w="12700" cap="flat" cmpd="sng" algn="ctr">
                      <a:solidFill>
                        <a:schemeClr val="tx1"/>
                      </a:solidFill>
                      <a:prstDash val="solid"/>
                      <a:round/>
                      <a:headEnd type="none" w="med" len="med"/>
                      <a:tailEnd type="none" w="med" len="med"/>
                    </a:lnR>
                  </a:tcPr>
                </a:tc>
                <a:tc>
                  <a:txBody>
                    <a:bodyPr/>
                    <a:lstStyle/>
                    <a:p>
                      <a:r>
                        <a:rPr lang="nl-NL" sz="900" i="1" dirty="0">
                          <a:solidFill>
                            <a:srgbClr val="002060"/>
                          </a:solidFill>
                        </a:rPr>
                        <a:t>(Invullen activiteit</a:t>
                      </a:r>
                      <a:r>
                        <a:rPr lang="nl-NL" sz="900" i="1" baseline="0" dirty="0">
                          <a:solidFill>
                            <a:srgbClr val="002060"/>
                          </a:solidFill>
                        </a:rPr>
                        <a:t> 1)</a:t>
                      </a:r>
                      <a:endParaRPr lang="nl-NL" sz="900" i="1"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900" i="1" dirty="0">
                          <a:solidFill>
                            <a:srgbClr val="002060"/>
                          </a:solidFill>
                        </a:rPr>
                        <a:t>(Invullen wat daadwerkelijk is gedaan)</a:t>
                      </a:r>
                    </a:p>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7"/>
                  </a:ext>
                </a:extLst>
              </a:tr>
              <a:tr h="360000">
                <a:tc>
                  <a:txBody>
                    <a:bodyPr/>
                    <a:lstStyle/>
                    <a:p>
                      <a:r>
                        <a:rPr lang="nl-NL" sz="900" dirty="0">
                          <a:solidFill>
                            <a:srgbClr val="002060"/>
                          </a:solidFill>
                        </a:rPr>
                        <a:t>B.</a:t>
                      </a:r>
                    </a:p>
                  </a:txBody>
                  <a:tcPr>
                    <a:lnR w="12700" cap="flat" cmpd="sng" algn="ctr">
                      <a:solidFill>
                        <a:schemeClr val="tx1"/>
                      </a:solidFill>
                      <a:prstDash val="solid"/>
                      <a:round/>
                      <a:headEnd type="none" w="med" len="med"/>
                      <a:tailEnd type="none" w="med" len="med"/>
                    </a:lnR>
                  </a:tcPr>
                </a:tc>
                <a:tc>
                  <a:txBody>
                    <a:bodyPr/>
                    <a:lstStyle/>
                    <a:p>
                      <a:r>
                        <a:rPr lang="nl-NL" sz="900" i="1" dirty="0">
                          <a:solidFill>
                            <a:srgbClr val="002060"/>
                          </a:solidFill>
                        </a:rPr>
                        <a:t>(Invullen activiteit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900" i="1" dirty="0">
                          <a:solidFill>
                            <a:srgbClr val="002060"/>
                          </a:solidFill>
                        </a:rPr>
                        <a:t>(Invullen wat daadwerkelijk is gedaan)</a:t>
                      </a:r>
                    </a:p>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8"/>
                  </a:ext>
                </a:extLst>
              </a:tr>
              <a:tr h="360000">
                <a:tc gridSpan="2">
                  <a:txBody>
                    <a:bodyPr/>
                    <a:lstStyle/>
                    <a:p>
                      <a:r>
                        <a:rPr lang="nl-NL" sz="900" b="1" dirty="0">
                          <a:solidFill>
                            <a:srgbClr val="002060"/>
                          </a:solidFill>
                        </a:rPr>
                        <a:t>Doelstelling</a:t>
                      </a:r>
                      <a:r>
                        <a:rPr lang="nl-NL" sz="900" dirty="0">
                          <a:solidFill>
                            <a:srgbClr val="002060"/>
                          </a:solidFill>
                        </a:rPr>
                        <a:t> 4: (Invullen doelstelling)</a:t>
                      </a:r>
                    </a:p>
                  </a:txBody>
                  <a:tcPr>
                    <a:lnR w="12700" cap="flat" cmpd="sng" algn="ctr">
                      <a:solidFill>
                        <a:schemeClr val="tx1"/>
                      </a:solidFill>
                      <a:prstDash val="solid"/>
                      <a:round/>
                      <a:headEnd type="none" w="med" len="med"/>
                      <a:tailEnd type="none" w="med" len="med"/>
                    </a:lnR>
                    <a:solidFill>
                      <a:srgbClr val="33CCFF"/>
                    </a:solidFill>
                  </a:tcPr>
                </a:tc>
                <a:tc hMerge="1">
                  <a:txBody>
                    <a:bodyPr/>
                    <a:lstStyle/>
                    <a:p>
                      <a:endParaRPr lang="nl-NL"/>
                    </a:p>
                  </a:txBody>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solidFill>
                      <a:srgbClr val="33CCFF"/>
                    </a:solidFill>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33CCFF"/>
                    </a:solidFill>
                  </a:tcPr>
                </a:tc>
                <a:extLst>
                  <a:ext uri="{0D108BD9-81ED-4DB2-BD59-A6C34878D82A}">
                    <a16:rowId xmlns:a16="http://schemas.microsoft.com/office/drawing/2014/main" xmlns="" val="10009"/>
                  </a:ext>
                </a:extLst>
              </a:tr>
              <a:tr h="360000">
                <a:tc>
                  <a:txBody>
                    <a:bodyPr/>
                    <a:lstStyle/>
                    <a:p>
                      <a:r>
                        <a:rPr lang="nl-NL" sz="900" dirty="0">
                          <a:solidFill>
                            <a:srgbClr val="002060"/>
                          </a:solidFill>
                        </a:rPr>
                        <a:t>A.</a:t>
                      </a:r>
                      <a:r>
                        <a:rPr lang="nl-NL" sz="900" baseline="0" dirty="0">
                          <a:solidFill>
                            <a:srgbClr val="002060"/>
                          </a:solidFill>
                        </a:rPr>
                        <a:t> </a:t>
                      </a:r>
                      <a:endParaRPr lang="nl-NL" sz="900" dirty="0">
                        <a:solidFill>
                          <a:srgbClr val="002060"/>
                        </a:solidFill>
                      </a:endParaRPr>
                    </a:p>
                  </a:txBody>
                  <a:tcPr>
                    <a:lnR w="12700"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900" i="1" dirty="0">
                          <a:solidFill>
                            <a:srgbClr val="002060"/>
                          </a:solidFill>
                        </a:rPr>
                        <a:t>(Invullen</a:t>
                      </a:r>
                      <a:r>
                        <a:rPr lang="nl-NL" sz="900" i="1" baseline="0" dirty="0">
                          <a:solidFill>
                            <a:srgbClr val="002060"/>
                          </a:solidFill>
                        </a:rPr>
                        <a:t> activiteit 1)</a:t>
                      </a:r>
                      <a:endParaRPr lang="nl-NL" sz="900" i="1"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900" i="1" dirty="0">
                          <a:solidFill>
                            <a:srgbClr val="002060"/>
                          </a:solidFill>
                        </a:rPr>
                        <a:t>(Invullen wat daadwerkelijk is gedaan)</a:t>
                      </a:r>
                    </a:p>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0"/>
                  </a:ext>
                </a:extLst>
              </a:tr>
            </a:tbl>
          </a:graphicData>
        </a:graphic>
      </p:graphicFrame>
      <p:sp>
        <p:nvSpPr>
          <p:cNvPr id="14" name="Stroomdiagram: Verbindingslijn 13"/>
          <p:cNvSpPr/>
          <p:nvPr/>
        </p:nvSpPr>
        <p:spPr>
          <a:xfrm>
            <a:off x="6344254" y="2600892"/>
            <a:ext cx="180000" cy="180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5" name="Stroomdiagram: Verbindingslijn 14"/>
          <p:cNvSpPr/>
          <p:nvPr/>
        </p:nvSpPr>
        <p:spPr>
          <a:xfrm>
            <a:off x="6344254" y="2940595"/>
            <a:ext cx="180000" cy="180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6" name="Stroomdiagram: Verbindingslijn 15"/>
          <p:cNvSpPr/>
          <p:nvPr/>
        </p:nvSpPr>
        <p:spPr>
          <a:xfrm>
            <a:off x="6344254" y="3681044"/>
            <a:ext cx="180000" cy="180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7" name="Stroomdiagram: Verbindingslijn 16"/>
          <p:cNvSpPr/>
          <p:nvPr/>
        </p:nvSpPr>
        <p:spPr>
          <a:xfrm>
            <a:off x="6344254" y="4401116"/>
            <a:ext cx="180000" cy="180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8" name="Stroomdiagram: Verbindingslijn 17"/>
          <p:cNvSpPr/>
          <p:nvPr/>
        </p:nvSpPr>
        <p:spPr>
          <a:xfrm>
            <a:off x="6344947" y="4753576"/>
            <a:ext cx="180000" cy="180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9" name="Stroomdiagram: Verbindingslijn 18"/>
          <p:cNvSpPr/>
          <p:nvPr/>
        </p:nvSpPr>
        <p:spPr>
          <a:xfrm>
            <a:off x="6345640" y="5469451"/>
            <a:ext cx="180000" cy="180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0" name="Tekstvak 1"/>
          <p:cNvSpPr txBox="1">
            <a:spLocks noChangeArrowheads="1"/>
          </p:cNvSpPr>
          <p:nvPr/>
        </p:nvSpPr>
        <p:spPr bwMode="auto">
          <a:xfrm>
            <a:off x="10056440" y="404664"/>
            <a:ext cx="172819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rgbClr val="72797F"/>
                </a:solidFill>
                <a:latin typeface="Verdana" pitchFamily="34" charset="0"/>
              </a:defRPr>
            </a:lvl1pPr>
            <a:lvl2pPr marL="742950" indent="-285750" eaLnBrk="0" hangingPunct="0">
              <a:spcBef>
                <a:spcPct val="20000"/>
              </a:spcBef>
              <a:buChar char="–"/>
              <a:defRPr sz="3200">
                <a:solidFill>
                  <a:srgbClr val="72797F"/>
                </a:solidFill>
                <a:latin typeface="Verdana" pitchFamily="34" charset="0"/>
              </a:defRPr>
            </a:lvl2pPr>
            <a:lvl3pPr marL="1143000" indent="-228600" eaLnBrk="0" hangingPunct="0">
              <a:spcBef>
                <a:spcPct val="20000"/>
              </a:spcBef>
              <a:buChar char="•"/>
              <a:defRPr sz="3200">
                <a:solidFill>
                  <a:srgbClr val="72797F"/>
                </a:solidFill>
                <a:latin typeface="Verdana" pitchFamily="34" charset="0"/>
              </a:defRPr>
            </a:lvl3pPr>
            <a:lvl4pPr marL="1600200" indent="-228600" eaLnBrk="0" hangingPunct="0">
              <a:spcBef>
                <a:spcPct val="20000"/>
              </a:spcBef>
              <a:buChar char="–"/>
              <a:defRPr sz="3200">
                <a:solidFill>
                  <a:srgbClr val="72797F"/>
                </a:solidFill>
                <a:latin typeface="Verdana" pitchFamily="34" charset="0"/>
              </a:defRPr>
            </a:lvl4pPr>
            <a:lvl5pPr marL="2057400" indent="-228600" eaLnBrk="0" hangingPunct="0">
              <a:spcBef>
                <a:spcPct val="20000"/>
              </a:spcBef>
              <a:buChar char="»"/>
              <a:defRPr sz="3200">
                <a:solidFill>
                  <a:srgbClr val="72797F"/>
                </a:solidFill>
                <a:latin typeface="Verdana" pitchFamily="34" charset="0"/>
              </a:defRPr>
            </a:lvl5pPr>
            <a:lvl6pPr marL="2514600" indent="-228600" eaLnBrk="0" fontAlgn="base" hangingPunct="0">
              <a:spcBef>
                <a:spcPct val="20000"/>
              </a:spcBef>
              <a:spcAft>
                <a:spcPct val="0"/>
              </a:spcAft>
              <a:buChar char="»"/>
              <a:defRPr sz="3200">
                <a:solidFill>
                  <a:srgbClr val="72797F"/>
                </a:solidFill>
                <a:latin typeface="Verdana" pitchFamily="34" charset="0"/>
              </a:defRPr>
            </a:lvl6pPr>
            <a:lvl7pPr marL="2971800" indent="-228600" eaLnBrk="0" fontAlgn="base" hangingPunct="0">
              <a:spcBef>
                <a:spcPct val="20000"/>
              </a:spcBef>
              <a:spcAft>
                <a:spcPct val="0"/>
              </a:spcAft>
              <a:buChar char="»"/>
              <a:defRPr sz="3200">
                <a:solidFill>
                  <a:srgbClr val="72797F"/>
                </a:solidFill>
                <a:latin typeface="Verdana" pitchFamily="34" charset="0"/>
              </a:defRPr>
            </a:lvl7pPr>
            <a:lvl8pPr marL="3429000" indent="-228600" eaLnBrk="0" fontAlgn="base" hangingPunct="0">
              <a:spcBef>
                <a:spcPct val="20000"/>
              </a:spcBef>
              <a:spcAft>
                <a:spcPct val="0"/>
              </a:spcAft>
              <a:buChar char="»"/>
              <a:defRPr sz="3200">
                <a:solidFill>
                  <a:srgbClr val="72797F"/>
                </a:solidFill>
                <a:latin typeface="Verdana" pitchFamily="34" charset="0"/>
              </a:defRPr>
            </a:lvl8pPr>
            <a:lvl9pPr marL="3886200" indent="-228600" eaLnBrk="0" fontAlgn="base" hangingPunct="0">
              <a:spcBef>
                <a:spcPct val="20000"/>
              </a:spcBef>
              <a:spcAft>
                <a:spcPct val="0"/>
              </a:spcAft>
              <a:buChar char="»"/>
              <a:defRPr sz="3200">
                <a:solidFill>
                  <a:srgbClr val="72797F"/>
                </a:solidFill>
                <a:latin typeface="Verdana" pitchFamily="34" charset="0"/>
              </a:defRPr>
            </a:lvl9pPr>
          </a:lstStyle>
          <a:p>
            <a:pPr eaLnBrk="1" hangingPunct="1">
              <a:spcBef>
                <a:spcPct val="0"/>
              </a:spcBef>
              <a:buFontTx/>
              <a:buNone/>
            </a:pPr>
            <a:r>
              <a:rPr lang="nl-NL" altLang="en-US" sz="800" b="1" dirty="0">
                <a:solidFill>
                  <a:schemeClr val="tx1"/>
                </a:solidFill>
                <a:latin typeface="Arial" charset="0"/>
              </a:rPr>
              <a:t>Legenda</a:t>
            </a:r>
          </a:p>
          <a:p>
            <a:pPr eaLnBrk="1" hangingPunct="1">
              <a:spcBef>
                <a:spcPct val="0"/>
              </a:spcBef>
              <a:buFontTx/>
              <a:buNone/>
            </a:pPr>
            <a:r>
              <a:rPr lang="nl-NL" altLang="en-US" sz="800" dirty="0">
                <a:solidFill>
                  <a:schemeClr val="tx1"/>
                </a:solidFill>
                <a:latin typeface="Arial" charset="0"/>
              </a:rPr>
              <a:t>Uitvoering volgens plan</a:t>
            </a:r>
          </a:p>
          <a:p>
            <a:pPr eaLnBrk="1" hangingPunct="1">
              <a:spcBef>
                <a:spcPct val="0"/>
              </a:spcBef>
              <a:buFontTx/>
              <a:buNone/>
            </a:pPr>
            <a:r>
              <a:rPr lang="nl-NL" altLang="en-US" sz="800" dirty="0">
                <a:solidFill>
                  <a:schemeClr val="tx1"/>
                </a:solidFill>
                <a:latin typeface="Arial" charset="0"/>
              </a:rPr>
              <a:t>Uitvoering verdient aandacht</a:t>
            </a:r>
          </a:p>
          <a:p>
            <a:pPr eaLnBrk="1" hangingPunct="1">
              <a:spcBef>
                <a:spcPct val="0"/>
              </a:spcBef>
              <a:buFontTx/>
              <a:buNone/>
            </a:pPr>
            <a:r>
              <a:rPr lang="nl-NL" altLang="en-US" sz="800" dirty="0">
                <a:solidFill>
                  <a:schemeClr val="tx1"/>
                </a:solidFill>
                <a:latin typeface="Arial" charset="0"/>
              </a:rPr>
              <a:t>Uitvoering niet volgens </a:t>
            </a:r>
            <a:r>
              <a:rPr lang="nl-NL" altLang="en-US" sz="800" dirty="0" smtClean="0">
                <a:solidFill>
                  <a:schemeClr val="tx1"/>
                </a:solidFill>
                <a:latin typeface="Arial" charset="0"/>
              </a:rPr>
              <a:t>plan</a:t>
            </a:r>
          </a:p>
          <a:p>
            <a:pPr eaLnBrk="1" hangingPunct="1">
              <a:spcBef>
                <a:spcPct val="0"/>
              </a:spcBef>
              <a:buFontTx/>
              <a:buNone/>
            </a:pPr>
            <a:r>
              <a:rPr lang="nl-NL" altLang="en-US" sz="800" dirty="0" smtClean="0">
                <a:solidFill>
                  <a:schemeClr val="tx1"/>
                </a:solidFill>
                <a:latin typeface="Arial" charset="0"/>
              </a:rPr>
              <a:t>Uitvoering niet te controleren</a:t>
            </a:r>
            <a:endParaRPr lang="nl-NL" altLang="en-US" sz="800" dirty="0">
              <a:solidFill>
                <a:schemeClr val="tx1"/>
              </a:solidFill>
              <a:latin typeface="Arial" charset="0"/>
            </a:endParaRPr>
          </a:p>
        </p:txBody>
      </p:sp>
      <p:sp>
        <p:nvSpPr>
          <p:cNvPr id="21" name="Stroomdiagram: Verbindingslijn 20"/>
          <p:cNvSpPr/>
          <p:nvPr/>
        </p:nvSpPr>
        <p:spPr>
          <a:xfrm>
            <a:off x="9908851" y="622796"/>
            <a:ext cx="46800" cy="46038"/>
          </a:xfrm>
          <a:prstGeom prst="flowChartConnector">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2" name="Stroomdiagram: Verbindingslijn 21"/>
          <p:cNvSpPr/>
          <p:nvPr/>
        </p:nvSpPr>
        <p:spPr>
          <a:xfrm>
            <a:off x="9909662" y="743377"/>
            <a:ext cx="46038" cy="46038"/>
          </a:xfrm>
          <a:prstGeom prst="flowChartConnector">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3" name="Stroomdiagram: Verbindingslijn 22"/>
          <p:cNvSpPr/>
          <p:nvPr/>
        </p:nvSpPr>
        <p:spPr>
          <a:xfrm>
            <a:off x="9909662" y="858540"/>
            <a:ext cx="46038" cy="44450"/>
          </a:xfrm>
          <a:prstGeom prst="flowChartConnector">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4" name="Stroomdiagram: Verbindingslijn 23"/>
          <p:cNvSpPr/>
          <p:nvPr/>
        </p:nvSpPr>
        <p:spPr>
          <a:xfrm>
            <a:off x="9909662" y="980728"/>
            <a:ext cx="46038" cy="44450"/>
          </a:xfrm>
          <a:prstGeom prst="flowChartConnector">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Tree>
    <p:extLst>
      <p:ext uri="{BB962C8B-B14F-4D97-AF65-F5344CB8AC3E}">
        <p14:creationId xmlns:p14="http://schemas.microsoft.com/office/powerpoint/2010/main" val="16350105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Welke prestaties zijn geleverd? </a:t>
            </a:r>
          </a:p>
        </p:txBody>
      </p:sp>
      <p:graphicFrame>
        <p:nvGraphicFramePr>
          <p:cNvPr id="9" name="Tijdelijke aanduiding voor inhoud 6"/>
          <p:cNvGraphicFramePr>
            <a:graphicFrameLocks noGrp="1"/>
          </p:cNvGraphicFramePr>
          <p:nvPr>
            <p:ph idx="1"/>
            <p:extLst>
              <p:ext uri="{D42A27DB-BD31-4B8C-83A1-F6EECF244321}">
                <p14:modId xmlns:p14="http://schemas.microsoft.com/office/powerpoint/2010/main" val="1981923631"/>
              </p:ext>
            </p:extLst>
          </p:nvPr>
        </p:nvGraphicFramePr>
        <p:xfrm>
          <a:off x="588000" y="1859116"/>
          <a:ext cx="11016000" cy="3928320"/>
        </p:xfrm>
        <a:graphic>
          <a:graphicData uri="http://schemas.openxmlformats.org/drawingml/2006/table">
            <a:tbl>
              <a:tblPr firstRow="1" bandRow="1">
                <a:tableStyleId>{2D5ABB26-0587-4C30-8999-92F81FD0307C}</a:tableStyleId>
              </a:tblPr>
              <a:tblGrid>
                <a:gridCol w="784956">
                  <a:extLst>
                    <a:ext uri="{9D8B030D-6E8A-4147-A177-3AD203B41FA5}">
                      <a16:colId xmlns:a16="http://schemas.microsoft.com/office/drawing/2014/main" xmlns="" val="20000"/>
                    </a:ext>
                  </a:extLst>
                </a:gridCol>
                <a:gridCol w="4723044">
                  <a:extLst>
                    <a:ext uri="{9D8B030D-6E8A-4147-A177-3AD203B41FA5}">
                      <a16:colId xmlns:a16="http://schemas.microsoft.com/office/drawing/2014/main" xmlns="" val="20001"/>
                    </a:ext>
                  </a:extLst>
                </a:gridCol>
                <a:gridCol w="432048">
                  <a:extLst>
                    <a:ext uri="{9D8B030D-6E8A-4147-A177-3AD203B41FA5}">
                      <a16:colId xmlns:a16="http://schemas.microsoft.com/office/drawing/2014/main" xmlns="" val="20002"/>
                    </a:ext>
                  </a:extLst>
                </a:gridCol>
                <a:gridCol w="5075952">
                  <a:extLst>
                    <a:ext uri="{9D8B030D-6E8A-4147-A177-3AD203B41FA5}">
                      <a16:colId xmlns:a16="http://schemas.microsoft.com/office/drawing/2014/main" xmlns="" val="20003"/>
                    </a:ext>
                  </a:extLst>
                </a:gridCol>
              </a:tblGrid>
              <a:tr h="288000">
                <a:tc gridSpan="2">
                  <a:txBody>
                    <a:bodyPr/>
                    <a:lstStyle/>
                    <a:p>
                      <a:r>
                        <a:rPr lang="nl-NL" sz="900" b="1" dirty="0">
                          <a:solidFill>
                            <a:srgbClr val="002060"/>
                          </a:solidFill>
                        </a:rPr>
                        <a:t>Beleidsagenda voor 20xx</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nl-NL"/>
                    </a:p>
                  </a:txBody>
                  <a:tcPr/>
                </a:tc>
                <a:tc gridSpan="2">
                  <a:txBody>
                    <a:bodyPr/>
                    <a:lstStyle/>
                    <a:p>
                      <a:r>
                        <a:rPr lang="nl-NL" sz="900" b="1" dirty="0">
                          <a:solidFill>
                            <a:srgbClr val="002060"/>
                          </a:solidFill>
                        </a:rPr>
                        <a:t>Verantwoording over 20xx</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hMerge="1">
                  <a:txBody>
                    <a:bodyPr/>
                    <a:lstStyle/>
                    <a:p>
                      <a:endParaRPr lang="nl-NL"/>
                    </a:p>
                  </a:txBody>
                  <a:tcPr/>
                </a:tc>
                <a:extLst>
                  <a:ext uri="{0D108BD9-81ED-4DB2-BD59-A6C34878D82A}">
                    <a16:rowId xmlns:a16="http://schemas.microsoft.com/office/drawing/2014/main" xmlns="" val="10000"/>
                  </a:ext>
                </a:extLst>
              </a:tr>
              <a:tr h="360000">
                <a:tc gridSpan="2">
                  <a:txBody>
                    <a:bodyPr/>
                    <a:lstStyle/>
                    <a:p>
                      <a:r>
                        <a:rPr lang="nl-NL" sz="900" b="1" dirty="0">
                          <a:solidFill>
                            <a:srgbClr val="002060"/>
                          </a:solidFill>
                        </a:rPr>
                        <a:t>Doelstelling</a:t>
                      </a:r>
                      <a:r>
                        <a:rPr lang="nl-NL" sz="900" dirty="0">
                          <a:solidFill>
                            <a:srgbClr val="002060"/>
                          </a:solidFill>
                        </a:rPr>
                        <a:t> 5: (Invullen doelstelling)</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33CCFF"/>
                    </a:solidFill>
                  </a:tcPr>
                </a:tc>
                <a:tc hMerge="1">
                  <a:txBody>
                    <a:bodyPr/>
                    <a:lstStyle/>
                    <a:p>
                      <a:endParaRPr lang="nl-NL"/>
                    </a:p>
                  </a:txBody>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33CCFF"/>
                    </a:solidFill>
                  </a:tcPr>
                </a:tc>
                <a:tc>
                  <a:txBody>
                    <a:bodyPr/>
                    <a:lstStyle/>
                    <a:p>
                      <a:endParaRPr lang="nl-NL" sz="900" dirty="0">
                        <a:solidFill>
                          <a:srgbClr val="002060"/>
                        </a:solidFill>
                      </a:endParaRPr>
                    </a:p>
                  </a:txBody>
                  <a:tcP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33CCFF"/>
                    </a:solidFill>
                  </a:tcPr>
                </a:tc>
                <a:extLst>
                  <a:ext uri="{0D108BD9-81ED-4DB2-BD59-A6C34878D82A}">
                    <a16:rowId xmlns:a16="http://schemas.microsoft.com/office/drawing/2014/main" xmlns="" val="10001"/>
                  </a:ext>
                </a:extLst>
              </a:tr>
              <a:tr h="360000">
                <a:tc>
                  <a:txBody>
                    <a:bodyPr/>
                    <a:lstStyle/>
                    <a:p>
                      <a:r>
                        <a:rPr lang="nl-NL" sz="900" dirty="0">
                          <a:solidFill>
                            <a:srgbClr val="002060"/>
                          </a:solidFill>
                        </a:rPr>
                        <a:t>A.</a:t>
                      </a:r>
                    </a:p>
                  </a:txBody>
                  <a:tcPr>
                    <a:lnR w="12700" cap="flat" cmpd="sng" algn="ctr">
                      <a:solidFill>
                        <a:schemeClr val="tx1"/>
                      </a:solidFill>
                      <a:prstDash val="solid"/>
                      <a:round/>
                      <a:headEnd type="none" w="med" len="med"/>
                      <a:tailEnd type="none" w="med" len="med"/>
                    </a:lnR>
                  </a:tcPr>
                </a:tc>
                <a:tc>
                  <a:txBody>
                    <a:bodyPr/>
                    <a:lstStyle/>
                    <a:p>
                      <a:r>
                        <a:rPr lang="nl-NL" sz="900" i="1" dirty="0">
                          <a:solidFill>
                            <a:srgbClr val="002060"/>
                          </a:solidFill>
                        </a:rPr>
                        <a:t>(Invullen activiteit</a:t>
                      </a:r>
                      <a:r>
                        <a:rPr lang="nl-NL" sz="900" i="1" baseline="0" dirty="0">
                          <a:solidFill>
                            <a:srgbClr val="002060"/>
                          </a:solidFill>
                        </a:rPr>
                        <a:t> 1)</a:t>
                      </a:r>
                      <a:endParaRPr lang="nl-NL" sz="900" i="1"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900" i="1" dirty="0">
                          <a:solidFill>
                            <a:srgbClr val="002060"/>
                          </a:solidFill>
                        </a:rPr>
                        <a:t>(Invullen wat daadwerkelijk is gedaan)</a:t>
                      </a:r>
                    </a:p>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2"/>
                  </a:ext>
                </a:extLst>
              </a:tr>
              <a:tr h="360000">
                <a:tc>
                  <a:txBody>
                    <a:bodyPr/>
                    <a:lstStyle/>
                    <a:p>
                      <a:r>
                        <a:rPr lang="nl-NL" sz="900" dirty="0">
                          <a:solidFill>
                            <a:srgbClr val="002060"/>
                          </a:solidFill>
                        </a:rPr>
                        <a:t>B.</a:t>
                      </a:r>
                    </a:p>
                  </a:txBody>
                  <a:tcPr>
                    <a:lnR w="12700" cap="flat" cmpd="sng" algn="ctr">
                      <a:solidFill>
                        <a:schemeClr val="tx1"/>
                      </a:solidFill>
                      <a:prstDash val="solid"/>
                      <a:round/>
                      <a:headEnd type="none" w="med" len="med"/>
                      <a:tailEnd type="none" w="med" len="med"/>
                    </a:lnR>
                  </a:tcPr>
                </a:tc>
                <a:tc>
                  <a:txBody>
                    <a:bodyPr/>
                    <a:lstStyle/>
                    <a:p>
                      <a:r>
                        <a:rPr lang="nl-NL" sz="900" i="1" dirty="0">
                          <a:solidFill>
                            <a:srgbClr val="002060"/>
                          </a:solidFill>
                        </a:rPr>
                        <a:t>(Invullen activiteit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900" i="1" dirty="0">
                          <a:solidFill>
                            <a:srgbClr val="002060"/>
                          </a:solidFill>
                        </a:rPr>
                        <a:t>(Invullen wat daadwerkelijk is gedaan)</a:t>
                      </a:r>
                    </a:p>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3"/>
                  </a:ext>
                </a:extLst>
              </a:tr>
              <a:tr h="360000">
                <a:tc>
                  <a:txBody>
                    <a:bodyPr/>
                    <a:lstStyle/>
                    <a:p>
                      <a:r>
                        <a:rPr lang="nl-NL" sz="900" dirty="0">
                          <a:solidFill>
                            <a:srgbClr val="002060"/>
                          </a:solidFill>
                        </a:rPr>
                        <a:t>C.</a:t>
                      </a:r>
                    </a:p>
                  </a:txBody>
                  <a:tcPr>
                    <a:lnR w="12700"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900" i="1" dirty="0">
                          <a:solidFill>
                            <a:srgbClr val="002060"/>
                          </a:solidFill>
                        </a:rPr>
                        <a:t>(Invullen activiteit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900" i="1" dirty="0">
                          <a:solidFill>
                            <a:srgbClr val="002060"/>
                          </a:solidFill>
                        </a:rPr>
                        <a:t>(Invullen wat daadwerkelijk is gedaan)</a:t>
                      </a:r>
                    </a:p>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4"/>
                  </a:ext>
                </a:extLst>
              </a:tr>
              <a:tr h="360000">
                <a:tc>
                  <a:txBody>
                    <a:bodyPr/>
                    <a:lstStyle/>
                    <a:p>
                      <a:r>
                        <a:rPr lang="nl-NL" sz="900" dirty="0">
                          <a:solidFill>
                            <a:srgbClr val="002060"/>
                          </a:solidFill>
                        </a:rPr>
                        <a:t>D.</a:t>
                      </a:r>
                    </a:p>
                  </a:txBody>
                  <a:tcPr>
                    <a:lnR w="12700" cap="flat" cmpd="sng" algn="ctr">
                      <a:solidFill>
                        <a:schemeClr val="tx1"/>
                      </a:solidFill>
                      <a:prstDash val="solid"/>
                      <a:round/>
                      <a:headEnd type="none" w="med" len="med"/>
                      <a:tailEnd type="none" w="med" len="med"/>
                    </a:lnR>
                  </a:tcPr>
                </a:tc>
                <a:tc>
                  <a:txBody>
                    <a:bodyPr/>
                    <a:lstStyle/>
                    <a:p>
                      <a:r>
                        <a:rPr lang="nl-NL" sz="900" i="1" dirty="0">
                          <a:solidFill>
                            <a:srgbClr val="002060"/>
                          </a:solidFill>
                        </a:rPr>
                        <a:t>(Invullen</a:t>
                      </a:r>
                      <a:r>
                        <a:rPr lang="nl-NL" sz="900" i="1" baseline="0" dirty="0">
                          <a:solidFill>
                            <a:srgbClr val="002060"/>
                          </a:solidFill>
                        </a:rPr>
                        <a:t> activiteit 1)</a:t>
                      </a:r>
                      <a:endParaRPr lang="nl-NL" sz="900" i="1"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900" i="1" dirty="0">
                          <a:solidFill>
                            <a:srgbClr val="002060"/>
                          </a:solidFill>
                        </a:rPr>
                        <a:t>(Invullen wat daadwerkelijk is gedaan)</a:t>
                      </a:r>
                    </a:p>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5"/>
                  </a:ext>
                </a:extLst>
              </a:tr>
              <a:tr h="360000">
                <a:tc gridSpan="2">
                  <a:txBody>
                    <a:bodyPr/>
                    <a:lstStyle/>
                    <a:p>
                      <a:r>
                        <a:rPr lang="nl-NL" sz="900" b="1" dirty="0">
                          <a:solidFill>
                            <a:srgbClr val="002060"/>
                          </a:solidFill>
                        </a:rPr>
                        <a:t>Doelstelling</a:t>
                      </a:r>
                      <a:r>
                        <a:rPr lang="nl-NL" sz="900" dirty="0">
                          <a:solidFill>
                            <a:srgbClr val="002060"/>
                          </a:solidFill>
                        </a:rPr>
                        <a:t> 6:</a:t>
                      </a:r>
                      <a:r>
                        <a:rPr lang="nl-NL" sz="900" baseline="0" dirty="0">
                          <a:solidFill>
                            <a:srgbClr val="002060"/>
                          </a:solidFill>
                        </a:rPr>
                        <a:t> (Invullen doelstelling)</a:t>
                      </a:r>
                      <a:endParaRPr lang="nl-NL" sz="900" dirty="0">
                        <a:solidFill>
                          <a:srgbClr val="002060"/>
                        </a:solidFill>
                      </a:endParaRPr>
                    </a:p>
                  </a:txBody>
                  <a:tcPr>
                    <a:lnR w="12700" cap="flat" cmpd="sng" algn="ctr">
                      <a:solidFill>
                        <a:schemeClr val="tx1"/>
                      </a:solidFill>
                      <a:prstDash val="solid"/>
                      <a:round/>
                      <a:headEnd type="none" w="med" len="med"/>
                      <a:tailEnd type="none" w="med" len="med"/>
                    </a:lnR>
                    <a:solidFill>
                      <a:srgbClr val="33CCFF"/>
                    </a:solidFill>
                  </a:tcPr>
                </a:tc>
                <a:tc hMerge="1">
                  <a:txBody>
                    <a:bodyPr/>
                    <a:lstStyle/>
                    <a:p>
                      <a:endParaRPr lang="nl-NL"/>
                    </a:p>
                  </a:txBody>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solidFill>
                      <a:srgbClr val="33CCFF"/>
                    </a:solidFill>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33CCFF"/>
                    </a:solidFill>
                  </a:tcPr>
                </a:tc>
                <a:extLst>
                  <a:ext uri="{0D108BD9-81ED-4DB2-BD59-A6C34878D82A}">
                    <a16:rowId xmlns:a16="http://schemas.microsoft.com/office/drawing/2014/main" xmlns="" val="10006"/>
                  </a:ext>
                </a:extLst>
              </a:tr>
              <a:tr h="360000">
                <a:tc>
                  <a:txBody>
                    <a:bodyPr/>
                    <a:lstStyle/>
                    <a:p>
                      <a:r>
                        <a:rPr lang="nl-NL" sz="900" dirty="0">
                          <a:solidFill>
                            <a:srgbClr val="002060"/>
                          </a:solidFill>
                        </a:rPr>
                        <a:t>A.</a:t>
                      </a:r>
                    </a:p>
                  </a:txBody>
                  <a:tcPr>
                    <a:lnR w="12700" cap="flat" cmpd="sng" algn="ctr">
                      <a:solidFill>
                        <a:schemeClr val="tx1"/>
                      </a:solidFill>
                      <a:prstDash val="solid"/>
                      <a:round/>
                      <a:headEnd type="none" w="med" len="med"/>
                      <a:tailEnd type="none" w="med" len="med"/>
                    </a:lnR>
                  </a:tcPr>
                </a:tc>
                <a:tc>
                  <a:txBody>
                    <a:bodyPr/>
                    <a:lstStyle/>
                    <a:p>
                      <a:r>
                        <a:rPr lang="nl-NL" sz="900" i="1" dirty="0">
                          <a:solidFill>
                            <a:srgbClr val="002060"/>
                          </a:solidFill>
                        </a:rPr>
                        <a:t>(Invullen activiteit</a:t>
                      </a:r>
                      <a:r>
                        <a:rPr lang="nl-NL" sz="900" i="1" baseline="0" dirty="0">
                          <a:solidFill>
                            <a:srgbClr val="002060"/>
                          </a:solidFill>
                        </a:rPr>
                        <a:t> 1)</a:t>
                      </a:r>
                      <a:endParaRPr lang="nl-NL" sz="900" i="1"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900" i="1" dirty="0">
                          <a:solidFill>
                            <a:srgbClr val="002060"/>
                          </a:solidFill>
                        </a:rPr>
                        <a:t>(Invullen wat daadwerkelijk is gedaan)</a:t>
                      </a:r>
                    </a:p>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7"/>
                  </a:ext>
                </a:extLst>
              </a:tr>
              <a:tr h="360000">
                <a:tc>
                  <a:txBody>
                    <a:bodyPr/>
                    <a:lstStyle/>
                    <a:p>
                      <a:r>
                        <a:rPr lang="nl-NL" sz="900" dirty="0">
                          <a:solidFill>
                            <a:srgbClr val="002060"/>
                          </a:solidFill>
                        </a:rPr>
                        <a:t>B.</a:t>
                      </a:r>
                    </a:p>
                  </a:txBody>
                  <a:tcPr>
                    <a:lnR w="12700" cap="flat" cmpd="sng" algn="ctr">
                      <a:solidFill>
                        <a:schemeClr val="tx1"/>
                      </a:solidFill>
                      <a:prstDash val="solid"/>
                      <a:round/>
                      <a:headEnd type="none" w="med" len="med"/>
                      <a:tailEnd type="none" w="med" len="med"/>
                    </a:lnR>
                  </a:tcPr>
                </a:tc>
                <a:tc>
                  <a:txBody>
                    <a:bodyPr/>
                    <a:lstStyle/>
                    <a:p>
                      <a:r>
                        <a:rPr lang="nl-NL" sz="900" i="1" dirty="0">
                          <a:solidFill>
                            <a:srgbClr val="002060"/>
                          </a:solidFill>
                        </a:rPr>
                        <a:t>(Invullen activiteit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900" i="1" dirty="0">
                          <a:solidFill>
                            <a:srgbClr val="002060"/>
                          </a:solidFill>
                        </a:rPr>
                        <a:t>(Invullen wat daadwerkelijk is gedaan)</a:t>
                      </a:r>
                    </a:p>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8"/>
                  </a:ext>
                </a:extLst>
              </a:tr>
              <a:tr h="360000">
                <a:tc gridSpan="2">
                  <a:txBody>
                    <a:bodyPr/>
                    <a:lstStyle/>
                    <a:p>
                      <a:r>
                        <a:rPr lang="nl-NL" sz="900" b="1" dirty="0">
                          <a:solidFill>
                            <a:srgbClr val="002060"/>
                          </a:solidFill>
                        </a:rPr>
                        <a:t>Doelstelling</a:t>
                      </a:r>
                      <a:r>
                        <a:rPr lang="nl-NL" sz="900" dirty="0">
                          <a:solidFill>
                            <a:srgbClr val="002060"/>
                          </a:solidFill>
                        </a:rPr>
                        <a:t> 7: (Invullen doelstelling)</a:t>
                      </a:r>
                    </a:p>
                  </a:txBody>
                  <a:tcPr>
                    <a:lnR w="12700" cap="flat" cmpd="sng" algn="ctr">
                      <a:solidFill>
                        <a:schemeClr val="tx1"/>
                      </a:solidFill>
                      <a:prstDash val="solid"/>
                      <a:round/>
                      <a:headEnd type="none" w="med" len="med"/>
                      <a:tailEnd type="none" w="med" len="med"/>
                    </a:lnR>
                    <a:solidFill>
                      <a:srgbClr val="33CCFF"/>
                    </a:solidFill>
                  </a:tcPr>
                </a:tc>
                <a:tc hMerge="1">
                  <a:txBody>
                    <a:bodyPr/>
                    <a:lstStyle/>
                    <a:p>
                      <a:endParaRPr lang="nl-NL"/>
                    </a:p>
                  </a:txBody>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solidFill>
                      <a:srgbClr val="33CCFF"/>
                    </a:solidFill>
                  </a:tcPr>
                </a:tc>
                <a:tc>
                  <a:txBody>
                    <a:bodyPr/>
                    <a:lstStyle/>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33CCFF"/>
                    </a:solidFill>
                  </a:tcPr>
                </a:tc>
                <a:extLst>
                  <a:ext uri="{0D108BD9-81ED-4DB2-BD59-A6C34878D82A}">
                    <a16:rowId xmlns:a16="http://schemas.microsoft.com/office/drawing/2014/main" xmlns="" val="10009"/>
                  </a:ext>
                </a:extLst>
              </a:tr>
              <a:tr h="360000">
                <a:tc>
                  <a:txBody>
                    <a:bodyPr/>
                    <a:lstStyle/>
                    <a:p>
                      <a:r>
                        <a:rPr lang="nl-NL" sz="900" dirty="0">
                          <a:solidFill>
                            <a:srgbClr val="002060"/>
                          </a:solidFill>
                        </a:rPr>
                        <a:t>A.</a:t>
                      </a:r>
                      <a:r>
                        <a:rPr lang="nl-NL" sz="900" baseline="0" dirty="0">
                          <a:solidFill>
                            <a:srgbClr val="002060"/>
                          </a:solidFill>
                        </a:rPr>
                        <a:t> </a:t>
                      </a:r>
                      <a:endParaRPr lang="nl-NL" sz="900" dirty="0">
                        <a:solidFill>
                          <a:srgbClr val="002060"/>
                        </a:solidFill>
                      </a:endParaRPr>
                    </a:p>
                  </a:txBody>
                  <a:tcPr>
                    <a:lnR w="12700"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900" i="1" dirty="0">
                          <a:solidFill>
                            <a:srgbClr val="002060"/>
                          </a:solidFill>
                        </a:rPr>
                        <a:t>(Invullen</a:t>
                      </a:r>
                      <a:r>
                        <a:rPr lang="nl-NL" sz="900" i="1" baseline="0" dirty="0">
                          <a:solidFill>
                            <a:srgbClr val="002060"/>
                          </a:solidFill>
                        </a:rPr>
                        <a:t> activiteit 1)</a:t>
                      </a:r>
                      <a:endParaRPr lang="nl-NL" sz="900" i="1"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nl-NL" sz="9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900" i="1" dirty="0">
                          <a:solidFill>
                            <a:srgbClr val="002060"/>
                          </a:solidFill>
                        </a:rPr>
                        <a:t>(Invullen wat daadwerkelijk is gedaan)</a:t>
                      </a:r>
                    </a:p>
                    <a:p>
                      <a:endParaRPr lang="nl-NL" sz="9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0"/>
                  </a:ext>
                </a:extLst>
              </a:tr>
            </a:tbl>
          </a:graphicData>
        </a:graphic>
      </p:graphicFrame>
      <p:sp>
        <p:nvSpPr>
          <p:cNvPr id="14" name="Stroomdiagram: Verbindingslijn 13"/>
          <p:cNvSpPr/>
          <p:nvPr/>
        </p:nvSpPr>
        <p:spPr>
          <a:xfrm>
            <a:off x="6344254" y="2564920"/>
            <a:ext cx="180000" cy="180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5" name="Stroomdiagram: Verbindingslijn 14"/>
          <p:cNvSpPr/>
          <p:nvPr/>
        </p:nvSpPr>
        <p:spPr>
          <a:xfrm>
            <a:off x="6344254" y="2912917"/>
            <a:ext cx="180000" cy="180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6" name="Stroomdiagram: Verbindingslijn 15"/>
          <p:cNvSpPr/>
          <p:nvPr/>
        </p:nvSpPr>
        <p:spPr>
          <a:xfrm>
            <a:off x="6345640" y="3604559"/>
            <a:ext cx="180000" cy="180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7" name="Stroomdiagram: Verbindingslijn 16"/>
          <p:cNvSpPr/>
          <p:nvPr/>
        </p:nvSpPr>
        <p:spPr>
          <a:xfrm>
            <a:off x="6345651" y="4365120"/>
            <a:ext cx="180000" cy="180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8" name="Stroomdiagram: Verbindingslijn 17"/>
          <p:cNvSpPr/>
          <p:nvPr/>
        </p:nvSpPr>
        <p:spPr>
          <a:xfrm>
            <a:off x="6344254" y="4733199"/>
            <a:ext cx="180000" cy="180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9" name="Stroomdiagram: Verbindingslijn 18"/>
          <p:cNvSpPr/>
          <p:nvPr/>
        </p:nvSpPr>
        <p:spPr>
          <a:xfrm>
            <a:off x="6345640" y="5469331"/>
            <a:ext cx="180000" cy="180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0" name="Stroomdiagram: Verbindingslijn 19"/>
          <p:cNvSpPr/>
          <p:nvPr/>
        </p:nvSpPr>
        <p:spPr>
          <a:xfrm>
            <a:off x="6345640" y="3248988"/>
            <a:ext cx="180000" cy="180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1" name="Tekstvak 1"/>
          <p:cNvSpPr txBox="1">
            <a:spLocks noChangeArrowheads="1"/>
          </p:cNvSpPr>
          <p:nvPr/>
        </p:nvSpPr>
        <p:spPr bwMode="auto">
          <a:xfrm>
            <a:off x="10056440" y="404664"/>
            <a:ext cx="172819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rgbClr val="72797F"/>
                </a:solidFill>
                <a:latin typeface="Verdana" pitchFamily="34" charset="0"/>
              </a:defRPr>
            </a:lvl1pPr>
            <a:lvl2pPr marL="742950" indent="-285750" eaLnBrk="0" hangingPunct="0">
              <a:spcBef>
                <a:spcPct val="20000"/>
              </a:spcBef>
              <a:buChar char="–"/>
              <a:defRPr sz="3200">
                <a:solidFill>
                  <a:srgbClr val="72797F"/>
                </a:solidFill>
                <a:latin typeface="Verdana" pitchFamily="34" charset="0"/>
              </a:defRPr>
            </a:lvl2pPr>
            <a:lvl3pPr marL="1143000" indent="-228600" eaLnBrk="0" hangingPunct="0">
              <a:spcBef>
                <a:spcPct val="20000"/>
              </a:spcBef>
              <a:buChar char="•"/>
              <a:defRPr sz="3200">
                <a:solidFill>
                  <a:srgbClr val="72797F"/>
                </a:solidFill>
                <a:latin typeface="Verdana" pitchFamily="34" charset="0"/>
              </a:defRPr>
            </a:lvl3pPr>
            <a:lvl4pPr marL="1600200" indent="-228600" eaLnBrk="0" hangingPunct="0">
              <a:spcBef>
                <a:spcPct val="20000"/>
              </a:spcBef>
              <a:buChar char="–"/>
              <a:defRPr sz="3200">
                <a:solidFill>
                  <a:srgbClr val="72797F"/>
                </a:solidFill>
                <a:latin typeface="Verdana" pitchFamily="34" charset="0"/>
              </a:defRPr>
            </a:lvl4pPr>
            <a:lvl5pPr marL="2057400" indent="-228600" eaLnBrk="0" hangingPunct="0">
              <a:spcBef>
                <a:spcPct val="20000"/>
              </a:spcBef>
              <a:buChar char="»"/>
              <a:defRPr sz="3200">
                <a:solidFill>
                  <a:srgbClr val="72797F"/>
                </a:solidFill>
                <a:latin typeface="Verdana" pitchFamily="34" charset="0"/>
              </a:defRPr>
            </a:lvl5pPr>
            <a:lvl6pPr marL="2514600" indent="-228600" eaLnBrk="0" fontAlgn="base" hangingPunct="0">
              <a:spcBef>
                <a:spcPct val="20000"/>
              </a:spcBef>
              <a:spcAft>
                <a:spcPct val="0"/>
              </a:spcAft>
              <a:buChar char="»"/>
              <a:defRPr sz="3200">
                <a:solidFill>
                  <a:srgbClr val="72797F"/>
                </a:solidFill>
                <a:latin typeface="Verdana" pitchFamily="34" charset="0"/>
              </a:defRPr>
            </a:lvl6pPr>
            <a:lvl7pPr marL="2971800" indent="-228600" eaLnBrk="0" fontAlgn="base" hangingPunct="0">
              <a:spcBef>
                <a:spcPct val="20000"/>
              </a:spcBef>
              <a:spcAft>
                <a:spcPct val="0"/>
              </a:spcAft>
              <a:buChar char="»"/>
              <a:defRPr sz="3200">
                <a:solidFill>
                  <a:srgbClr val="72797F"/>
                </a:solidFill>
                <a:latin typeface="Verdana" pitchFamily="34" charset="0"/>
              </a:defRPr>
            </a:lvl7pPr>
            <a:lvl8pPr marL="3429000" indent="-228600" eaLnBrk="0" fontAlgn="base" hangingPunct="0">
              <a:spcBef>
                <a:spcPct val="20000"/>
              </a:spcBef>
              <a:spcAft>
                <a:spcPct val="0"/>
              </a:spcAft>
              <a:buChar char="»"/>
              <a:defRPr sz="3200">
                <a:solidFill>
                  <a:srgbClr val="72797F"/>
                </a:solidFill>
                <a:latin typeface="Verdana" pitchFamily="34" charset="0"/>
              </a:defRPr>
            </a:lvl8pPr>
            <a:lvl9pPr marL="3886200" indent="-228600" eaLnBrk="0" fontAlgn="base" hangingPunct="0">
              <a:spcBef>
                <a:spcPct val="20000"/>
              </a:spcBef>
              <a:spcAft>
                <a:spcPct val="0"/>
              </a:spcAft>
              <a:buChar char="»"/>
              <a:defRPr sz="3200">
                <a:solidFill>
                  <a:srgbClr val="72797F"/>
                </a:solidFill>
                <a:latin typeface="Verdana" pitchFamily="34" charset="0"/>
              </a:defRPr>
            </a:lvl9pPr>
          </a:lstStyle>
          <a:p>
            <a:pPr eaLnBrk="1" hangingPunct="1">
              <a:spcBef>
                <a:spcPct val="0"/>
              </a:spcBef>
              <a:buFontTx/>
              <a:buNone/>
            </a:pPr>
            <a:r>
              <a:rPr lang="nl-NL" altLang="en-US" sz="800" b="1" dirty="0">
                <a:solidFill>
                  <a:schemeClr val="tx1"/>
                </a:solidFill>
                <a:latin typeface="Arial" charset="0"/>
              </a:rPr>
              <a:t>Legenda</a:t>
            </a:r>
          </a:p>
          <a:p>
            <a:pPr eaLnBrk="1" hangingPunct="1">
              <a:spcBef>
                <a:spcPct val="0"/>
              </a:spcBef>
              <a:buFontTx/>
              <a:buNone/>
            </a:pPr>
            <a:r>
              <a:rPr lang="nl-NL" altLang="en-US" sz="800" dirty="0">
                <a:solidFill>
                  <a:schemeClr val="tx1"/>
                </a:solidFill>
                <a:latin typeface="Arial" charset="0"/>
              </a:rPr>
              <a:t>Uitvoering volgens plan</a:t>
            </a:r>
          </a:p>
          <a:p>
            <a:pPr eaLnBrk="1" hangingPunct="1">
              <a:spcBef>
                <a:spcPct val="0"/>
              </a:spcBef>
              <a:buFontTx/>
              <a:buNone/>
            </a:pPr>
            <a:r>
              <a:rPr lang="nl-NL" altLang="en-US" sz="800" dirty="0">
                <a:solidFill>
                  <a:schemeClr val="tx1"/>
                </a:solidFill>
                <a:latin typeface="Arial" charset="0"/>
              </a:rPr>
              <a:t>Uitvoering verdient aandacht</a:t>
            </a:r>
          </a:p>
          <a:p>
            <a:pPr eaLnBrk="1" hangingPunct="1">
              <a:spcBef>
                <a:spcPct val="0"/>
              </a:spcBef>
              <a:buFontTx/>
              <a:buNone/>
            </a:pPr>
            <a:r>
              <a:rPr lang="nl-NL" altLang="en-US" sz="800" dirty="0">
                <a:solidFill>
                  <a:schemeClr val="tx1"/>
                </a:solidFill>
                <a:latin typeface="Arial" charset="0"/>
              </a:rPr>
              <a:t>Uitvoering niet volgens </a:t>
            </a:r>
            <a:r>
              <a:rPr lang="nl-NL" altLang="en-US" sz="800" dirty="0" smtClean="0">
                <a:solidFill>
                  <a:schemeClr val="tx1"/>
                </a:solidFill>
                <a:latin typeface="Arial" charset="0"/>
              </a:rPr>
              <a:t>plan</a:t>
            </a:r>
          </a:p>
          <a:p>
            <a:pPr eaLnBrk="1" hangingPunct="1">
              <a:spcBef>
                <a:spcPct val="0"/>
              </a:spcBef>
              <a:buFontTx/>
              <a:buNone/>
            </a:pPr>
            <a:r>
              <a:rPr lang="nl-NL" altLang="en-US" sz="800" dirty="0" smtClean="0">
                <a:solidFill>
                  <a:schemeClr val="tx1"/>
                </a:solidFill>
                <a:latin typeface="Arial" charset="0"/>
              </a:rPr>
              <a:t>Uitvoering niet te controleren</a:t>
            </a:r>
            <a:endParaRPr lang="nl-NL" altLang="en-US" sz="800" dirty="0">
              <a:solidFill>
                <a:schemeClr val="tx1"/>
              </a:solidFill>
              <a:latin typeface="Arial" charset="0"/>
            </a:endParaRPr>
          </a:p>
        </p:txBody>
      </p:sp>
      <p:sp>
        <p:nvSpPr>
          <p:cNvPr id="22" name="Stroomdiagram: Verbindingslijn 21"/>
          <p:cNvSpPr/>
          <p:nvPr/>
        </p:nvSpPr>
        <p:spPr>
          <a:xfrm>
            <a:off x="9908851" y="622796"/>
            <a:ext cx="46800" cy="46038"/>
          </a:xfrm>
          <a:prstGeom prst="flowChartConnector">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3" name="Stroomdiagram: Verbindingslijn 22"/>
          <p:cNvSpPr/>
          <p:nvPr/>
        </p:nvSpPr>
        <p:spPr>
          <a:xfrm>
            <a:off x="9909662" y="743377"/>
            <a:ext cx="46038" cy="46038"/>
          </a:xfrm>
          <a:prstGeom prst="flowChartConnector">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4" name="Stroomdiagram: Verbindingslijn 23"/>
          <p:cNvSpPr/>
          <p:nvPr/>
        </p:nvSpPr>
        <p:spPr>
          <a:xfrm>
            <a:off x="9909662" y="858540"/>
            <a:ext cx="46038" cy="44450"/>
          </a:xfrm>
          <a:prstGeom prst="flowChartConnector">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5" name="Stroomdiagram: Verbindingslijn 24"/>
          <p:cNvSpPr/>
          <p:nvPr/>
        </p:nvSpPr>
        <p:spPr>
          <a:xfrm>
            <a:off x="9909662" y="980728"/>
            <a:ext cx="46038" cy="44450"/>
          </a:xfrm>
          <a:prstGeom prst="flowChartConnector">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Tree>
    <p:extLst>
      <p:ext uri="{BB962C8B-B14F-4D97-AF65-F5344CB8AC3E}">
        <p14:creationId xmlns:p14="http://schemas.microsoft.com/office/powerpoint/2010/main" val="9697553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Wat heeft het gekost?</a:t>
            </a:r>
          </a:p>
        </p:txBody>
      </p:sp>
      <p:sp>
        <p:nvSpPr>
          <p:cNvPr id="3" name="Tijdelijke aanduiding voor inhoud 2"/>
          <p:cNvSpPr>
            <a:spLocks noGrp="1"/>
          </p:cNvSpPr>
          <p:nvPr>
            <p:ph idx="1"/>
          </p:nvPr>
        </p:nvSpPr>
        <p:spPr>
          <a:xfrm>
            <a:off x="1536703" y="2060848"/>
            <a:ext cx="10223500" cy="4094981"/>
          </a:xfrm>
        </p:spPr>
        <p:txBody>
          <a:bodyPr/>
          <a:lstStyle/>
          <a:p>
            <a:r>
              <a:rPr lang="nl-NL" sz="2000" dirty="0"/>
              <a:t>Beschrijf hier puntsgewijs: </a:t>
            </a:r>
          </a:p>
          <a:p>
            <a:pPr marL="457200" indent="-457200">
              <a:buFont typeface="+mj-lt"/>
              <a:buAutoNum type="arabicPeriod"/>
            </a:pPr>
            <a:r>
              <a:rPr lang="nl-NL" sz="2000" i="1" dirty="0"/>
              <a:t>Hoeveel was er per doelstelling begroot en hoeveel is er uitgegeven? (tabel totaal baten en lasten)</a:t>
            </a:r>
          </a:p>
          <a:p>
            <a:pPr marL="457200" indent="-457200">
              <a:buFont typeface="+mj-lt"/>
              <a:buAutoNum type="arabicPeriod"/>
            </a:pPr>
            <a:r>
              <a:rPr lang="nl-NL" sz="2000" i="1" dirty="0"/>
              <a:t>Zijn er onder- en overschrijdingen te vinden en zijn ze toegelicht? (analyse/ beschrijven opvallende over-/onderschrijdingen) </a:t>
            </a:r>
          </a:p>
          <a:p>
            <a:pPr marL="457200" indent="-457200">
              <a:buFont typeface="+mj-lt"/>
              <a:buAutoNum type="arabicPeriod"/>
            </a:pPr>
            <a:r>
              <a:rPr lang="nl-NL" sz="2000" i="1" dirty="0"/>
              <a:t>Zijn ombuigingen en intensiveringen te volgen? (analyse relevante ombuigingen en intensiveringen, begroot ten opzichte van gerealiseerd)</a:t>
            </a:r>
          </a:p>
          <a:p>
            <a:pPr marL="457200" indent="-457200">
              <a:buFont typeface="+mj-lt"/>
              <a:buAutoNum type="arabicPeriod"/>
            </a:pPr>
            <a:r>
              <a:rPr lang="nl-NL" sz="2000" i="1" dirty="0"/>
              <a:t>Hoe staat het weerstandsvermogen ervoor en zijn de belangrijkste risico’s in beeld gebracht?</a:t>
            </a:r>
          </a:p>
          <a:p>
            <a:pPr marL="457200" indent="-457200">
              <a:buFont typeface="+mj-lt"/>
              <a:buAutoNum type="arabicPeriod"/>
            </a:pPr>
            <a:r>
              <a:rPr lang="nl-NL" sz="2000" i="1" dirty="0"/>
              <a:t>De financiële positie van, voor het beleidsprogramma relevante, verbonden partijen en de financiële risico’s die zij met zich meebrengen. </a:t>
            </a:r>
          </a:p>
          <a:p>
            <a:pPr marL="457200" indent="-457200">
              <a:buFont typeface="+mj-lt"/>
              <a:buAutoNum type="arabicPeriod"/>
            </a:pPr>
            <a:r>
              <a:rPr lang="nl-NL" sz="2000" i="1" dirty="0"/>
              <a:t>Worden de verleende subsidies verantwoord? </a:t>
            </a:r>
          </a:p>
        </p:txBody>
      </p:sp>
    </p:spTree>
    <p:extLst>
      <p:ext uri="{BB962C8B-B14F-4D97-AF65-F5344CB8AC3E}">
        <p14:creationId xmlns:p14="http://schemas.microsoft.com/office/powerpoint/2010/main" val="37640297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Algemene informatie over het format</a:t>
            </a:r>
          </a:p>
        </p:txBody>
      </p:sp>
      <p:sp>
        <p:nvSpPr>
          <p:cNvPr id="5" name="Tijdelijke aanduiding voor inhoud 2"/>
          <p:cNvSpPr txBox="1">
            <a:spLocks/>
          </p:cNvSpPr>
          <p:nvPr/>
        </p:nvSpPr>
        <p:spPr bwMode="auto">
          <a:xfrm>
            <a:off x="1536703" y="2060848"/>
            <a:ext cx="10223500" cy="40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rgbClr val="72797F"/>
                </a:solidFill>
                <a:latin typeface="+mn-lt"/>
                <a:ea typeface="+mn-ea"/>
                <a:cs typeface="+mn-cs"/>
              </a:defRPr>
            </a:lvl1pPr>
            <a:lvl2pPr marL="742950" indent="-285750" algn="l" rtl="0" eaLnBrk="1" fontAlgn="base" hangingPunct="1">
              <a:spcBef>
                <a:spcPct val="20000"/>
              </a:spcBef>
              <a:spcAft>
                <a:spcPct val="0"/>
              </a:spcAft>
              <a:buChar char="–"/>
              <a:defRPr sz="3200">
                <a:solidFill>
                  <a:srgbClr val="72797F"/>
                </a:solidFill>
                <a:latin typeface="+mn-lt"/>
              </a:defRPr>
            </a:lvl2pPr>
            <a:lvl3pPr marL="1143000" indent="-228600" algn="l" rtl="0" eaLnBrk="1" fontAlgn="base" hangingPunct="1">
              <a:spcBef>
                <a:spcPct val="20000"/>
              </a:spcBef>
              <a:spcAft>
                <a:spcPct val="0"/>
              </a:spcAft>
              <a:buChar char="•"/>
              <a:defRPr sz="3200">
                <a:solidFill>
                  <a:srgbClr val="72797F"/>
                </a:solidFill>
                <a:latin typeface="+mn-lt"/>
              </a:defRPr>
            </a:lvl3pPr>
            <a:lvl4pPr marL="1600200" indent="-228600" algn="l" rtl="0" eaLnBrk="1" fontAlgn="base" hangingPunct="1">
              <a:spcBef>
                <a:spcPct val="20000"/>
              </a:spcBef>
              <a:spcAft>
                <a:spcPct val="0"/>
              </a:spcAft>
              <a:buChar char="–"/>
              <a:defRPr sz="3200">
                <a:solidFill>
                  <a:srgbClr val="72797F"/>
                </a:solidFill>
                <a:latin typeface="+mn-lt"/>
              </a:defRPr>
            </a:lvl4pPr>
            <a:lvl5pPr marL="2057400" indent="-228600" algn="l" rtl="0" eaLnBrk="1" fontAlgn="base" hangingPunct="1">
              <a:spcBef>
                <a:spcPct val="20000"/>
              </a:spcBef>
              <a:spcAft>
                <a:spcPct val="0"/>
              </a:spcAft>
              <a:buChar char="»"/>
              <a:defRPr sz="3200">
                <a:solidFill>
                  <a:srgbClr val="72797F"/>
                </a:solidFill>
                <a:latin typeface="+mn-lt"/>
              </a:defRPr>
            </a:lvl5pPr>
            <a:lvl6pPr marL="2514600" indent="-228600" algn="l" rtl="0" eaLnBrk="1" fontAlgn="base" hangingPunct="1">
              <a:spcBef>
                <a:spcPct val="20000"/>
              </a:spcBef>
              <a:spcAft>
                <a:spcPct val="0"/>
              </a:spcAft>
              <a:buChar char="»"/>
              <a:defRPr sz="3200">
                <a:solidFill>
                  <a:srgbClr val="72797F"/>
                </a:solidFill>
                <a:latin typeface="+mn-lt"/>
              </a:defRPr>
            </a:lvl6pPr>
            <a:lvl7pPr marL="2971800" indent="-228600" algn="l" rtl="0" eaLnBrk="1" fontAlgn="base" hangingPunct="1">
              <a:spcBef>
                <a:spcPct val="20000"/>
              </a:spcBef>
              <a:spcAft>
                <a:spcPct val="0"/>
              </a:spcAft>
              <a:buChar char="»"/>
              <a:defRPr sz="3200">
                <a:solidFill>
                  <a:srgbClr val="72797F"/>
                </a:solidFill>
                <a:latin typeface="+mn-lt"/>
              </a:defRPr>
            </a:lvl7pPr>
            <a:lvl8pPr marL="3429000" indent="-228600" algn="l" rtl="0" eaLnBrk="1" fontAlgn="base" hangingPunct="1">
              <a:spcBef>
                <a:spcPct val="20000"/>
              </a:spcBef>
              <a:spcAft>
                <a:spcPct val="0"/>
              </a:spcAft>
              <a:buChar char="»"/>
              <a:defRPr sz="3200">
                <a:solidFill>
                  <a:srgbClr val="72797F"/>
                </a:solidFill>
                <a:latin typeface="+mn-lt"/>
              </a:defRPr>
            </a:lvl8pPr>
            <a:lvl9pPr marL="3886200" indent="-228600" algn="l" rtl="0" eaLnBrk="1" fontAlgn="base" hangingPunct="1">
              <a:spcBef>
                <a:spcPct val="20000"/>
              </a:spcBef>
              <a:spcAft>
                <a:spcPct val="0"/>
              </a:spcAft>
              <a:buChar char="»"/>
              <a:defRPr sz="3200">
                <a:solidFill>
                  <a:srgbClr val="72797F"/>
                </a:solidFill>
                <a:latin typeface="+mn-lt"/>
              </a:defRPr>
            </a:lvl9pPr>
          </a:lstStyle>
          <a:p>
            <a:r>
              <a:rPr lang="nl-NL" sz="1200" kern="0" dirty="0">
                <a:solidFill>
                  <a:schemeClr val="bg1">
                    <a:lumMod val="50000"/>
                  </a:schemeClr>
                </a:solidFill>
              </a:rPr>
              <a:t>Deze presentatie is een voorbeeld van een format voor de methode Duisenberg bij de jaarrekening van gemeenten. </a:t>
            </a:r>
          </a:p>
          <a:p>
            <a:endParaRPr lang="nl-NL" sz="1200" i="1" kern="0" dirty="0">
              <a:solidFill>
                <a:schemeClr val="bg1">
                  <a:lumMod val="50000"/>
                </a:schemeClr>
              </a:solidFill>
            </a:endParaRPr>
          </a:p>
          <a:p>
            <a:r>
              <a:rPr lang="nl-NL" sz="1200" kern="0" dirty="0">
                <a:solidFill>
                  <a:schemeClr val="bg1">
                    <a:lumMod val="50000"/>
                  </a:schemeClr>
                </a:solidFill>
              </a:rPr>
              <a:t>De presentatie bevat veel sheets omdat wij u graag verschillende opties en mogelijkheden willen geven voor de zes hoofdvragen</a:t>
            </a:r>
          </a:p>
          <a:p>
            <a:endParaRPr lang="nl-NL" sz="1200" kern="0" dirty="0">
              <a:solidFill>
                <a:schemeClr val="bg1">
                  <a:lumMod val="50000"/>
                </a:schemeClr>
              </a:solidFill>
            </a:endParaRPr>
          </a:p>
          <a:p>
            <a:r>
              <a:rPr lang="nl-NL" sz="1200" kern="0" dirty="0">
                <a:solidFill>
                  <a:schemeClr val="bg1">
                    <a:lumMod val="50000"/>
                  </a:schemeClr>
                </a:solidFill>
              </a:rPr>
              <a:t>Bij het selecteren van de sheets is het relevant om te kijken wat voor uw gemeente van belang is. Het kan zijn dat uit het onderzoek nog relevante zaken naar boven komen die de rapporteurs niet in hun rapportage aan de raadscommissie presenteren. U zou deze kunnen opnemen in een appendix/ bijlage. . </a:t>
            </a:r>
          </a:p>
          <a:p>
            <a:endParaRPr lang="nl-NL" sz="1200" kern="0" dirty="0">
              <a:solidFill>
                <a:schemeClr val="bg1">
                  <a:lumMod val="50000"/>
                </a:schemeClr>
              </a:solidFill>
            </a:endParaRPr>
          </a:p>
          <a:p>
            <a:r>
              <a:rPr lang="nl-NL" sz="1200" kern="0" dirty="0">
                <a:solidFill>
                  <a:schemeClr val="bg1">
                    <a:lumMod val="50000"/>
                  </a:schemeClr>
                </a:solidFill>
              </a:rPr>
              <a:t>Het format is een voorbeeld van de rapportage in de eerste fase, dit houdt in de fase waarin de rapporteurs hun bevindingen delen met de raadscommissie. </a:t>
            </a:r>
          </a:p>
          <a:p>
            <a:endParaRPr lang="nl-NL" sz="1200" kern="0" dirty="0">
              <a:solidFill>
                <a:schemeClr val="bg1">
                  <a:lumMod val="50000"/>
                </a:schemeClr>
              </a:solidFill>
            </a:endParaRPr>
          </a:p>
          <a:p>
            <a:r>
              <a:rPr lang="nl-NL" sz="1200" kern="0" dirty="0">
                <a:solidFill>
                  <a:schemeClr val="bg1">
                    <a:lumMod val="50000"/>
                  </a:schemeClr>
                </a:solidFill>
              </a:rPr>
              <a:t>Voor de presentatie van de rapporteurs aan de wethouder (tweede fase) maakt u een selectie van de sheets. Vaak wordt gestart met enkele opmerkingen over wat goed gaat. Daarna wordt aan de hand van de sheet waar vragen en onduidelijkheden over zijn, in gegaan op de verbeterpunten. De uiteindelijke presentatie beslaat vaak ongeveer 15 – 20 sheets. </a:t>
            </a:r>
          </a:p>
          <a:p>
            <a:endParaRPr lang="nl-NL" sz="1200" kern="0" dirty="0">
              <a:solidFill>
                <a:schemeClr val="bg1">
                  <a:lumMod val="50000"/>
                </a:schemeClr>
              </a:solidFill>
            </a:endParaRPr>
          </a:p>
          <a:p>
            <a:r>
              <a:rPr lang="nl-NL" sz="1200" kern="0" dirty="0">
                <a:solidFill>
                  <a:schemeClr val="bg1">
                    <a:lumMod val="50000"/>
                  </a:schemeClr>
                </a:solidFill>
              </a:rPr>
              <a:t>Proberen in de presentatie een link te leggen tussen doelen, prestaties en middelen. Uit de praktijk blijkt dat het in het begin veel voor zal komen dat er nog geen informatie is. De methode en dit format helpen om dit helder te krijgen en om boven water te krijgen welke informatie ontbreekt.</a:t>
            </a:r>
          </a:p>
        </p:txBody>
      </p:sp>
      <p:sp>
        <p:nvSpPr>
          <p:cNvPr id="3" name="Tijdelijke aanduiding voor voettekst 2"/>
          <p:cNvSpPr>
            <a:spLocks noGrp="1"/>
          </p:cNvSpPr>
          <p:nvPr>
            <p:ph type="ftr" sz="quarter" idx="10"/>
          </p:nvPr>
        </p:nvSpPr>
        <p:spPr/>
        <p:txBody>
          <a:bodyPr anchor="ctr"/>
          <a:lstStyle/>
          <a:p>
            <a:r>
              <a:rPr lang="nl-NL" sz="1000" i="1" dirty="0">
                <a:latin typeface="+mn-lt"/>
              </a:rPr>
              <a:t>Dit format is opgesteld door: Wesley Boer. </a:t>
            </a:r>
          </a:p>
        </p:txBody>
      </p:sp>
    </p:spTree>
    <p:extLst>
      <p:ext uri="{BB962C8B-B14F-4D97-AF65-F5344CB8AC3E}">
        <p14:creationId xmlns:p14="http://schemas.microsoft.com/office/powerpoint/2010/main" val="13950406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Wat heeft het gekost?</a:t>
            </a:r>
            <a:br>
              <a:rPr lang="nl-NL" sz="3200" dirty="0"/>
            </a:br>
            <a:r>
              <a:rPr lang="nl-NL" sz="3200" dirty="0"/>
              <a:t>Voornaamste bevindingen</a:t>
            </a:r>
          </a:p>
        </p:txBody>
      </p:sp>
      <p:sp>
        <p:nvSpPr>
          <p:cNvPr id="3" name="Tijdelijke aanduiding voor inhoud 2"/>
          <p:cNvSpPr>
            <a:spLocks noGrp="1"/>
          </p:cNvSpPr>
          <p:nvPr>
            <p:ph idx="1"/>
          </p:nvPr>
        </p:nvSpPr>
        <p:spPr>
          <a:xfrm>
            <a:off x="1536703" y="2060848"/>
            <a:ext cx="10223500" cy="4094981"/>
          </a:xfrm>
        </p:spPr>
        <p:txBody>
          <a:bodyPr/>
          <a:lstStyle/>
          <a:p>
            <a:r>
              <a:rPr lang="nl-NL" sz="2000" dirty="0"/>
              <a:t>Beschrijf hier puntsgewijs: </a:t>
            </a:r>
          </a:p>
          <a:p>
            <a:pPr marL="457200" indent="-457200">
              <a:buFont typeface="+mj-lt"/>
              <a:buAutoNum type="arabicPeriod"/>
            </a:pPr>
            <a:r>
              <a:rPr lang="nl-NL" sz="2000" i="1" dirty="0"/>
              <a:t>De voornaamste bevindingen over de geplande en gerealiseerde kosten van het beleidsterrein;</a:t>
            </a:r>
          </a:p>
          <a:p>
            <a:pPr marL="457200" indent="-457200">
              <a:buFont typeface="+mj-lt"/>
              <a:buAutoNum type="arabicPeriod"/>
            </a:pPr>
            <a:r>
              <a:rPr lang="nl-NL" sz="2000" i="1" dirty="0"/>
              <a:t>De staat van het weerstandsvermogen;</a:t>
            </a:r>
          </a:p>
        </p:txBody>
      </p:sp>
    </p:spTree>
    <p:extLst>
      <p:ext uri="{BB962C8B-B14F-4D97-AF65-F5344CB8AC3E}">
        <p14:creationId xmlns:p14="http://schemas.microsoft.com/office/powerpoint/2010/main" val="22916200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Wat heeft het gekost? (toelichting)</a:t>
            </a:r>
          </a:p>
        </p:txBody>
      </p:sp>
      <p:sp>
        <p:nvSpPr>
          <p:cNvPr id="3" name="Tijdelijke aanduiding voor inhoud 2"/>
          <p:cNvSpPr>
            <a:spLocks noGrp="1"/>
          </p:cNvSpPr>
          <p:nvPr>
            <p:ph idx="1"/>
          </p:nvPr>
        </p:nvSpPr>
        <p:spPr>
          <a:xfrm>
            <a:off x="1536703" y="2060848"/>
            <a:ext cx="10223500" cy="4094981"/>
          </a:xfrm>
        </p:spPr>
        <p:txBody>
          <a:bodyPr/>
          <a:lstStyle/>
          <a:p>
            <a:r>
              <a:rPr lang="nl-NL" sz="2000" dirty="0"/>
              <a:t>Financiële tabellen over de inkomsten en uitgaven op de diverse doelstellingen van het programma. De vorm van de tabellen is afhankelijk van de rapportage die de gemeente hanteert. </a:t>
            </a:r>
          </a:p>
          <a:p>
            <a:endParaRPr lang="nl-NL" sz="2000" dirty="0"/>
          </a:p>
          <a:p>
            <a:r>
              <a:rPr lang="nl-NL" sz="2000" dirty="0"/>
              <a:t>Hieronder volgen enkele voorbeelden van tabellen. </a:t>
            </a:r>
          </a:p>
        </p:txBody>
      </p:sp>
    </p:spTree>
    <p:extLst>
      <p:ext uri="{BB962C8B-B14F-4D97-AF65-F5344CB8AC3E}">
        <p14:creationId xmlns:p14="http://schemas.microsoft.com/office/powerpoint/2010/main" val="21369763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Wat heeft het gekost? (baten en lasten)</a:t>
            </a:r>
          </a:p>
        </p:txBody>
      </p:sp>
      <p:sp>
        <p:nvSpPr>
          <p:cNvPr id="3" name="Tijdelijke aanduiding voor inhoud 2"/>
          <p:cNvSpPr>
            <a:spLocks noGrp="1"/>
          </p:cNvSpPr>
          <p:nvPr>
            <p:ph idx="1"/>
          </p:nvPr>
        </p:nvSpPr>
        <p:spPr>
          <a:xfrm>
            <a:off x="1536703" y="2060848"/>
            <a:ext cx="10223500" cy="4094981"/>
          </a:xfrm>
        </p:spPr>
        <p:txBody>
          <a:bodyPr/>
          <a:lstStyle/>
          <a:p>
            <a:r>
              <a:rPr lang="nl-NL" sz="2000" dirty="0"/>
              <a:t>Beschrijf hier de opvallendste bevindingen over de baten en lasten van het programma, kijkend naar de begrote en gerealiseerde cijfers</a:t>
            </a:r>
          </a:p>
          <a:p>
            <a:endParaRPr lang="nl-NL" sz="2000" dirty="0"/>
          </a:p>
          <a:p>
            <a:r>
              <a:rPr lang="nl-NL" sz="2000" dirty="0"/>
              <a:t>Beschrijf ook de meest opvallende afwijkingen met betrekking tot de over- en </a:t>
            </a:r>
            <a:r>
              <a:rPr lang="nl-NL" sz="2000" dirty="0" err="1"/>
              <a:t>onderschrijdingen</a:t>
            </a:r>
            <a:r>
              <a:rPr lang="nl-NL" sz="2000" dirty="0"/>
              <a:t>. </a:t>
            </a:r>
          </a:p>
        </p:txBody>
      </p:sp>
    </p:spTree>
    <p:extLst>
      <p:ext uri="{BB962C8B-B14F-4D97-AF65-F5344CB8AC3E}">
        <p14:creationId xmlns:p14="http://schemas.microsoft.com/office/powerpoint/2010/main" val="35826482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Wat heeft het gekost?  </a:t>
            </a:r>
            <a:br>
              <a:rPr lang="nl-NL" sz="3200" dirty="0"/>
            </a:br>
            <a:r>
              <a:rPr lang="nl-NL" sz="3200" dirty="0"/>
              <a:t>Totaal saldo baten en lasten</a:t>
            </a:r>
          </a:p>
        </p:txBody>
      </p:sp>
      <p:graphicFrame>
        <p:nvGraphicFramePr>
          <p:cNvPr id="4" name="Tijdelijke aanduiding voor inhoud 3"/>
          <p:cNvGraphicFramePr>
            <a:graphicFrameLocks noGrp="1"/>
          </p:cNvGraphicFramePr>
          <p:nvPr>
            <p:ph idx="1"/>
            <p:extLst>
              <p:ext uri="{D42A27DB-BD31-4B8C-83A1-F6EECF244321}">
                <p14:modId xmlns:p14="http://schemas.microsoft.com/office/powerpoint/2010/main" val="2789567818"/>
              </p:ext>
            </p:extLst>
          </p:nvPr>
        </p:nvGraphicFramePr>
        <p:xfrm>
          <a:off x="710949" y="2271376"/>
          <a:ext cx="10770102" cy="2741800"/>
        </p:xfrm>
        <a:graphic>
          <a:graphicData uri="http://schemas.openxmlformats.org/drawingml/2006/table">
            <a:tbl>
              <a:tblPr firstRow="1" bandRow="1">
                <a:tableStyleId>{912C8C85-51F0-491E-9774-3900AFEF0FD7}</a:tableStyleId>
              </a:tblPr>
              <a:tblGrid>
                <a:gridCol w="1914102">
                  <a:extLst>
                    <a:ext uri="{9D8B030D-6E8A-4147-A177-3AD203B41FA5}">
                      <a16:colId xmlns:a16="http://schemas.microsoft.com/office/drawing/2014/main" xmlns="" val="20000"/>
                    </a:ext>
                  </a:extLst>
                </a:gridCol>
                <a:gridCol w="1476000">
                  <a:extLst>
                    <a:ext uri="{9D8B030D-6E8A-4147-A177-3AD203B41FA5}">
                      <a16:colId xmlns:a16="http://schemas.microsoft.com/office/drawing/2014/main" xmlns="" val="20002"/>
                    </a:ext>
                  </a:extLst>
                </a:gridCol>
                <a:gridCol w="1476000">
                  <a:extLst>
                    <a:ext uri="{9D8B030D-6E8A-4147-A177-3AD203B41FA5}">
                      <a16:colId xmlns:a16="http://schemas.microsoft.com/office/drawing/2014/main" xmlns="" val="20003"/>
                    </a:ext>
                  </a:extLst>
                </a:gridCol>
                <a:gridCol w="1476000">
                  <a:extLst>
                    <a:ext uri="{9D8B030D-6E8A-4147-A177-3AD203B41FA5}">
                      <a16:colId xmlns:a16="http://schemas.microsoft.com/office/drawing/2014/main" xmlns="" val="20004"/>
                    </a:ext>
                  </a:extLst>
                </a:gridCol>
                <a:gridCol w="1476000">
                  <a:extLst>
                    <a:ext uri="{9D8B030D-6E8A-4147-A177-3AD203B41FA5}">
                      <a16:colId xmlns:a16="http://schemas.microsoft.com/office/drawing/2014/main" xmlns="" val="20005"/>
                    </a:ext>
                  </a:extLst>
                </a:gridCol>
                <a:gridCol w="1476000">
                  <a:extLst>
                    <a:ext uri="{9D8B030D-6E8A-4147-A177-3AD203B41FA5}">
                      <a16:colId xmlns:a16="http://schemas.microsoft.com/office/drawing/2014/main" xmlns="" val="20006"/>
                    </a:ext>
                  </a:extLst>
                </a:gridCol>
                <a:gridCol w="1476000">
                  <a:extLst>
                    <a:ext uri="{9D8B030D-6E8A-4147-A177-3AD203B41FA5}">
                      <a16:colId xmlns:a16="http://schemas.microsoft.com/office/drawing/2014/main" xmlns="" val="20007"/>
                    </a:ext>
                  </a:extLst>
                </a:gridCol>
              </a:tblGrid>
              <a:tr h="288000">
                <a:tc gridSpan="4">
                  <a:txBody>
                    <a:bodyPr/>
                    <a:lstStyle/>
                    <a:p>
                      <a:r>
                        <a:rPr lang="nl-NL" sz="900" dirty="0">
                          <a:solidFill>
                            <a:srgbClr val="002060"/>
                          </a:solidFill>
                        </a:rPr>
                        <a:t>Baten en lasten</a:t>
                      </a:r>
                    </a:p>
                  </a:txBody>
                  <a:tcPr>
                    <a:solidFill>
                      <a:srgbClr val="33CCFF"/>
                    </a:solidFill>
                  </a:tcPr>
                </a:tc>
                <a:tc hMerge="1">
                  <a:txBody>
                    <a:bodyPr/>
                    <a:lstStyle/>
                    <a:p>
                      <a:endParaRPr lang="nl-NL"/>
                    </a:p>
                  </a:txBody>
                  <a:tcPr/>
                </a:tc>
                <a:tc hMerge="1">
                  <a:txBody>
                    <a:bodyPr/>
                    <a:lstStyle/>
                    <a:p>
                      <a:endParaRPr lang="nl-NL"/>
                    </a:p>
                  </a:txBody>
                  <a:tcPr/>
                </a:tc>
                <a:tc hMerge="1">
                  <a:txBody>
                    <a:bodyPr/>
                    <a:lstStyle/>
                    <a:p>
                      <a:endParaRPr lang="nl-NL"/>
                    </a:p>
                  </a:txBody>
                  <a:tcPr/>
                </a:tc>
                <a:tc gridSpan="2">
                  <a:txBody>
                    <a:bodyPr/>
                    <a:lstStyle/>
                    <a:p>
                      <a:pPr algn="ctr"/>
                      <a:r>
                        <a:rPr lang="nl-NL" sz="900" dirty="0">
                          <a:solidFill>
                            <a:schemeClr val="tx1"/>
                          </a:solidFill>
                        </a:rPr>
                        <a:t>Verschillen begroting vs. jaarrekening</a:t>
                      </a:r>
                    </a:p>
                  </a:txBody>
                  <a:tcPr>
                    <a:solidFill>
                      <a:srgbClr val="33CCFF"/>
                    </a:solidFill>
                  </a:tcPr>
                </a:tc>
                <a:tc hMerge="1">
                  <a:txBody>
                    <a:bodyPr/>
                    <a:lstStyle/>
                    <a:p>
                      <a:endParaRPr lang="nl-NL" sz="900" dirty="0"/>
                    </a:p>
                  </a:txBody>
                  <a:tcPr/>
                </a:tc>
                <a:tc>
                  <a:txBody>
                    <a:bodyPr/>
                    <a:lstStyle/>
                    <a:p>
                      <a:endParaRPr lang="nl-NL" sz="900" dirty="0">
                        <a:solidFill>
                          <a:srgbClr val="002060"/>
                        </a:solidFill>
                      </a:endParaRPr>
                    </a:p>
                  </a:txBody>
                  <a:tcPr>
                    <a:solidFill>
                      <a:srgbClr val="33CCFF"/>
                    </a:solidFill>
                  </a:tcPr>
                </a:tc>
                <a:extLst>
                  <a:ext uri="{0D108BD9-81ED-4DB2-BD59-A6C34878D82A}">
                    <a16:rowId xmlns:a16="http://schemas.microsoft.com/office/drawing/2014/main" xmlns="" val="10000"/>
                  </a:ext>
                </a:extLst>
              </a:tr>
              <a:tr h="288000">
                <a:tc>
                  <a:txBody>
                    <a:bodyPr/>
                    <a:lstStyle/>
                    <a:p>
                      <a:endParaRPr lang="nl-NL" sz="900" dirty="0">
                        <a:solidFill>
                          <a:srgbClr val="002060"/>
                        </a:solidFill>
                      </a:endParaRPr>
                    </a:p>
                  </a:txBody>
                  <a:tcPr/>
                </a:tc>
                <a:tc>
                  <a:txBody>
                    <a:bodyPr/>
                    <a:lstStyle/>
                    <a:p>
                      <a:r>
                        <a:rPr lang="nl-NL" sz="900" b="1" dirty="0">
                          <a:solidFill>
                            <a:srgbClr val="002060"/>
                          </a:solidFill>
                        </a:rPr>
                        <a:t>Primaire begroting 20xx</a:t>
                      </a:r>
                    </a:p>
                  </a:txBody>
                  <a:tcPr/>
                </a:tc>
                <a:tc>
                  <a:txBody>
                    <a:bodyPr/>
                    <a:lstStyle/>
                    <a:p>
                      <a:r>
                        <a:rPr lang="nl-NL" sz="900" b="1" dirty="0">
                          <a:solidFill>
                            <a:srgbClr val="002060"/>
                          </a:solidFill>
                        </a:rPr>
                        <a:t>Begrotingswijziging</a:t>
                      </a:r>
                    </a:p>
                    <a:p>
                      <a:r>
                        <a:rPr lang="nl-NL" sz="900" b="1" dirty="0">
                          <a:solidFill>
                            <a:srgbClr val="002060"/>
                          </a:solidFill>
                        </a:rPr>
                        <a:t>20xx</a:t>
                      </a:r>
                    </a:p>
                  </a:txBody>
                  <a:tcPr/>
                </a:tc>
                <a:tc>
                  <a:txBody>
                    <a:bodyPr/>
                    <a:lstStyle/>
                    <a:p>
                      <a:r>
                        <a:rPr lang="nl-NL" sz="900" b="1" dirty="0">
                          <a:solidFill>
                            <a:srgbClr val="002060"/>
                          </a:solidFill>
                        </a:rPr>
                        <a:t>Jaarrekening</a:t>
                      </a:r>
                    </a:p>
                    <a:p>
                      <a:r>
                        <a:rPr lang="nl-NL" sz="900" b="1" dirty="0">
                          <a:solidFill>
                            <a:srgbClr val="002060"/>
                          </a:solidFill>
                        </a:rPr>
                        <a:t>20xx</a:t>
                      </a:r>
                    </a:p>
                  </a:txBody>
                  <a:tcPr>
                    <a:solidFill>
                      <a:srgbClr val="FFFF00"/>
                    </a:solidFill>
                  </a:tcPr>
                </a:tc>
                <a:tc>
                  <a:txBody>
                    <a:bodyPr/>
                    <a:lstStyle/>
                    <a:p>
                      <a:r>
                        <a:rPr lang="nl-NL" sz="900" b="1" dirty="0">
                          <a:solidFill>
                            <a:srgbClr val="002060"/>
                          </a:solidFill>
                        </a:rPr>
                        <a:t>Primaire </a:t>
                      </a:r>
                      <a:r>
                        <a:rPr lang="nl-NL" sz="900" b="1" baseline="0" dirty="0">
                          <a:solidFill>
                            <a:srgbClr val="002060"/>
                          </a:solidFill>
                        </a:rPr>
                        <a:t>begroting vs. jaarrekening</a:t>
                      </a:r>
                      <a:endParaRPr lang="nl-NL" sz="900" b="1" dirty="0">
                        <a:solidFill>
                          <a:srgbClr val="002060"/>
                        </a:solidFill>
                      </a:endParaRPr>
                    </a:p>
                  </a:txBody>
                  <a:tcPr/>
                </a:tc>
                <a:tc>
                  <a:txBody>
                    <a:bodyPr/>
                    <a:lstStyle/>
                    <a:p>
                      <a:r>
                        <a:rPr lang="nl-NL" sz="900" b="1" dirty="0">
                          <a:solidFill>
                            <a:srgbClr val="002060"/>
                          </a:solidFill>
                        </a:rPr>
                        <a:t>Begrotingswijziging vs. jaarrekening</a:t>
                      </a:r>
                    </a:p>
                  </a:txBody>
                  <a:tcPr/>
                </a:tc>
                <a:tc>
                  <a:txBody>
                    <a:bodyPr/>
                    <a:lstStyle/>
                    <a:p>
                      <a:r>
                        <a:rPr lang="nl-NL" sz="900" b="1" dirty="0">
                          <a:solidFill>
                            <a:srgbClr val="002060"/>
                          </a:solidFill>
                        </a:rPr>
                        <a:t>Toelichting</a:t>
                      </a:r>
                    </a:p>
                  </a:txBody>
                  <a:tcPr/>
                </a:tc>
                <a:extLst>
                  <a:ext uri="{0D108BD9-81ED-4DB2-BD59-A6C34878D82A}">
                    <a16:rowId xmlns:a16="http://schemas.microsoft.com/office/drawing/2014/main" xmlns="" val="10001"/>
                  </a:ext>
                </a:extLst>
              </a:tr>
              <a:tr h="288000">
                <a:tc>
                  <a:txBody>
                    <a:bodyPr/>
                    <a:lstStyle/>
                    <a:p>
                      <a:r>
                        <a:rPr lang="nl-NL" sz="900" b="1" dirty="0">
                          <a:solidFill>
                            <a:srgbClr val="002060"/>
                          </a:solidFill>
                        </a:rPr>
                        <a:t>Programma(onderdeel)</a:t>
                      </a:r>
                    </a:p>
                  </a:txBody>
                  <a:tcPr/>
                </a:tc>
                <a:tc>
                  <a:txBody>
                    <a:bodyPr/>
                    <a:lstStyle/>
                    <a:p>
                      <a:endParaRPr lang="nl-NL" sz="900" dirty="0">
                        <a:solidFill>
                          <a:srgbClr val="002060"/>
                        </a:solidFill>
                      </a:endParaRPr>
                    </a:p>
                  </a:txBody>
                  <a:tcPr>
                    <a:noFill/>
                  </a:tcPr>
                </a:tc>
                <a:tc>
                  <a:txBody>
                    <a:bodyPr/>
                    <a:lstStyle/>
                    <a:p>
                      <a:endParaRPr lang="nl-NL" sz="900" dirty="0">
                        <a:solidFill>
                          <a:srgbClr val="002060"/>
                        </a:solidFill>
                      </a:endParaRPr>
                    </a:p>
                  </a:txBody>
                  <a:tcPr>
                    <a:solidFill>
                      <a:schemeClr val="accent3">
                        <a:lumMod val="95000"/>
                      </a:schemeClr>
                    </a:solidFill>
                  </a:tcPr>
                </a:tc>
                <a:tc>
                  <a:txBody>
                    <a:bodyPr/>
                    <a:lstStyle/>
                    <a:p>
                      <a:endParaRPr lang="nl-NL" sz="900" dirty="0">
                        <a:solidFill>
                          <a:srgbClr val="002060"/>
                        </a:solidFill>
                      </a:endParaRPr>
                    </a:p>
                  </a:txBody>
                  <a:tcPr>
                    <a:solidFill>
                      <a:srgbClr val="FFFF00"/>
                    </a:solidFill>
                  </a:tcPr>
                </a:tc>
                <a:tc>
                  <a:txBody>
                    <a:bodyPr/>
                    <a:lstStyle/>
                    <a:p>
                      <a:endParaRPr lang="nl-NL" sz="900" dirty="0">
                        <a:solidFill>
                          <a:srgbClr val="002060"/>
                        </a:solidFill>
                      </a:endParaRPr>
                    </a:p>
                  </a:txBody>
                  <a:tcPr>
                    <a:solidFill>
                      <a:schemeClr val="accent3">
                        <a:lumMod val="95000"/>
                      </a:schemeClr>
                    </a:solidFill>
                  </a:tcPr>
                </a:tc>
                <a:tc>
                  <a:txBody>
                    <a:bodyPr/>
                    <a:lstStyle/>
                    <a:p>
                      <a:endParaRPr lang="nl-NL" sz="900" dirty="0">
                        <a:solidFill>
                          <a:srgbClr val="002060"/>
                        </a:solidFill>
                      </a:endParaRPr>
                    </a:p>
                  </a:txBody>
                  <a:tcPr>
                    <a:noFill/>
                  </a:tcPr>
                </a:tc>
                <a:tc>
                  <a:txBody>
                    <a:bodyPr/>
                    <a:lstStyle/>
                    <a:p>
                      <a:endParaRPr lang="nl-NL" sz="900" dirty="0">
                        <a:solidFill>
                          <a:srgbClr val="002060"/>
                        </a:solidFill>
                      </a:endParaRPr>
                    </a:p>
                  </a:txBody>
                  <a:tcPr>
                    <a:noFill/>
                  </a:tcPr>
                </a:tc>
                <a:extLst>
                  <a:ext uri="{0D108BD9-81ED-4DB2-BD59-A6C34878D82A}">
                    <a16:rowId xmlns:a16="http://schemas.microsoft.com/office/drawing/2014/main" xmlns="" val="10002"/>
                  </a:ext>
                </a:extLst>
              </a:tr>
              <a:tr h="288000">
                <a:tc>
                  <a:txBody>
                    <a:bodyPr/>
                    <a:lstStyle/>
                    <a:p>
                      <a:r>
                        <a:rPr lang="nl-NL" sz="900" dirty="0">
                          <a:solidFill>
                            <a:srgbClr val="002060"/>
                          </a:solidFill>
                        </a:rPr>
                        <a:t>Lasten</a:t>
                      </a:r>
                    </a:p>
                  </a:txBody>
                  <a:tcPr/>
                </a:tc>
                <a:tc>
                  <a:txBody>
                    <a:bodyPr/>
                    <a:lstStyle/>
                    <a:p>
                      <a:endParaRPr lang="nl-NL" sz="900" dirty="0">
                        <a:solidFill>
                          <a:srgbClr val="002060"/>
                        </a:solidFill>
                      </a:endParaRPr>
                    </a:p>
                  </a:txBody>
                  <a:tcPr>
                    <a:noFill/>
                  </a:tcPr>
                </a:tc>
                <a:tc>
                  <a:txBody>
                    <a:bodyPr/>
                    <a:lstStyle/>
                    <a:p>
                      <a:endParaRPr lang="nl-NL" sz="900" dirty="0">
                        <a:solidFill>
                          <a:srgbClr val="002060"/>
                        </a:solidFill>
                      </a:endParaRPr>
                    </a:p>
                  </a:txBody>
                  <a:tcPr>
                    <a:solidFill>
                      <a:schemeClr val="accent3">
                        <a:lumMod val="95000"/>
                      </a:schemeClr>
                    </a:solidFill>
                  </a:tcPr>
                </a:tc>
                <a:tc>
                  <a:txBody>
                    <a:bodyPr/>
                    <a:lstStyle/>
                    <a:p>
                      <a:endParaRPr lang="nl-NL" sz="900" dirty="0">
                        <a:solidFill>
                          <a:srgbClr val="002060"/>
                        </a:solidFill>
                      </a:endParaRPr>
                    </a:p>
                  </a:txBody>
                  <a:tcPr>
                    <a:solidFill>
                      <a:srgbClr val="FFFF00"/>
                    </a:solidFill>
                  </a:tcPr>
                </a:tc>
                <a:tc>
                  <a:txBody>
                    <a:bodyPr/>
                    <a:lstStyle/>
                    <a:p>
                      <a:endParaRPr lang="nl-NL" sz="900" dirty="0">
                        <a:solidFill>
                          <a:srgbClr val="002060"/>
                        </a:solidFill>
                      </a:endParaRPr>
                    </a:p>
                  </a:txBody>
                  <a:tcPr>
                    <a:solidFill>
                      <a:schemeClr val="accent3">
                        <a:lumMod val="95000"/>
                      </a:schemeClr>
                    </a:solidFill>
                  </a:tcPr>
                </a:tc>
                <a:tc>
                  <a:txBody>
                    <a:bodyPr/>
                    <a:lstStyle/>
                    <a:p>
                      <a:endParaRPr lang="nl-NL" sz="900" dirty="0">
                        <a:solidFill>
                          <a:srgbClr val="002060"/>
                        </a:solidFill>
                      </a:endParaRPr>
                    </a:p>
                  </a:txBody>
                  <a:tcPr>
                    <a:noFill/>
                  </a:tcPr>
                </a:tc>
                <a:tc>
                  <a:txBody>
                    <a:bodyPr/>
                    <a:lstStyle/>
                    <a:p>
                      <a:endParaRPr lang="nl-NL" sz="900" dirty="0">
                        <a:solidFill>
                          <a:srgbClr val="002060"/>
                        </a:solidFill>
                      </a:endParaRPr>
                    </a:p>
                  </a:txBody>
                  <a:tcPr>
                    <a:noFill/>
                  </a:tcPr>
                </a:tc>
                <a:extLst>
                  <a:ext uri="{0D108BD9-81ED-4DB2-BD59-A6C34878D82A}">
                    <a16:rowId xmlns:a16="http://schemas.microsoft.com/office/drawing/2014/main" xmlns="" val="10003"/>
                  </a:ext>
                </a:extLst>
              </a:tr>
              <a:tr h="288000">
                <a:tc>
                  <a:txBody>
                    <a:bodyPr/>
                    <a:lstStyle/>
                    <a:p>
                      <a:r>
                        <a:rPr lang="nl-NL" sz="900" dirty="0">
                          <a:solidFill>
                            <a:srgbClr val="002060"/>
                          </a:solidFill>
                        </a:rPr>
                        <a:t>Baten</a:t>
                      </a:r>
                    </a:p>
                  </a:txBody>
                  <a:tcPr/>
                </a:tc>
                <a:tc>
                  <a:txBody>
                    <a:bodyPr/>
                    <a:lstStyle/>
                    <a:p>
                      <a:endParaRPr lang="nl-NL" sz="900" dirty="0">
                        <a:solidFill>
                          <a:srgbClr val="002060"/>
                        </a:solidFill>
                      </a:endParaRPr>
                    </a:p>
                  </a:txBody>
                  <a:tcPr>
                    <a:noFill/>
                  </a:tcPr>
                </a:tc>
                <a:tc>
                  <a:txBody>
                    <a:bodyPr/>
                    <a:lstStyle/>
                    <a:p>
                      <a:endParaRPr lang="nl-NL" sz="900" dirty="0">
                        <a:solidFill>
                          <a:srgbClr val="002060"/>
                        </a:solidFill>
                      </a:endParaRPr>
                    </a:p>
                  </a:txBody>
                  <a:tcPr>
                    <a:solidFill>
                      <a:schemeClr val="accent3">
                        <a:lumMod val="95000"/>
                      </a:schemeClr>
                    </a:solidFill>
                  </a:tcPr>
                </a:tc>
                <a:tc>
                  <a:txBody>
                    <a:bodyPr/>
                    <a:lstStyle/>
                    <a:p>
                      <a:endParaRPr lang="nl-NL" sz="900" dirty="0">
                        <a:solidFill>
                          <a:srgbClr val="002060"/>
                        </a:solidFill>
                      </a:endParaRPr>
                    </a:p>
                  </a:txBody>
                  <a:tcPr>
                    <a:solidFill>
                      <a:srgbClr val="FFFF00"/>
                    </a:solidFill>
                  </a:tcPr>
                </a:tc>
                <a:tc>
                  <a:txBody>
                    <a:bodyPr/>
                    <a:lstStyle/>
                    <a:p>
                      <a:endParaRPr lang="nl-NL" sz="900" dirty="0">
                        <a:solidFill>
                          <a:srgbClr val="002060"/>
                        </a:solidFill>
                      </a:endParaRPr>
                    </a:p>
                  </a:txBody>
                  <a:tcPr>
                    <a:solidFill>
                      <a:schemeClr val="accent3">
                        <a:lumMod val="95000"/>
                      </a:schemeClr>
                    </a:solidFill>
                  </a:tcPr>
                </a:tc>
                <a:tc>
                  <a:txBody>
                    <a:bodyPr/>
                    <a:lstStyle/>
                    <a:p>
                      <a:endParaRPr lang="nl-NL" sz="900" dirty="0">
                        <a:solidFill>
                          <a:srgbClr val="002060"/>
                        </a:solidFill>
                      </a:endParaRPr>
                    </a:p>
                  </a:txBody>
                  <a:tcPr>
                    <a:noFill/>
                  </a:tcPr>
                </a:tc>
                <a:tc>
                  <a:txBody>
                    <a:bodyPr/>
                    <a:lstStyle/>
                    <a:p>
                      <a:endParaRPr lang="nl-NL" sz="900" dirty="0">
                        <a:solidFill>
                          <a:srgbClr val="002060"/>
                        </a:solidFill>
                      </a:endParaRPr>
                    </a:p>
                  </a:txBody>
                  <a:tcPr>
                    <a:noFill/>
                  </a:tcPr>
                </a:tc>
                <a:extLst>
                  <a:ext uri="{0D108BD9-81ED-4DB2-BD59-A6C34878D82A}">
                    <a16:rowId xmlns:a16="http://schemas.microsoft.com/office/drawing/2014/main" xmlns="" val="10004"/>
                  </a:ext>
                </a:extLst>
              </a:tr>
              <a:tr h="288000">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noFill/>
                  </a:tcPr>
                </a:tc>
                <a:tc>
                  <a:txBody>
                    <a:bodyPr/>
                    <a:lstStyle/>
                    <a:p>
                      <a:endParaRPr lang="nl-NL" sz="900" dirty="0">
                        <a:solidFill>
                          <a:srgbClr val="002060"/>
                        </a:solidFill>
                      </a:endParaRPr>
                    </a:p>
                  </a:txBody>
                  <a:tcPr>
                    <a:solidFill>
                      <a:schemeClr val="accent3">
                        <a:lumMod val="95000"/>
                      </a:schemeClr>
                    </a:solidFill>
                  </a:tcPr>
                </a:tc>
                <a:tc>
                  <a:txBody>
                    <a:bodyPr/>
                    <a:lstStyle/>
                    <a:p>
                      <a:endParaRPr lang="nl-NL" sz="900" dirty="0">
                        <a:solidFill>
                          <a:srgbClr val="002060"/>
                        </a:solidFill>
                      </a:endParaRPr>
                    </a:p>
                  </a:txBody>
                  <a:tcPr>
                    <a:solidFill>
                      <a:srgbClr val="FFFF00"/>
                    </a:solidFill>
                  </a:tcPr>
                </a:tc>
                <a:tc>
                  <a:txBody>
                    <a:bodyPr/>
                    <a:lstStyle/>
                    <a:p>
                      <a:endParaRPr lang="nl-NL" sz="900" dirty="0">
                        <a:solidFill>
                          <a:srgbClr val="002060"/>
                        </a:solidFill>
                      </a:endParaRPr>
                    </a:p>
                  </a:txBody>
                  <a:tcPr>
                    <a:solidFill>
                      <a:schemeClr val="accent3">
                        <a:lumMod val="95000"/>
                      </a:schemeClr>
                    </a:solidFill>
                  </a:tcPr>
                </a:tc>
                <a:tc>
                  <a:txBody>
                    <a:bodyPr/>
                    <a:lstStyle/>
                    <a:p>
                      <a:endParaRPr lang="nl-NL" sz="900" dirty="0">
                        <a:solidFill>
                          <a:srgbClr val="002060"/>
                        </a:solidFill>
                      </a:endParaRPr>
                    </a:p>
                  </a:txBody>
                  <a:tcPr>
                    <a:noFill/>
                  </a:tcPr>
                </a:tc>
                <a:tc>
                  <a:txBody>
                    <a:bodyPr/>
                    <a:lstStyle/>
                    <a:p>
                      <a:endParaRPr lang="nl-NL" sz="900" dirty="0">
                        <a:solidFill>
                          <a:srgbClr val="002060"/>
                        </a:solidFill>
                      </a:endParaRPr>
                    </a:p>
                  </a:txBody>
                  <a:tcPr>
                    <a:noFill/>
                  </a:tcPr>
                </a:tc>
                <a:extLst>
                  <a:ext uri="{0D108BD9-81ED-4DB2-BD59-A6C34878D82A}">
                    <a16:rowId xmlns:a16="http://schemas.microsoft.com/office/drawing/2014/main" xmlns="" val="10005"/>
                  </a:ext>
                </a:extLst>
              </a:tr>
              <a:tr h="288000">
                <a:tc>
                  <a:txBody>
                    <a:bodyPr/>
                    <a:lstStyle/>
                    <a:p>
                      <a:r>
                        <a:rPr lang="nl-NL" sz="900" dirty="0">
                          <a:solidFill>
                            <a:srgbClr val="002060"/>
                          </a:solidFill>
                        </a:rPr>
                        <a:t>Saldo baten en lasten </a:t>
                      </a:r>
                    </a:p>
                  </a:txBody>
                  <a:tcPr/>
                </a:tc>
                <a:tc>
                  <a:txBody>
                    <a:bodyPr/>
                    <a:lstStyle/>
                    <a:p>
                      <a:endParaRPr lang="nl-NL" sz="900" dirty="0">
                        <a:solidFill>
                          <a:srgbClr val="002060"/>
                        </a:solidFill>
                      </a:endParaRPr>
                    </a:p>
                  </a:txBody>
                  <a:tcPr>
                    <a:noFill/>
                  </a:tcPr>
                </a:tc>
                <a:tc>
                  <a:txBody>
                    <a:bodyPr/>
                    <a:lstStyle/>
                    <a:p>
                      <a:endParaRPr lang="nl-NL" sz="900" dirty="0">
                        <a:solidFill>
                          <a:srgbClr val="002060"/>
                        </a:solidFill>
                      </a:endParaRPr>
                    </a:p>
                  </a:txBody>
                  <a:tcPr>
                    <a:solidFill>
                      <a:schemeClr val="accent3">
                        <a:lumMod val="95000"/>
                      </a:schemeClr>
                    </a:solidFill>
                  </a:tcPr>
                </a:tc>
                <a:tc>
                  <a:txBody>
                    <a:bodyPr/>
                    <a:lstStyle/>
                    <a:p>
                      <a:endParaRPr lang="nl-NL" sz="900" dirty="0">
                        <a:solidFill>
                          <a:srgbClr val="002060"/>
                        </a:solidFill>
                      </a:endParaRPr>
                    </a:p>
                  </a:txBody>
                  <a:tcPr>
                    <a:solidFill>
                      <a:srgbClr val="FFFF00"/>
                    </a:solidFill>
                  </a:tcPr>
                </a:tc>
                <a:tc>
                  <a:txBody>
                    <a:bodyPr/>
                    <a:lstStyle/>
                    <a:p>
                      <a:endParaRPr lang="nl-NL" sz="900" dirty="0">
                        <a:solidFill>
                          <a:srgbClr val="002060"/>
                        </a:solidFill>
                      </a:endParaRPr>
                    </a:p>
                  </a:txBody>
                  <a:tcPr>
                    <a:solidFill>
                      <a:schemeClr val="accent3">
                        <a:lumMod val="95000"/>
                      </a:schemeClr>
                    </a:solidFill>
                  </a:tcPr>
                </a:tc>
                <a:tc>
                  <a:txBody>
                    <a:bodyPr/>
                    <a:lstStyle/>
                    <a:p>
                      <a:endParaRPr lang="nl-NL" sz="900" dirty="0">
                        <a:solidFill>
                          <a:srgbClr val="002060"/>
                        </a:solidFill>
                      </a:endParaRPr>
                    </a:p>
                  </a:txBody>
                  <a:tcPr>
                    <a:noFill/>
                  </a:tcPr>
                </a:tc>
                <a:tc>
                  <a:txBody>
                    <a:bodyPr/>
                    <a:lstStyle/>
                    <a:p>
                      <a:endParaRPr lang="nl-NL" sz="900" dirty="0">
                        <a:solidFill>
                          <a:srgbClr val="002060"/>
                        </a:solidFill>
                      </a:endParaRPr>
                    </a:p>
                  </a:txBody>
                  <a:tcPr>
                    <a:noFill/>
                  </a:tcPr>
                </a:tc>
                <a:extLst>
                  <a:ext uri="{0D108BD9-81ED-4DB2-BD59-A6C34878D82A}">
                    <a16:rowId xmlns:a16="http://schemas.microsoft.com/office/drawing/2014/main" xmlns="" val="10006"/>
                  </a:ext>
                </a:extLst>
              </a:tr>
              <a:tr h="288000">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noFill/>
                  </a:tcPr>
                </a:tc>
                <a:tc>
                  <a:txBody>
                    <a:bodyPr/>
                    <a:lstStyle/>
                    <a:p>
                      <a:endParaRPr lang="nl-NL" sz="900" dirty="0">
                        <a:solidFill>
                          <a:srgbClr val="002060"/>
                        </a:solidFill>
                      </a:endParaRPr>
                    </a:p>
                  </a:txBody>
                  <a:tcPr>
                    <a:solidFill>
                      <a:schemeClr val="accent3">
                        <a:lumMod val="95000"/>
                      </a:schemeClr>
                    </a:solidFill>
                  </a:tcPr>
                </a:tc>
                <a:tc>
                  <a:txBody>
                    <a:bodyPr/>
                    <a:lstStyle/>
                    <a:p>
                      <a:endParaRPr lang="nl-NL" sz="900" dirty="0">
                        <a:solidFill>
                          <a:srgbClr val="002060"/>
                        </a:solidFill>
                      </a:endParaRPr>
                    </a:p>
                  </a:txBody>
                  <a:tcPr>
                    <a:solidFill>
                      <a:srgbClr val="FFFF00"/>
                    </a:solidFill>
                  </a:tcPr>
                </a:tc>
                <a:tc>
                  <a:txBody>
                    <a:bodyPr/>
                    <a:lstStyle/>
                    <a:p>
                      <a:endParaRPr lang="nl-NL" sz="900" dirty="0">
                        <a:solidFill>
                          <a:srgbClr val="002060"/>
                        </a:solidFill>
                      </a:endParaRPr>
                    </a:p>
                  </a:txBody>
                  <a:tcPr>
                    <a:solidFill>
                      <a:schemeClr val="accent3">
                        <a:lumMod val="95000"/>
                      </a:schemeClr>
                    </a:solidFill>
                  </a:tcPr>
                </a:tc>
                <a:tc>
                  <a:txBody>
                    <a:bodyPr/>
                    <a:lstStyle/>
                    <a:p>
                      <a:endParaRPr lang="nl-NL" sz="900" dirty="0">
                        <a:solidFill>
                          <a:srgbClr val="002060"/>
                        </a:solidFill>
                      </a:endParaRPr>
                    </a:p>
                  </a:txBody>
                  <a:tcPr>
                    <a:noFill/>
                  </a:tcPr>
                </a:tc>
                <a:tc>
                  <a:txBody>
                    <a:bodyPr/>
                    <a:lstStyle/>
                    <a:p>
                      <a:endParaRPr lang="nl-NL" sz="900" dirty="0">
                        <a:solidFill>
                          <a:srgbClr val="002060"/>
                        </a:solidFill>
                      </a:endParaRPr>
                    </a:p>
                  </a:txBody>
                  <a:tcPr>
                    <a:noFill/>
                  </a:tcPr>
                </a:tc>
                <a:extLst>
                  <a:ext uri="{0D108BD9-81ED-4DB2-BD59-A6C34878D82A}">
                    <a16:rowId xmlns:a16="http://schemas.microsoft.com/office/drawing/2014/main" xmlns="" val="10008"/>
                  </a:ext>
                </a:extLst>
              </a:tr>
              <a:tr h="360040">
                <a:tc>
                  <a:txBody>
                    <a:bodyPr/>
                    <a:lstStyle/>
                    <a:p>
                      <a:r>
                        <a:rPr lang="nl-NL" sz="900" dirty="0">
                          <a:solidFill>
                            <a:srgbClr val="002060"/>
                          </a:solidFill>
                        </a:rPr>
                        <a:t>Mutaties reserves</a:t>
                      </a:r>
                    </a:p>
                  </a:txBody>
                  <a:tcPr/>
                </a:tc>
                <a:tc>
                  <a:txBody>
                    <a:bodyPr/>
                    <a:lstStyle/>
                    <a:p>
                      <a:endParaRPr lang="nl-NL" sz="900" dirty="0">
                        <a:solidFill>
                          <a:srgbClr val="002060"/>
                        </a:solidFill>
                      </a:endParaRPr>
                    </a:p>
                  </a:txBody>
                  <a:tcPr>
                    <a:noFill/>
                  </a:tcPr>
                </a:tc>
                <a:tc>
                  <a:txBody>
                    <a:bodyPr/>
                    <a:lstStyle/>
                    <a:p>
                      <a:endParaRPr lang="nl-NL" sz="900" dirty="0">
                        <a:solidFill>
                          <a:srgbClr val="002060"/>
                        </a:solidFill>
                      </a:endParaRPr>
                    </a:p>
                  </a:txBody>
                  <a:tcPr>
                    <a:solidFill>
                      <a:schemeClr val="accent3">
                        <a:lumMod val="95000"/>
                      </a:schemeClr>
                    </a:solidFill>
                  </a:tcPr>
                </a:tc>
                <a:tc>
                  <a:txBody>
                    <a:bodyPr/>
                    <a:lstStyle/>
                    <a:p>
                      <a:endParaRPr lang="nl-NL" sz="900" dirty="0">
                        <a:solidFill>
                          <a:srgbClr val="002060"/>
                        </a:solidFill>
                      </a:endParaRPr>
                    </a:p>
                  </a:txBody>
                  <a:tcPr>
                    <a:solidFill>
                      <a:srgbClr val="FFFF00"/>
                    </a:solidFill>
                  </a:tcPr>
                </a:tc>
                <a:tc>
                  <a:txBody>
                    <a:bodyPr/>
                    <a:lstStyle/>
                    <a:p>
                      <a:endParaRPr lang="nl-NL" sz="900" dirty="0">
                        <a:solidFill>
                          <a:srgbClr val="002060"/>
                        </a:solidFill>
                      </a:endParaRPr>
                    </a:p>
                  </a:txBody>
                  <a:tcPr>
                    <a:solidFill>
                      <a:schemeClr val="accent3">
                        <a:lumMod val="95000"/>
                      </a:schemeClr>
                    </a:solidFill>
                  </a:tcPr>
                </a:tc>
                <a:tc>
                  <a:txBody>
                    <a:bodyPr/>
                    <a:lstStyle/>
                    <a:p>
                      <a:endParaRPr lang="nl-NL" sz="900" dirty="0">
                        <a:solidFill>
                          <a:srgbClr val="002060"/>
                        </a:solidFill>
                      </a:endParaRPr>
                    </a:p>
                  </a:txBody>
                  <a:tcPr>
                    <a:noFill/>
                  </a:tcPr>
                </a:tc>
                <a:tc>
                  <a:txBody>
                    <a:bodyPr/>
                    <a:lstStyle/>
                    <a:p>
                      <a:endParaRPr lang="nl-NL" sz="900" dirty="0">
                        <a:solidFill>
                          <a:srgbClr val="002060"/>
                        </a:solidFill>
                      </a:endParaRPr>
                    </a:p>
                  </a:txBody>
                  <a:tcPr>
                    <a:noFill/>
                  </a:tcPr>
                </a:tc>
                <a:extLst>
                  <a:ext uri="{0D108BD9-81ED-4DB2-BD59-A6C34878D82A}">
                    <a16:rowId xmlns:a16="http://schemas.microsoft.com/office/drawing/2014/main" xmlns="" val="10009"/>
                  </a:ext>
                </a:extLst>
              </a:tr>
            </a:tbl>
          </a:graphicData>
        </a:graphic>
      </p:graphicFrame>
      <p:sp>
        <p:nvSpPr>
          <p:cNvPr id="3" name="Ovaal 2"/>
          <p:cNvSpPr/>
          <p:nvPr/>
        </p:nvSpPr>
        <p:spPr>
          <a:xfrm>
            <a:off x="8040216" y="773832"/>
            <a:ext cx="3723729" cy="998984"/>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nl-NL" sz="1000" b="1" dirty="0">
                <a:solidFill>
                  <a:schemeClr val="tx1"/>
                </a:solidFill>
              </a:rPr>
              <a:t>VOORBEELD:</a:t>
            </a:r>
          </a:p>
          <a:p>
            <a:pPr algn="ctr"/>
            <a:r>
              <a:rPr lang="nl-NL" sz="1000" dirty="0">
                <a:solidFill>
                  <a:schemeClr val="tx1"/>
                </a:solidFill>
              </a:rPr>
              <a:t>Deze tabel kan gebruik worden om een totaalbeeld te geven over de baten en lasten in het programma(onderdeel). </a:t>
            </a:r>
          </a:p>
        </p:txBody>
      </p:sp>
    </p:spTree>
    <p:extLst>
      <p:ext uri="{BB962C8B-B14F-4D97-AF65-F5344CB8AC3E}">
        <p14:creationId xmlns:p14="http://schemas.microsoft.com/office/powerpoint/2010/main" val="32782866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Wat heeft het gekost?  </a:t>
            </a:r>
            <a:br>
              <a:rPr lang="nl-NL" sz="3200" dirty="0"/>
            </a:br>
            <a:r>
              <a:rPr lang="nl-NL" sz="3200" dirty="0"/>
              <a:t>Totaal saldo baten en lasten</a:t>
            </a:r>
          </a:p>
        </p:txBody>
      </p:sp>
      <p:graphicFrame>
        <p:nvGraphicFramePr>
          <p:cNvPr id="5" name="Tijdelijke aanduiding voor inhoud 4"/>
          <p:cNvGraphicFramePr>
            <a:graphicFrameLocks noGrp="1"/>
          </p:cNvGraphicFramePr>
          <p:nvPr>
            <p:ph idx="1"/>
            <p:extLst>
              <p:ext uri="{D42A27DB-BD31-4B8C-83A1-F6EECF244321}">
                <p14:modId xmlns:p14="http://schemas.microsoft.com/office/powerpoint/2010/main" val="1581594140"/>
              </p:ext>
            </p:extLst>
          </p:nvPr>
        </p:nvGraphicFramePr>
        <p:xfrm>
          <a:off x="911424" y="2523420"/>
          <a:ext cx="5760641" cy="2160000"/>
        </p:xfrm>
        <a:graphic>
          <a:graphicData uri="http://schemas.openxmlformats.org/drawingml/2006/table">
            <a:tbl>
              <a:tblPr firstRow="1" bandRow="1">
                <a:tableStyleId>{912C8C85-51F0-491E-9774-3900AFEF0FD7}</a:tableStyleId>
              </a:tblPr>
              <a:tblGrid>
                <a:gridCol w="1800200">
                  <a:extLst>
                    <a:ext uri="{9D8B030D-6E8A-4147-A177-3AD203B41FA5}">
                      <a16:colId xmlns:a16="http://schemas.microsoft.com/office/drawing/2014/main" xmlns="" val="20000"/>
                    </a:ext>
                  </a:extLst>
                </a:gridCol>
                <a:gridCol w="1320147">
                  <a:extLst>
                    <a:ext uri="{9D8B030D-6E8A-4147-A177-3AD203B41FA5}">
                      <a16:colId xmlns:a16="http://schemas.microsoft.com/office/drawing/2014/main" xmlns="" val="20001"/>
                    </a:ext>
                  </a:extLst>
                </a:gridCol>
                <a:gridCol w="1320147">
                  <a:extLst>
                    <a:ext uri="{9D8B030D-6E8A-4147-A177-3AD203B41FA5}">
                      <a16:colId xmlns:a16="http://schemas.microsoft.com/office/drawing/2014/main" xmlns="" val="20002"/>
                    </a:ext>
                  </a:extLst>
                </a:gridCol>
                <a:gridCol w="1320147">
                  <a:extLst>
                    <a:ext uri="{9D8B030D-6E8A-4147-A177-3AD203B41FA5}">
                      <a16:colId xmlns:a16="http://schemas.microsoft.com/office/drawing/2014/main" xmlns="" val="20003"/>
                    </a:ext>
                  </a:extLst>
                </a:gridCol>
              </a:tblGrid>
              <a:tr h="360000">
                <a:tc gridSpan="4">
                  <a:txBody>
                    <a:bodyPr/>
                    <a:lstStyle/>
                    <a:p>
                      <a:pPr algn="ctr"/>
                      <a:r>
                        <a:rPr lang="nl-NL" sz="900" dirty="0">
                          <a:solidFill>
                            <a:srgbClr val="002060"/>
                          </a:solidFill>
                        </a:rPr>
                        <a:t>Baten en lasten</a:t>
                      </a:r>
                    </a:p>
                  </a:txBody>
                  <a:tcPr>
                    <a:solidFill>
                      <a:srgbClr val="33CCFF"/>
                    </a:solidFill>
                  </a:tcPr>
                </a:tc>
                <a:tc hMerge="1">
                  <a:txBody>
                    <a:bodyPr/>
                    <a:lstStyle/>
                    <a:p>
                      <a:endParaRPr lang="nl-NL" sz="900" dirty="0"/>
                    </a:p>
                  </a:txBody>
                  <a:tcPr/>
                </a:tc>
                <a:tc hMerge="1">
                  <a:txBody>
                    <a:bodyPr/>
                    <a:lstStyle/>
                    <a:p>
                      <a:endParaRPr lang="nl-NL" sz="900" dirty="0"/>
                    </a:p>
                  </a:txBody>
                  <a:tcPr/>
                </a:tc>
                <a:tc hMerge="1">
                  <a:txBody>
                    <a:bodyPr/>
                    <a:lstStyle/>
                    <a:p>
                      <a:endParaRPr lang="nl-NL" sz="900" dirty="0"/>
                    </a:p>
                  </a:txBody>
                  <a:tcPr/>
                </a:tc>
                <a:extLst>
                  <a:ext uri="{0D108BD9-81ED-4DB2-BD59-A6C34878D82A}">
                    <a16:rowId xmlns:a16="http://schemas.microsoft.com/office/drawing/2014/main" xmlns="" val="10000"/>
                  </a:ext>
                </a:extLst>
              </a:tr>
              <a:tr h="360000">
                <a:tc>
                  <a:txBody>
                    <a:bodyPr/>
                    <a:lstStyle/>
                    <a:p>
                      <a:endParaRPr lang="nl-NL" sz="900" dirty="0"/>
                    </a:p>
                  </a:txBody>
                  <a:tcPr>
                    <a:lnR w="12700" cap="flat" cmpd="sng" algn="ctr">
                      <a:solidFill>
                        <a:schemeClr val="tx1"/>
                      </a:solidFill>
                      <a:prstDash val="solid"/>
                      <a:round/>
                      <a:headEnd type="none" w="med" len="med"/>
                      <a:tailEnd type="none" w="med" len="med"/>
                    </a:lnR>
                  </a:tcPr>
                </a:tc>
                <a:tc>
                  <a:txBody>
                    <a:bodyPr/>
                    <a:lstStyle/>
                    <a:p>
                      <a:r>
                        <a:rPr lang="nl-NL" sz="900" b="1" dirty="0"/>
                        <a:t>Begroting 20xx</a:t>
                      </a:r>
                    </a:p>
                  </a:txBody>
                  <a:tcPr>
                    <a:lnL w="12700" cap="flat" cmpd="sng" algn="ctr">
                      <a:solidFill>
                        <a:schemeClr val="tx1"/>
                      </a:solidFill>
                      <a:prstDash val="solid"/>
                      <a:round/>
                      <a:headEnd type="none" w="med" len="med"/>
                      <a:tailEnd type="none" w="med" len="med"/>
                    </a:lnL>
                  </a:tcPr>
                </a:tc>
                <a:tc>
                  <a:txBody>
                    <a:bodyPr/>
                    <a:lstStyle/>
                    <a:p>
                      <a:r>
                        <a:rPr lang="nl-NL" sz="900" b="1" dirty="0"/>
                        <a:t>Realisatie 20xx</a:t>
                      </a:r>
                    </a:p>
                  </a:txBody>
                  <a:tcPr/>
                </a:tc>
                <a:tc>
                  <a:txBody>
                    <a:bodyPr/>
                    <a:lstStyle/>
                    <a:p>
                      <a:r>
                        <a:rPr lang="nl-NL" sz="900" b="1" dirty="0"/>
                        <a:t>Verschil</a:t>
                      </a:r>
                    </a:p>
                  </a:txBody>
                  <a:tcPr/>
                </a:tc>
                <a:extLst>
                  <a:ext uri="{0D108BD9-81ED-4DB2-BD59-A6C34878D82A}">
                    <a16:rowId xmlns:a16="http://schemas.microsoft.com/office/drawing/2014/main" xmlns="" val="10001"/>
                  </a:ext>
                </a:extLst>
              </a:tr>
              <a:tr h="360000">
                <a:tc>
                  <a:txBody>
                    <a:bodyPr/>
                    <a:lstStyle/>
                    <a:p>
                      <a:r>
                        <a:rPr lang="nl-NL" sz="900" b="1" dirty="0"/>
                        <a:t>Programma(onderdeel)</a:t>
                      </a:r>
                    </a:p>
                  </a:txBody>
                  <a:tcPr>
                    <a:lnR w="12700" cap="flat" cmpd="sng" algn="ctr">
                      <a:solidFill>
                        <a:schemeClr val="tx1"/>
                      </a:solidFill>
                      <a:prstDash val="solid"/>
                      <a:round/>
                      <a:headEnd type="none" w="med" len="med"/>
                      <a:tailEnd type="none" w="med" len="med"/>
                    </a:lnR>
                  </a:tcPr>
                </a:tc>
                <a:tc>
                  <a:txBody>
                    <a:bodyPr/>
                    <a:lstStyle/>
                    <a:p>
                      <a:endParaRPr lang="nl-NL" sz="900" dirty="0"/>
                    </a:p>
                  </a:txBody>
                  <a:tcPr>
                    <a:lnL w="12700" cap="flat" cmpd="sng" algn="ctr">
                      <a:solidFill>
                        <a:schemeClr val="tx1"/>
                      </a:solidFill>
                      <a:prstDash val="solid"/>
                      <a:round/>
                      <a:headEnd type="none" w="med" len="med"/>
                      <a:tailEnd type="none" w="med" len="med"/>
                    </a:lnL>
                    <a:solidFill>
                      <a:schemeClr val="bg1">
                        <a:lumMod val="95000"/>
                      </a:schemeClr>
                    </a:solidFill>
                  </a:tcPr>
                </a:tc>
                <a:tc>
                  <a:txBody>
                    <a:bodyPr/>
                    <a:lstStyle/>
                    <a:p>
                      <a:endParaRPr lang="nl-NL" sz="900" dirty="0"/>
                    </a:p>
                  </a:txBody>
                  <a:tcPr/>
                </a:tc>
                <a:tc>
                  <a:txBody>
                    <a:bodyPr/>
                    <a:lstStyle/>
                    <a:p>
                      <a:endParaRPr lang="nl-NL" sz="900" dirty="0"/>
                    </a:p>
                  </a:txBody>
                  <a:tcPr>
                    <a:solidFill>
                      <a:schemeClr val="bg1">
                        <a:lumMod val="95000"/>
                      </a:schemeClr>
                    </a:solidFill>
                  </a:tcPr>
                </a:tc>
                <a:extLst>
                  <a:ext uri="{0D108BD9-81ED-4DB2-BD59-A6C34878D82A}">
                    <a16:rowId xmlns:a16="http://schemas.microsoft.com/office/drawing/2014/main" xmlns="" val="10002"/>
                  </a:ext>
                </a:extLst>
              </a:tr>
              <a:tr h="360000">
                <a:tc>
                  <a:txBody>
                    <a:bodyPr/>
                    <a:lstStyle/>
                    <a:p>
                      <a:pPr algn="r"/>
                      <a:r>
                        <a:rPr lang="nl-NL" sz="900" b="0" i="1" dirty="0"/>
                        <a:t>Lasten</a:t>
                      </a:r>
                    </a:p>
                  </a:txBody>
                  <a:tcPr>
                    <a:lnR w="12700" cap="flat" cmpd="sng" algn="ctr">
                      <a:solidFill>
                        <a:schemeClr val="tx1"/>
                      </a:solidFill>
                      <a:prstDash val="solid"/>
                      <a:round/>
                      <a:headEnd type="none" w="med" len="med"/>
                      <a:tailEnd type="none" w="med" len="med"/>
                    </a:lnR>
                  </a:tcPr>
                </a:tc>
                <a:tc>
                  <a:txBody>
                    <a:bodyPr/>
                    <a:lstStyle/>
                    <a:p>
                      <a:endParaRPr lang="nl-NL" sz="900" dirty="0"/>
                    </a:p>
                  </a:txBody>
                  <a:tcPr>
                    <a:lnL w="12700" cap="flat" cmpd="sng" algn="ctr">
                      <a:solidFill>
                        <a:schemeClr val="tx1"/>
                      </a:solidFill>
                      <a:prstDash val="solid"/>
                      <a:round/>
                      <a:headEnd type="none" w="med" len="med"/>
                      <a:tailEnd type="none" w="med" len="med"/>
                    </a:lnL>
                    <a:solidFill>
                      <a:schemeClr val="bg1">
                        <a:lumMod val="95000"/>
                      </a:schemeClr>
                    </a:solidFill>
                  </a:tcPr>
                </a:tc>
                <a:tc>
                  <a:txBody>
                    <a:bodyPr/>
                    <a:lstStyle/>
                    <a:p>
                      <a:endParaRPr lang="nl-NL" sz="900" dirty="0"/>
                    </a:p>
                  </a:txBody>
                  <a:tcPr/>
                </a:tc>
                <a:tc>
                  <a:txBody>
                    <a:bodyPr/>
                    <a:lstStyle/>
                    <a:p>
                      <a:endParaRPr lang="nl-NL" sz="900" dirty="0"/>
                    </a:p>
                  </a:txBody>
                  <a:tcPr>
                    <a:solidFill>
                      <a:schemeClr val="bg1">
                        <a:lumMod val="95000"/>
                      </a:schemeClr>
                    </a:solidFill>
                  </a:tcPr>
                </a:tc>
                <a:extLst>
                  <a:ext uri="{0D108BD9-81ED-4DB2-BD59-A6C34878D82A}">
                    <a16:rowId xmlns:a16="http://schemas.microsoft.com/office/drawing/2014/main" xmlns="" val="10003"/>
                  </a:ext>
                </a:extLst>
              </a:tr>
              <a:tr h="360000">
                <a:tc>
                  <a:txBody>
                    <a:bodyPr/>
                    <a:lstStyle/>
                    <a:p>
                      <a:pPr algn="r"/>
                      <a:r>
                        <a:rPr lang="nl-NL" sz="900" b="0" i="1" dirty="0"/>
                        <a:t>Baten</a:t>
                      </a:r>
                    </a:p>
                  </a:txBody>
                  <a:tcPr>
                    <a:lnR w="12700" cap="flat" cmpd="sng" algn="ctr">
                      <a:solidFill>
                        <a:schemeClr val="tx1"/>
                      </a:solidFill>
                      <a:prstDash val="solid"/>
                      <a:round/>
                      <a:headEnd type="none" w="med" len="med"/>
                      <a:tailEnd type="none" w="med" len="med"/>
                    </a:lnR>
                  </a:tcPr>
                </a:tc>
                <a:tc>
                  <a:txBody>
                    <a:bodyPr/>
                    <a:lstStyle/>
                    <a:p>
                      <a:endParaRPr lang="nl-NL" sz="900" dirty="0"/>
                    </a:p>
                  </a:txBody>
                  <a:tcPr>
                    <a:lnL w="12700" cap="flat" cmpd="sng" algn="ctr">
                      <a:solidFill>
                        <a:schemeClr val="tx1"/>
                      </a:solidFill>
                      <a:prstDash val="solid"/>
                      <a:round/>
                      <a:headEnd type="none" w="med" len="med"/>
                      <a:tailEnd type="none" w="med" len="med"/>
                    </a:lnL>
                    <a:solidFill>
                      <a:schemeClr val="bg1">
                        <a:lumMod val="95000"/>
                      </a:schemeClr>
                    </a:solidFill>
                  </a:tcPr>
                </a:tc>
                <a:tc>
                  <a:txBody>
                    <a:bodyPr/>
                    <a:lstStyle/>
                    <a:p>
                      <a:endParaRPr lang="nl-NL" sz="900" dirty="0"/>
                    </a:p>
                  </a:txBody>
                  <a:tcPr/>
                </a:tc>
                <a:tc>
                  <a:txBody>
                    <a:bodyPr/>
                    <a:lstStyle/>
                    <a:p>
                      <a:endParaRPr lang="nl-NL" sz="900" dirty="0"/>
                    </a:p>
                  </a:txBody>
                  <a:tcPr>
                    <a:solidFill>
                      <a:schemeClr val="bg1">
                        <a:lumMod val="95000"/>
                      </a:schemeClr>
                    </a:solidFill>
                  </a:tcPr>
                </a:tc>
                <a:extLst>
                  <a:ext uri="{0D108BD9-81ED-4DB2-BD59-A6C34878D82A}">
                    <a16:rowId xmlns:a16="http://schemas.microsoft.com/office/drawing/2014/main" xmlns="" val="10004"/>
                  </a:ext>
                </a:extLst>
              </a:tr>
              <a:tr h="360000">
                <a:tc>
                  <a:txBody>
                    <a:bodyPr/>
                    <a:lstStyle/>
                    <a:p>
                      <a:pPr algn="r"/>
                      <a:r>
                        <a:rPr lang="nl-NL" sz="900" b="0" i="1" dirty="0"/>
                        <a:t>Saldo</a:t>
                      </a:r>
                    </a:p>
                  </a:txBody>
                  <a:tcPr>
                    <a:lnR w="12700" cap="flat" cmpd="sng" algn="ctr">
                      <a:solidFill>
                        <a:schemeClr val="tx1"/>
                      </a:solidFill>
                      <a:prstDash val="solid"/>
                      <a:round/>
                      <a:headEnd type="none" w="med" len="med"/>
                      <a:tailEnd type="none" w="med" len="med"/>
                    </a:lnR>
                  </a:tcPr>
                </a:tc>
                <a:tc>
                  <a:txBody>
                    <a:bodyPr/>
                    <a:lstStyle/>
                    <a:p>
                      <a:endParaRPr lang="nl-NL" sz="900" dirty="0"/>
                    </a:p>
                  </a:txBody>
                  <a:tcPr>
                    <a:lnL w="12700" cap="flat" cmpd="sng" algn="ctr">
                      <a:solidFill>
                        <a:schemeClr val="tx1"/>
                      </a:solidFill>
                      <a:prstDash val="solid"/>
                      <a:round/>
                      <a:headEnd type="none" w="med" len="med"/>
                      <a:tailEnd type="none" w="med" len="med"/>
                    </a:lnL>
                    <a:solidFill>
                      <a:schemeClr val="bg1">
                        <a:lumMod val="95000"/>
                      </a:schemeClr>
                    </a:solidFill>
                  </a:tcPr>
                </a:tc>
                <a:tc>
                  <a:txBody>
                    <a:bodyPr/>
                    <a:lstStyle/>
                    <a:p>
                      <a:endParaRPr lang="nl-NL" sz="900" dirty="0"/>
                    </a:p>
                  </a:txBody>
                  <a:tcPr/>
                </a:tc>
                <a:tc>
                  <a:txBody>
                    <a:bodyPr/>
                    <a:lstStyle/>
                    <a:p>
                      <a:endParaRPr lang="nl-NL" sz="900" dirty="0"/>
                    </a:p>
                  </a:txBody>
                  <a:tcPr>
                    <a:solidFill>
                      <a:schemeClr val="bg1">
                        <a:lumMod val="95000"/>
                      </a:schemeClr>
                    </a:solidFill>
                  </a:tcPr>
                </a:tc>
                <a:extLst>
                  <a:ext uri="{0D108BD9-81ED-4DB2-BD59-A6C34878D82A}">
                    <a16:rowId xmlns:a16="http://schemas.microsoft.com/office/drawing/2014/main" xmlns="" val="10005"/>
                  </a:ext>
                </a:extLst>
              </a:tr>
            </a:tbl>
          </a:graphicData>
        </a:graphic>
      </p:graphicFrame>
      <p:graphicFrame>
        <p:nvGraphicFramePr>
          <p:cNvPr id="7" name="Tabel 6"/>
          <p:cNvGraphicFramePr>
            <a:graphicFrameLocks noGrp="1"/>
          </p:cNvGraphicFramePr>
          <p:nvPr>
            <p:extLst>
              <p:ext uri="{D42A27DB-BD31-4B8C-83A1-F6EECF244321}">
                <p14:modId xmlns:p14="http://schemas.microsoft.com/office/powerpoint/2010/main" val="4266222500"/>
              </p:ext>
            </p:extLst>
          </p:nvPr>
        </p:nvGraphicFramePr>
        <p:xfrm>
          <a:off x="8328248" y="1229284"/>
          <a:ext cx="3600000" cy="1368000"/>
        </p:xfrm>
        <a:graphic>
          <a:graphicData uri="http://schemas.openxmlformats.org/drawingml/2006/table">
            <a:tbl>
              <a:tblPr firstRow="1" bandRow="1">
                <a:tableStyleId>{72833802-FEF1-4C79-8D5D-14CF1EAF98D9}</a:tableStyleId>
              </a:tblPr>
              <a:tblGrid>
                <a:gridCol w="1800000">
                  <a:extLst>
                    <a:ext uri="{9D8B030D-6E8A-4147-A177-3AD203B41FA5}">
                      <a16:colId xmlns:a16="http://schemas.microsoft.com/office/drawing/2014/main" xmlns="" val="20000"/>
                    </a:ext>
                  </a:extLst>
                </a:gridCol>
                <a:gridCol w="1800000">
                  <a:extLst>
                    <a:ext uri="{9D8B030D-6E8A-4147-A177-3AD203B41FA5}">
                      <a16:colId xmlns:a16="http://schemas.microsoft.com/office/drawing/2014/main" xmlns="" val="20001"/>
                    </a:ext>
                  </a:extLst>
                </a:gridCol>
              </a:tblGrid>
              <a:tr h="288000">
                <a:tc gridSpan="2">
                  <a:txBody>
                    <a:bodyPr/>
                    <a:lstStyle/>
                    <a:p>
                      <a:r>
                        <a:rPr lang="nl-NL" sz="900" dirty="0">
                          <a:solidFill>
                            <a:srgbClr val="002060"/>
                          </a:solidFill>
                        </a:rPr>
                        <a:t>Grootste afwijkingen lasten</a:t>
                      </a:r>
                    </a:p>
                  </a:txBody>
                  <a:tcPr>
                    <a:solidFill>
                      <a:srgbClr val="33CCFF"/>
                    </a:solidFill>
                  </a:tcPr>
                </a:tc>
                <a:tc hMerge="1">
                  <a:txBody>
                    <a:bodyPr/>
                    <a:lstStyle/>
                    <a:p>
                      <a:endParaRPr lang="nl-NL" sz="900" dirty="0"/>
                    </a:p>
                  </a:txBody>
                  <a:tcPr/>
                </a:tc>
                <a:extLst>
                  <a:ext uri="{0D108BD9-81ED-4DB2-BD59-A6C34878D82A}">
                    <a16:rowId xmlns:a16="http://schemas.microsoft.com/office/drawing/2014/main" xmlns="" val="10000"/>
                  </a:ext>
                </a:extLst>
              </a:tr>
              <a:tr h="360000">
                <a:tc>
                  <a:txBody>
                    <a:bodyPr/>
                    <a:lstStyle/>
                    <a:p>
                      <a:r>
                        <a:rPr lang="nl-NL" sz="900" b="1" dirty="0"/>
                        <a:t>Programma(onderdeel)</a:t>
                      </a:r>
                    </a:p>
                  </a:txBody>
                  <a:tcPr/>
                </a:tc>
                <a:tc>
                  <a:txBody>
                    <a:bodyPr/>
                    <a:lstStyle/>
                    <a:p>
                      <a:r>
                        <a:rPr lang="nl-NL" sz="900" b="1" dirty="0"/>
                        <a:t>Meer/minder uitgaven</a:t>
                      </a:r>
                    </a:p>
                  </a:txBody>
                  <a:tcPr/>
                </a:tc>
                <a:extLst>
                  <a:ext uri="{0D108BD9-81ED-4DB2-BD59-A6C34878D82A}">
                    <a16:rowId xmlns:a16="http://schemas.microsoft.com/office/drawing/2014/main" xmlns="" val="10001"/>
                  </a:ext>
                </a:extLst>
              </a:tr>
              <a:tr h="360000">
                <a:tc>
                  <a:txBody>
                    <a:bodyPr/>
                    <a:lstStyle/>
                    <a:p>
                      <a:endParaRPr lang="nl-NL" sz="900" dirty="0"/>
                    </a:p>
                  </a:txBody>
                  <a:tcPr/>
                </a:tc>
                <a:tc>
                  <a:txBody>
                    <a:bodyPr/>
                    <a:lstStyle/>
                    <a:p>
                      <a:endParaRPr lang="nl-NL" sz="900" dirty="0"/>
                    </a:p>
                  </a:txBody>
                  <a:tcPr>
                    <a:solidFill>
                      <a:schemeClr val="bg1">
                        <a:lumMod val="95000"/>
                      </a:schemeClr>
                    </a:solidFill>
                  </a:tcPr>
                </a:tc>
                <a:extLst>
                  <a:ext uri="{0D108BD9-81ED-4DB2-BD59-A6C34878D82A}">
                    <a16:rowId xmlns:a16="http://schemas.microsoft.com/office/drawing/2014/main" xmlns="" val="10002"/>
                  </a:ext>
                </a:extLst>
              </a:tr>
              <a:tr h="360000">
                <a:tc>
                  <a:txBody>
                    <a:bodyPr/>
                    <a:lstStyle/>
                    <a:p>
                      <a:endParaRPr lang="nl-NL" sz="900" dirty="0"/>
                    </a:p>
                  </a:txBody>
                  <a:tcPr/>
                </a:tc>
                <a:tc>
                  <a:txBody>
                    <a:bodyPr/>
                    <a:lstStyle/>
                    <a:p>
                      <a:endParaRPr lang="nl-NL" sz="900" dirty="0"/>
                    </a:p>
                  </a:txBody>
                  <a:tcPr>
                    <a:solidFill>
                      <a:schemeClr val="bg1">
                        <a:lumMod val="95000"/>
                      </a:schemeClr>
                    </a:solidFill>
                  </a:tcPr>
                </a:tc>
                <a:extLst>
                  <a:ext uri="{0D108BD9-81ED-4DB2-BD59-A6C34878D82A}">
                    <a16:rowId xmlns:a16="http://schemas.microsoft.com/office/drawing/2014/main" xmlns="" val="10003"/>
                  </a:ext>
                </a:extLst>
              </a:tr>
            </a:tbl>
          </a:graphicData>
        </a:graphic>
      </p:graphicFrame>
      <p:graphicFrame>
        <p:nvGraphicFramePr>
          <p:cNvPr id="8" name="Tabel 7"/>
          <p:cNvGraphicFramePr>
            <a:graphicFrameLocks noGrp="1"/>
          </p:cNvGraphicFramePr>
          <p:nvPr>
            <p:extLst>
              <p:ext uri="{D42A27DB-BD31-4B8C-83A1-F6EECF244321}">
                <p14:modId xmlns:p14="http://schemas.microsoft.com/office/powerpoint/2010/main" val="2670538053"/>
              </p:ext>
            </p:extLst>
          </p:nvPr>
        </p:nvGraphicFramePr>
        <p:xfrm>
          <a:off x="8327974" y="2924944"/>
          <a:ext cx="3600000" cy="1368000"/>
        </p:xfrm>
        <a:graphic>
          <a:graphicData uri="http://schemas.openxmlformats.org/drawingml/2006/table">
            <a:tbl>
              <a:tblPr firstRow="1" bandRow="1">
                <a:tableStyleId>{72833802-FEF1-4C79-8D5D-14CF1EAF98D9}</a:tableStyleId>
              </a:tblPr>
              <a:tblGrid>
                <a:gridCol w="1800000">
                  <a:extLst>
                    <a:ext uri="{9D8B030D-6E8A-4147-A177-3AD203B41FA5}">
                      <a16:colId xmlns:a16="http://schemas.microsoft.com/office/drawing/2014/main" xmlns="" val="20000"/>
                    </a:ext>
                  </a:extLst>
                </a:gridCol>
                <a:gridCol w="1800000">
                  <a:extLst>
                    <a:ext uri="{9D8B030D-6E8A-4147-A177-3AD203B41FA5}">
                      <a16:colId xmlns:a16="http://schemas.microsoft.com/office/drawing/2014/main" xmlns="" val="20001"/>
                    </a:ext>
                  </a:extLst>
                </a:gridCol>
              </a:tblGrid>
              <a:tr h="288000">
                <a:tc gridSpan="2">
                  <a:txBody>
                    <a:bodyPr/>
                    <a:lstStyle/>
                    <a:p>
                      <a:r>
                        <a:rPr lang="nl-NL" sz="900" dirty="0">
                          <a:solidFill>
                            <a:srgbClr val="002060"/>
                          </a:solidFill>
                        </a:rPr>
                        <a:t>Grootste afwijkingen baten</a:t>
                      </a:r>
                    </a:p>
                  </a:txBody>
                  <a:tcPr>
                    <a:solidFill>
                      <a:srgbClr val="33CCFF"/>
                    </a:solidFill>
                  </a:tcPr>
                </a:tc>
                <a:tc hMerge="1">
                  <a:txBody>
                    <a:bodyPr/>
                    <a:lstStyle/>
                    <a:p>
                      <a:endParaRPr lang="nl-NL" sz="900" dirty="0"/>
                    </a:p>
                  </a:txBody>
                  <a:tcPr/>
                </a:tc>
                <a:extLst>
                  <a:ext uri="{0D108BD9-81ED-4DB2-BD59-A6C34878D82A}">
                    <a16:rowId xmlns:a16="http://schemas.microsoft.com/office/drawing/2014/main" xmlns="" val="10000"/>
                  </a:ext>
                </a:extLst>
              </a:tr>
              <a:tr h="360000">
                <a:tc>
                  <a:txBody>
                    <a:bodyPr/>
                    <a:lstStyle/>
                    <a:p>
                      <a:r>
                        <a:rPr lang="nl-NL" sz="900" b="1" dirty="0"/>
                        <a:t>Programma(onderdeel)</a:t>
                      </a:r>
                    </a:p>
                  </a:txBody>
                  <a:tcPr/>
                </a:tc>
                <a:tc>
                  <a:txBody>
                    <a:bodyPr/>
                    <a:lstStyle/>
                    <a:p>
                      <a:r>
                        <a:rPr lang="nl-NL" sz="900" b="1" dirty="0"/>
                        <a:t>Meer/minder uitgaven</a:t>
                      </a:r>
                    </a:p>
                  </a:txBody>
                  <a:tcPr/>
                </a:tc>
                <a:extLst>
                  <a:ext uri="{0D108BD9-81ED-4DB2-BD59-A6C34878D82A}">
                    <a16:rowId xmlns:a16="http://schemas.microsoft.com/office/drawing/2014/main" xmlns="" val="10001"/>
                  </a:ext>
                </a:extLst>
              </a:tr>
              <a:tr h="360000">
                <a:tc>
                  <a:txBody>
                    <a:bodyPr/>
                    <a:lstStyle/>
                    <a:p>
                      <a:endParaRPr lang="nl-NL" sz="900" dirty="0"/>
                    </a:p>
                  </a:txBody>
                  <a:tcPr/>
                </a:tc>
                <a:tc>
                  <a:txBody>
                    <a:bodyPr/>
                    <a:lstStyle/>
                    <a:p>
                      <a:endParaRPr lang="nl-NL" sz="900" dirty="0"/>
                    </a:p>
                  </a:txBody>
                  <a:tcPr>
                    <a:solidFill>
                      <a:schemeClr val="bg1">
                        <a:lumMod val="95000"/>
                      </a:schemeClr>
                    </a:solidFill>
                  </a:tcPr>
                </a:tc>
                <a:extLst>
                  <a:ext uri="{0D108BD9-81ED-4DB2-BD59-A6C34878D82A}">
                    <a16:rowId xmlns:a16="http://schemas.microsoft.com/office/drawing/2014/main" xmlns="" val="10002"/>
                  </a:ext>
                </a:extLst>
              </a:tr>
              <a:tr h="360000">
                <a:tc>
                  <a:txBody>
                    <a:bodyPr/>
                    <a:lstStyle/>
                    <a:p>
                      <a:endParaRPr lang="nl-NL" sz="900" dirty="0"/>
                    </a:p>
                  </a:txBody>
                  <a:tcPr/>
                </a:tc>
                <a:tc>
                  <a:txBody>
                    <a:bodyPr/>
                    <a:lstStyle/>
                    <a:p>
                      <a:endParaRPr lang="nl-NL" sz="900" dirty="0"/>
                    </a:p>
                  </a:txBody>
                  <a:tcPr>
                    <a:solidFill>
                      <a:schemeClr val="bg1">
                        <a:lumMod val="95000"/>
                      </a:schemeClr>
                    </a:solidFill>
                  </a:tcPr>
                </a:tc>
                <a:extLst>
                  <a:ext uri="{0D108BD9-81ED-4DB2-BD59-A6C34878D82A}">
                    <a16:rowId xmlns:a16="http://schemas.microsoft.com/office/drawing/2014/main" xmlns="" val="10003"/>
                  </a:ext>
                </a:extLst>
              </a:tr>
            </a:tbl>
          </a:graphicData>
        </a:graphic>
      </p:graphicFrame>
      <p:graphicFrame>
        <p:nvGraphicFramePr>
          <p:cNvPr id="9" name="Tabel 8"/>
          <p:cNvGraphicFramePr>
            <a:graphicFrameLocks noGrp="1"/>
          </p:cNvGraphicFramePr>
          <p:nvPr>
            <p:extLst>
              <p:ext uri="{D42A27DB-BD31-4B8C-83A1-F6EECF244321}">
                <p14:modId xmlns:p14="http://schemas.microsoft.com/office/powerpoint/2010/main" val="4087961809"/>
              </p:ext>
            </p:extLst>
          </p:nvPr>
        </p:nvGraphicFramePr>
        <p:xfrm>
          <a:off x="8320880" y="4689140"/>
          <a:ext cx="3600000" cy="1368000"/>
        </p:xfrm>
        <a:graphic>
          <a:graphicData uri="http://schemas.openxmlformats.org/drawingml/2006/table">
            <a:tbl>
              <a:tblPr firstRow="1" bandRow="1">
                <a:tableStyleId>{72833802-FEF1-4C79-8D5D-14CF1EAF98D9}</a:tableStyleId>
              </a:tblPr>
              <a:tblGrid>
                <a:gridCol w="1800000">
                  <a:extLst>
                    <a:ext uri="{9D8B030D-6E8A-4147-A177-3AD203B41FA5}">
                      <a16:colId xmlns:a16="http://schemas.microsoft.com/office/drawing/2014/main" xmlns="" val="20000"/>
                    </a:ext>
                  </a:extLst>
                </a:gridCol>
                <a:gridCol w="1800000">
                  <a:extLst>
                    <a:ext uri="{9D8B030D-6E8A-4147-A177-3AD203B41FA5}">
                      <a16:colId xmlns:a16="http://schemas.microsoft.com/office/drawing/2014/main" xmlns="" val="20001"/>
                    </a:ext>
                  </a:extLst>
                </a:gridCol>
              </a:tblGrid>
              <a:tr h="288000">
                <a:tc gridSpan="2">
                  <a:txBody>
                    <a:bodyPr/>
                    <a:lstStyle/>
                    <a:p>
                      <a:r>
                        <a:rPr lang="nl-NL" sz="900" dirty="0">
                          <a:solidFill>
                            <a:srgbClr val="002060"/>
                          </a:solidFill>
                        </a:rPr>
                        <a:t>Grootste afwijkingen saldo</a:t>
                      </a:r>
                    </a:p>
                  </a:txBody>
                  <a:tcPr>
                    <a:solidFill>
                      <a:srgbClr val="33CCFF"/>
                    </a:solidFill>
                  </a:tcPr>
                </a:tc>
                <a:tc hMerge="1">
                  <a:txBody>
                    <a:bodyPr/>
                    <a:lstStyle/>
                    <a:p>
                      <a:endParaRPr lang="nl-NL" sz="900" dirty="0"/>
                    </a:p>
                  </a:txBody>
                  <a:tcPr/>
                </a:tc>
                <a:extLst>
                  <a:ext uri="{0D108BD9-81ED-4DB2-BD59-A6C34878D82A}">
                    <a16:rowId xmlns:a16="http://schemas.microsoft.com/office/drawing/2014/main" xmlns="" val="10000"/>
                  </a:ext>
                </a:extLst>
              </a:tr>
              <a:tr h="360000">
                <a:tc>
                  <a:txBody>
                    <a:bodyPr/>
                    <a:lstStyle/>
                    <a:p>
                      <a:r>
                        <a:rPr lang="nl-NL" sz="900" b="1" dirty="0"/>
                        <a:t>Programma(onderdeel)</a:t>
                      </a:r>
                    </a:p>
                  </a:txBody>
                  <a:tcPr/>
                </a:tc>
                <a:tc>
                  <a:txBody>
                    <a:bodyPr/>
                    <a:lstStyle/>
                    <a:p>
                      <a:r>
                        <a:rPr lang="nl-NL" sz="900" b="1" dirty="0"/>
                        <a:t>Meer/minder uitgaven</a:t>
                      </a:r>
                    </a:p>
                  </a:txBody>
                  <a:tcPr/>
                </a:tc>
                <a:extLst>
                  <a:ext uri="{0D108BD9-81ED-4DB2-BD59-A6C34878D82A}">
                    <a16:rowId xmlns:a16="http://schemas.microsoft.com/office/drawing/2014/main" xmlns="" val="10001"/>
                  </a:ext>
                </a:extLst>
              </a:tr>
              <a:tr h="360000">
                <a:tc>
                  <a:txBody>
                    <a:bodyPr/>
                    <a:lstStyle/>
                    <a:p>
                      <a:endParaRPr lang="nl-NL" sz="900" dirty="0"/>
                    </a:p>
                  </a:txBody>
                  <a:tcPr/>
                </a:tc>
                <a:tc>
                  <a:txBody>
                    <a:bodyPr/>
                    <a:lstStyle/>
                    <a:p>
                      <a:endParaRPr lang="nl-NL" sz="900" dirty="0"/>
                    </a:p>
                  </a:txBody>
                  <a:tcPr>
                    <a:solidFill>
                      <a:schemeClr val="bg1">
                        <a:lumMod val="95000"/>
                      </a:schemeClr>
                    </a:solidFill>
                  </a:tcPr>
                </a:tc>
                <a:extLst>
                  <a:ext uri="{0D108BD9-81ED-4DB2-BD59-A6C34878D82A}">
                    <a16:rowId xmlns:a16="http://schemas.microsoft.com/office/drawing/2014/main" xmlns="" val="10002"/>
                  </a:ext>
                </a:extLst>
              </a:tr>
              <a:tr h="360000">
                <a:tc>
                  <a:txBody>
                    <a:bodyPr/>
                    <a:lstStyle/>
                    <a:p>
                      <a:endParaRPr lang="nl-NL" sz="900" dirty="0"/>
                    </a:p>
                  </a:txBody>
                  <a:tcPr/>
                </a:tc>
                <a:tc>
                  <a:txBody>
                    <a:bodyPr/>
                    <a:lstStyle/>
                    <a:p>
                      <a:endParaRPr lang="nl-NL" sz="900" dirty="0"/>
                    </a:p>
                  </a:txBody>
                  <a:tcPr>
                    <a:solidFill>
                      <a:schemeClr val="bg1">
                        <a:lumMod val="95000"/>
                      </a:schemeClr>
                    </a:solidFill>
                  </a:tcPr>
                </a:tc>
                <a:extLst>
                  <a:ext uri="{0D108BD9-81ED-4DB2-BD59-A6C34878D82A}">
                    <a16:rowId xmlns:a16="http://schemas.microsoft.com/office/drawing/2014/main" xmlns="" val="10003"/>
                  </a:ext>
                </a:extLst>
              </a:tr>
            </a:tbl>
          </a:graphicData>
        </a:graphic>
      </p:graphicFrame>
      <p:sp>
        <p:nvSpPr>
          <p:cNvPr id="10" name="Ovaal 9"/>
          <p:cNvSpPr/>
          <p:nvPr/>
        </p:nvSpPr>
        <p:spPr>
          <a:xfrm>
            <a:off x="4309613" y="5043712"/>
            <a:ext cx="3723729" cy="1293588"/>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nl-NL" sz="1000" b="1" dirty="0">
                <a:solidFill>
                  <a:schemeClr val="tx1"/>
                </a:solidFill>
              </a:rPr>
              <a:t>VOORBEELD</a:t>
            </a:r>
            <a:r>
              <a:rPr lang="nl-NL" sz="1000" dirty="0">
                <a:solidFill>
                  <a:schemeClr val="tx1"/>
                </a:solidFill>
              </a:rPr>
              <a:t>:</a:t>
            </a:r>
          </a:p>
          <a:p>
            <a:pPr algn="ctr"/>
            <a:r>
              <a:rPr lang="nl-NL" sz="1000" dirty="0">
                <a:solidFill>
                  <a:schemeClr val="tx1"/>
                </a:solidFill>
              </a:rPr>
              <a:t>Deze tabel kan eventueel gebruik worden om per programmaonderdeel een nadere toelichting te geven over de baten en lasten en de grootste afwijkingen bij baten, lasten en saldo. </a:t>
            </a:r>
          </a:p>
        </p:txBody>
      </p:sp>
    </p:spTree>
    <p:extLst>
      <p:ext uri="{BB962C8B-B14F-4D97-AF65-F5344CB8AC3E}">
        <p14:creationId xmlns:p14="http://schemas.microsoft.com/office/powerpoint/2010/main" val="26721827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Wat heeft het gekost?  </a:t>
            </a:r>
            <a:br>
              <a:rPr lang="nl-NL" sz="3200" dirty="0"/>
            </a:br>
            <a:r>
              <a:rPr lang="nl-NL" sz="3200" dirty="0"/>
              <a:t>Per programma</a:t>
            </a:r>
          </a:p>
        </p:txBody>
      </p:sp>
      <p:graphicFrame>
        <p:nvGraphicFramePr>
          <p:cNvPr id="4" name="Tijdelijke aanduiding voor inhoud 3"/>
          <p:cNvGraphicFramePr>
            <a:graphicFrameLocks noGrp="1"/>
          </p:cNvGraphicFramePr>
          <p:nvPr>
            <p:ph idx="1"/>
            <p:extLst>
              <p:ext uri="{D42A27DB-BD31-4B8C-83A1-F6EECF244321}">
                <p14:modId xmlns:p14="http://schemas.microsoft.com/office/powerpoint/2010/main" val="1132313965"/>
              </p:ext>
            </p:extLst>
          </p:nvPr>
        </p:nvGraphicFramePr>
        <p:xfrm>
          <a:off x="588000" y="2060575"/>
          <a:ext cx="11016000" cy="1440000"/>
        </p:xfrm>
        <a:graphic>
          <a:graphicData uri="http://schemas.openxmlformats.org/drawingml/2006/table">
            <a:tbl>
              <a:tblPr firstRow="1" bandRow="1">
                <a:tableStyleId>{912C8C85-51F0-491E-9774-3900AFEF0FD7}</a:tableStyleId>
              </a:tblPr>
              <a:tblGrid>
                <a:gridCol w="611456">
                  <a:extLst>
                    <a:ext uri="{9D8B030D-6E8A-4147-A177-3AD203B41FA5}">
                      <a16:colId xmlns:a16="http://schemas.microsoft.com/office/drawing/2014/main" xmlns="" val="20000"/>
                    </a:ext>
                  </a:extLst>
                </a:gridCol>
                <a:gridCol w="1591744">
                  <a:extLst>
                    <a:ext uri="{9D8B030D-6E8A-4147-A177-3AD203B41FA5}">
                      <a16:colId xmlns:a16="http://schemas.microsoft.com/office/drawing/2014/main" xmlns="" val="20001"/>
                    </a:ext>
                  </a:extLst>
                </a:gridCol>
                <a:gridCol w="2203200">
                  <a:extLst>
                    <a:ext uri="{9D8B030D-6E8A-4147-A177-3AD203B41FA5}">
                      <a16:colId xmlns:a16="http://schemas.microsoft.com/office/drawing/2014/main" xmlns="" val="20002"/>
                    </a:ext>
                  </a:extLst>
                </a:gridCol>
                <a:gridCol w="2203200">
                  <a:extLst>
                    <a:ext uri="{9D8B030D-6E8A-4147-A177-3AD203B41FA5}">
                      <a16:colId xmlns:a16="http://schemas.microsoft.com/office/drawing/2014/main" xmlns="" val="20003"/>
                    </a:ext>
                  </a:extLst>
                </a:gridCol>
                <a:gridCol w="2203200">
                  <a:extLst>
                    <a:ext uri="{9D8B030D-6E8A-4147-A177-3AD203B41FA5}">
                      <a16:colId xmlns:a16="http://schemas.microsoft.com/office/drawing/2014/main" xmlns="" val="20004"/>
                    </a:ext>
                  </a:extLst>
                </a:gridCol>
                <a:gridCol w="2203200">
                  <a:extLst>
                    <a:ext uri="{9D8B030D-6E8A-4147-A177-3AD203B41FA5}">
                      <a16:colId xmlns:a16="http://schemas.microsoft.com/office/drawing/2014/main" xmlns="" val="20005"/>
                    </a:ext>
                  </a:extLst>
                </a:gridCol>
              </a:tblGrid>
              <a:tr h="288000">
                <a:tc gridSpan="6">
                  <a:txBody>
                    <a:bodyPr/>
                    <a:lstStyle/>
                    <a:p>
                      <a:r>
                        <a:rPr lang="nl-NL" sz="900" dirty="0">
                          <a:solidFill>
                            <a:srgbClr val="002060"/>
                          </a:solidFill>
                        </a:rPr>
                        <a:t>(Invullen</a:t>
                      </a:r>
                      <a:r>
                        <a:rPr lang="nl-NL" sz="900" baseline="0" dirty="0">
                          <a:solidFill>
                            <a:srgbClr val="002060"/>
                          </a:solidFill>
                        </a:rPr>
                        <a:t> programma)</a:t>
                      </a:r>
                      <a:endParaRPr lang="nl-NL" sz="900" dirty="0">
                        <a:solidFill>
                          <a:srgbClr val="002060"/>
                        </a:solidFill>
                      </a:endParaRPr>
                    </a:p>
                  </a:txBody>
                  <a:tcPr>
                    <a:solidFill>
                      <a:srgbClr val="33CCFF"/>
                    </a:solidFill>
                  </a:tcPr>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extLst>
                  <a:ext uri="{0D108BD9-81ED-4DB2-BD59-A6C34878D82A}">
                    <a16:rowId xmlns:a16="http://schemas.microsoft.com/office/drawing/2014/main" xmlns="" val="10000"/>
                  </a:ext>
                </a:extLst>
              </a:tr>
              <a:tr h="288000">
                <a:tc gridSpan="2">
                  <a:txBody>
                    <a:bodyPr/>
                    <a:lstStyle/>
                    <a:p>
                      <a:endParaRPr lang="nl-NL" sz="900" dirty="0">
                        <a:solidFill>
                          <a:srgbClr val="002060"/>
                        </a:solidFill>
                      </a:endParaRPr>
                    </a:p>
                  </a:txBody>
                  <a:tcPr/>
                </a:tc>
                <a:tc hMerge="1">
                  <a:txBody>
                    <a:bodyPr/>
                    <a:lstStyle/>
                    <a:p>
                      <a:endParaRPr lang="nl-NL"/>
                    </a:p>
                  </a:txBody>
                  <a:tcPr/>
                </a:tc>
                <a:tc>
                  <a:txBody>
                    <a:bodyPr/>
                    <a:lstStyle/>
                    <a:p>
                      <a:r>
                        <a:rPr lang="nl-NL" sz="900" b="1" dirty="0">
                          <a:solidFill>
                            <a:srgbClr val="002060"/>
                          </a:solidFill>
                        </a:rPr>
                        <a:t>Jaarrekening (20xx)</a:t>
                      </a:r>
                    </a:p>
                  </a:txBody>
                  <a:tcPr>
                    <a:solidFill>
                      <a:schemeClr val="accent3">
                        <a:lumMod val="95000"/>
                      </a:schemeClr>
                    </a:solidFill>
                  </a:tcPr>
                </a:tc>
                <a:tc>
                  <a:txBody>
                    <a:bodyPr/>
                    <a:lstStyle/>
                    <a:p>
                      <a:r>
                        <a:rPr lang="nl-NL" sz="900" b="1" dirty="0">
                          <a:solidFill>
                            <a:srgbClr val="002060"/>
                          </a:solidFill>
                        </a:rPr>
                        <a:t>Begroting</a:t>
                      </a:r>
                      <a:r>
                        <a:rPr lang="nl-NL" sz="900" b="1" baseline="0" dirty="0">
                          <a:solidFill>
                            <a:srgbClr val="002060"/>
                          </a:solidFill>
                        </a:rPr>
                        <a:t> (20xx)</a:t>
                      </a:r>
                      <a:endParaRPr lang="nl-NL" sz="900" b="1" dirty="0">
                        <a:solidFill>
                          <a:srgbClr val="002060"/>
                        </a:solidFill>
                      </a:endParaRPr>
                    </a:p>
                  </a:txBody>
                  <a:tcPr>
                    <a:noFill/>
                  </a:tcPr>
                </a:tc>
                <a:tc>
                  <a:txBody>
                    <a:bodyPr/>
                    <a:lstStyle/>
                    <a:p>
                      <a:r>
                        <a:rPr lang="nl-NL" sz="900" b="1" dirty="0">
                          <a:solidFill>
                            <a:srgbClr val="002060"/>
                          </a:solidFill>
                        </a:rPr>
                        <a:t>Jaarrekening (20xx)</a:t>
                      </a:r>
                    </a:p>
                  </a:txBody>
                  <a:tcPr>
                    <a:solidFill>
                      <a:srgbClr val="FFFF00"/>
                    </a:solidFill>
                  </a:tcPr>
                </a:tc>
                <a:tc>
                  <a:txBody>
                    <a:bodyPr/>
                    <a:lstStyle/>
                    <a:p>
                      <a:r>
                        <a:rPr lang="nl-NL" sz="900" b="1" dirty="0">
                          <a:solidFill>
                            <a:srgbClr val="002060"/>
                          </a:solidFill>
                        </a:rPr>
                        <a:t>Begroting (20xx)</a:t>
                      </a:r>
                    </a:p>
                  </a:txBody>
                  <a:tcPr>
                    <a:noFill/>
                  </a:tcPr>
                </a:tc>
                <a:extLst>
                  <a:ext uri="{0D108BD9-81ED-4DB2-BD59-A6C34878D82A}">
                    <a16:rowId xmlns:a16="http://schemas.microsoft.com/office/drawing/2014/main" xmlns="" val="10001"/>
                  </a:ext>
                </a:extLst>
              </a:tr>
              <a:tr h="288000">
                <a:tc>
                  <a:txBody>
                    <a:bodyPr/>
                    <a:lstStyle/>
                    <a:p>
                      <a:r>
                        <a:rPr lang="nl-NL" sz="900" i="1" dirty="0">
                          <a:solidFill>
                            <a:srgbClr val="002060"/>
                          </a:solidFill>
                        </a:rPr>
                        <a:t>Baten</a:t>
                      </a:r>
                    </a:p>
                  </a:txBody>
                  <a:tcPr/>
                </a:tc>
                <a:tc>
                  <a:txBody>
                    <a:bodyPr/>
                    <a:lstStyle/>
                    <a:p>
                      <a:r>
                        <a:rPr lang="nl-NL" sz="900" i="1" dirty="0">
                          <a:solidFill>
                            <a:srgbClr val="002060"/>
                          </a:solidFill>
                        </a:rPr>
                        <a:t>(€)</a:t>
                      </a:r>
                    </a:p>
                  </a:txBody>
                  <a:tcPr/>
                </a:tc>
                <a:tc>
                  <a:txBody>
                    <a:bodyPr/>
                    <a:lstStyle/>
                    <a:p>
                      <a:endParaRPr lang="nl-NL" sz="900" dirty="0">
                        <a:solidFill>
                          <a:srgbClr val="002060"/>
                        </a:solidFill>
                      </a:endParaRPr>
                    </a:p>
                  </a:txBody>
                  <a:tcPr>
                    <a:solidFill>
                      <a:schemeClr val="accent3">
                        <a:lumMod val="95000"/>
                      </a:schemeClr>
                    </a:solidFill>
                  </a:tcPr>
                </a:tc>
                <a:tc>
                  <a:txBody>
                    <a:bodyPr/>
                    <a:lstStyle/>
                    <a:p>
                      <a:endParaRPr lang="nl-NL" sz="900" dirty="0">
                        <a:solidFill>
                          <a:srgbClr val="002060"/>
                        </a:solidFill>
                      </a:endParaRPr>
                    </a:p>
                  </a:txBody>
                  <a:tcPr>
                    <a:noFill/>
                  </a:tcPr>
                </a:tc>
                <a:tc>
                  <a:txBody>
                    <a:bodyPr/>
                    <a:lstStyle/>
                    <a:p>
                      <a:endParaRPr lang="nl-NL" sz="900" dirty="0">
                        <a:solidFill>
                          <a:srgbClr val="002060"/>
                        </a:solidFill>
                      </a:endParaRPr>
                    </a:p>
                  </a:txBody>
                  <a:tcPr>
                    <a:solidFill>
                      <a:srgbClr val="FFFF00"/>
                    </a:solidFill>
                  </a:tcPr>
                </a:tc>
                <a:tc>
                  <a:txBody>
                    <a:bodyPr/>
                    <a:lstStyle/>
                    <a:p>
                      <a:endParaRPr lang="nl-NL" sz="900" dirty="0">
                        <a:solidFill>
                          <a:srgbClr val="002060"/>
                        </a:solidFill>
                      </a:endParaRPr>
                    </a:p>
                  </a:txBody>
                  <a:tcPr>
                    <a:noFill/>
                  </a:tcPr>
                </a:tc>
                <a:extLst>
                  <a:ext uri="{0D108BD9-81ED-4DB2-BD59-A6C34878D82A}">
                    <a16:rowId xmlns:a16="http://schemas.microsoft.com/office/drawing/2014/main" xmlns="" val="10002"/>
                  </a:ext>
                </a:extLst>
              </a:tr>
              <a:tr h="288000">
                <a:tc>
                  <a:txBody>
                    <a:bodyPr/>
                    <a:lstStyle/>
                    <a:p>
                      <a:r>
                        <a:rPr lang="nl-NL" sz="900" i="1" dirty="0">
                          <a:solidFill>
                            <a:srgbClr val="002060"/>
                          </a:solidFill>
                        </a:rPr>
                        <a:t>Lasten</a:t>
                      </a:r>
                    </a:p>
                  </a:txBody>
                  <a:tcPr/>
                </a:tc>
                <a:tc>
                  <a:txBody>
                    <a:bodyPr/>
                    <a:lstStyle/>
                    <a:p>
                      <a:r>
                        <a:rPr lang="nl-NL" sz="900" i="1" dirty="0">
                          <a:solidFill>
                            <a:srgbClr val="002060"/>
                          </a:solidFill>
                        </a:rPr>
                        <a:t>(€)</a:t>
                      </a:r>
                    </a:p>
                  </a:txBody>
                  <a:tcPr/>
                </a:tc>
                <a:tc>
                  <a:txBody>
                    <a:bodyPr/>
                    <a:lstStyle/>
                    <a:p>
                      <a:endParaRPr lang="nl-NL" sz="900" dirty="0">
                        <a:solidFill>
                          <a:srgbClr val="002060"/>
                        </a:solidFill>
                      </a:endParaRPr>
                    </a:p>
                  </a:txBody>
                  <a:tcPr>
                    <a:solidFill>
                      <a:schemeClr val="accent3">
                        <a:lumMod val="95000"/>
                      </a:schemeClr>
                    </a:solidFill>
                  </a:tcPr>
                </a:tc>
                <a:tc>
                  <a:txBody>
                    <a:bodyPr/>
                    <a:lstStyle/>
                    <a:p>
                      <a:endParaRPr lang="nl-NL" sz="900" dirty="0">
                        <a:solidFill>
                          <a:srgbClr val="002060"/>
                        </a:solidFill>
                      </a:endParaRPr>
                    </a:p>
                  </a:txBody>
                  <a:tcPr>
                    <a:noFill/>
                  </a:tcPr>
                </a:tc>
                <a:tc>
                  <a:txBody>
                    <a:bodyPr/>
                    <a:lstStyle/>
                    <a:p>
                      <a:endParaRPr lang="nl-NL" sz="900" dirty="0">
                        <a:solidFill>
                          <a:srgbClr val="002060"/>
                        </a:solidFill>
                      </a:endParaRPr>
                    </a:p>
                  </a:txBody>
                  <a:tcPr>
                    <a:solidFill>
                      <a:srgbClr val="FFFF00"/>
                    </a:solidFill>
                  </a:tcPr>
                </a:tc>
                <a:tc>
                  <a:txBody>
                    <a:bodyPr/>
                    <a:lstStyle/>
                    <a:p>
                      <a:endParaRPr lang="nl-NL" sz="900" dirty="0">
                        <a:solidFill>
                          <a:srgbClr val="002060"/>
                        </a:solidFill>
                      </a:endParaRPr>
                    </a:p>
                  </a:txBody>
                  <a:tcPr>
                    <a:noFill/>
                  </a:tcPr>
                </a:tc>
                <a:extLst>
                  <a:ext uri="{0D108BD9-81ED-4DB2-BD59-A6C34878D82A}">
                    <a16:rowId xmlns:a16="http://schemas.microsoft.com/office/drawing/2014/main" xmlns="" val="10003"/>
                  </a:ext>
                </a:extLst>
              </a:tr>
              <a:tr h="288000">
                <a:tc>
                  <a:txBody>
                    <a:bodyPr/>
                    <a:lstStyle/>
                    <a:p>
                      <a:r>
                        <a:rPr lang="nl-NL" sz="900" i="1" dirty="0">
                          <a:solidFill>
                            <a:srgbClr val="002060"/>
                          </a:solidFill>
                        </a:rPr>
                        <a:t>Totaal</a:t>
                      </a:r>
                    </a:p>
                  </a:txBody>
                  <a:tcPr/>
                </a:tc>
                <a:tc>
                  <a:txBody>
                    <a:bodyPr/>
                    <a:lstStyle/>
                    <a:p>
                      <a:r>
                        <a:rPr lang="nl-NL" sz="900" i="1" dirty="0">
                          <a:solidFill>
                            <a:srgbClr val="002060"/>
                          </a:solidFill>
                        </a:rPr>
                        <a:t>(€)</a:t>
                      </a:r>
                    </a:p>
                  </a:txBody>
                  <a:tcPr/>
                </a:tc>
                <a:tc>
                  <a:txBody>
                    <a:bodyPr/>
                    <a:lstStyle/>
                    <a:p>
                      <a:endParaRPr lang="nl-NL" sz="900" dirty="0">
                        <a:solidFill>
                          <a:srgbClr val="002060"/>
                        </a:solidFill>
                      </a:endParaRPr>
                    </a:p>
                  </a:txBody>
                  <a:tcPr>
                    <a:solidFill>
                      <a:schemeClr val="accent3">
                        <a:lumMod val="95000"/>
                      </a:schemeClr>
                    </a:solidFill>
                  </a:tcPr>
                </a:tc>
                <a:tc>
                  <a:txBody>
                    <a:bodyPr/>
                    <a:lstStyle/>
                    <a:p>
                      <a:endParaRPr lang="nl-NL" sz="900" dirty="0">
                        <a:solidFill>
                          <a:srgbClr val="002060"/>
                        </a:solidFill>
                      </a:endParaRPr>
                    </a:p>
                  </a:txBody>
                  <a:tcPr>
                    <a:noFill/>
                  </a:tcPr>
                </a:tc>
                <a:tc>
                  <a:txBody>
                    <a:bodyPr/>
                    <a:lstStyle/>
                    <a:p>
                      <a:endParaRPr lang="nl-NL" sz="900" dirty="0">
                        <a:solidFill>
                          <a:srgbClr val="002060"/>
                        </a:solidFill>
                      </a:endParaRPr>
                    </a:p>
                  </a:txBody>
                  <a:tcPr>
                    <a:solidFill>
                      <a:srgbClr val="FFFF00"/>
                    </a:solidFill>
                  </a:tcPr>
                </a:tc>
                <a:tc>
                  <a:txBody>
                    <a:bodyPr/>
                    <a:lstStyle/>
                    <a:p>
                      <a:endParaRPr lang="nl-NL" sz="900" dirty="0">
                        <a:solidFill>
                          <a:srgbClr val="002060"/>
                        </a:solidFill>
                      </a:endParaRPr>
                    </a:p>
                  </a:txBody>
                  <a:tcPr>
                    <a:noFill/>
                  </a:tcPr>
                </a:tc>
                <a:extLst>
                  <a:ext uri="{0D108BD9-81ED-4DB2-BD59-A6C34878D82A}">
                    <a16:rowId xmlns:a16="http://schemas.microsoft.com/office/drawing/2014/main" xmlns="" val="10004"/>
                  </a:ext>
                </a:extLst>
              </a:tr>
            </a:tbl>
          </a:graphicData>
        </a:graphic>
      </p:graphicFrame>
      <p:graphicFrame>
        <p:nvGraphicFramePr>
          <p:cNvPr id="5" name="Tijdelijke aanduiding voor inhoud 3"/>
          <p:cNvGraphicFramePr>
            <a:graphicFrameLocks/>
          </p:cNvGraphicFramePr>
          <p:nvPr>
            <p:extLst>
              <p:ext uri="{D42A27DB-BD31-4B8C-83A1-F6EECF244321}">
                <p14:modId xmlns:p14="http://schemas.microsoft.com/office/powerpoint/2010/main" val="4279648276"/>
              </p:ext>
            </p:extLst>
          </p:nvPr>
        </p:nvGraphicFramePr>
        <p:xfrm>
          <a:off x="588000" y="3861048"/>
          <a:ext cx="11016000" cy="1440000"/>
        </p:xfrm>
        <a:graphic>
          <a:graphicData uri="http://schemas.openxmlformats.org/drawingml/2006/table">
            <a:tbl>
              <a:tblPr firstRow="1" bandRow="1">
                <a:tableStyleId>{912C8C85-51F0-491E-9774-3900AFEF0FD7}</a:tableStyleId>
              </a:tblPr>
              <a:tblGrid>
                <a:gridCol w="611456">
                  <a:extLst>
                    <a:ext uri="{9D8B030D-6E8A-4147-A177-3AD203B41FA5}">
                      <a16:colId xmlns:a16="http://schemas.microsoft.com/office/drawing/2014/main" xmlns="" val="20000"/>
                    </a:ext>
                  </a:extLst>
                </a:gridCol>
                <a:gridCol w="1591744">
                  <a:extLst>
                    <a:ext uri="{9D8B030D-6E8A-4147-A177-3AD203B41FA5}">
                      <a16:colId xmlns:a16="http://schemas.microsoft.com/office/drawing/2014/main" xmlns="" val="20001"/>
                    </a:ext>
                  </a:extLst>
                </a:gridCol>
                <a:gridCol w="2203200">
                  <a:extLst>
                    <a:ext uri="{9D8B030D-6E8A-4147-A177-3AD203B41FA5}">
                      <a16:colId xmlns:a16="http://schemas.microsoft.com/office/drawing/2014/main" xmlns="" val="20002"/>
                    </a:ext>
                  </a:extLst>
                </a:gridCol>
                <a:gridCol w="2203200">
                  <a:extLst>
                    <a:ext uri="{9D8B030D-6E8A-4147-A177-3AD203B41FA5}">
                      <a16:colId xmlns:a16="http://schemas.microsoft.com/office/drawing/2014/main" xmlns="" val="20003"/>
                    </a:ext>
                  </a:extLst>
                </a:gridCol>
                <a:gridCol w="2203200">
                  <a:extLst>
                    <a:ext uri="{9D8B030D-6E8A-4147-A177-3AD203B41FA5}">
                      <a16:colId xmlns:a16="http://schemas.microsoft.com/office/drawing/2014/main" xmlns="" val="20004"/>
                    </a:ext>
                  </a:extLst>
                </a:gridCol>
                <a:gridCol w="2203200">
                  <a:extLst>
                    <a:ext uri="{9D8B030D-6E8A-4147-A177-3AD203B41FA5}">
                      <a16:colId xmlns:a16="http://schemas.microsoft.com/office/drawing/2014/main" xmlns="" val="20005"/>
                    </a:ext>
                  </a:extLst>
                </a:gridCol>
              </a:tblGrid>
              <a:tr h="288000">
                <a:tc gridSpan="6">
                  <a:txBody>
                    <a:bodyPr/>
                    <a:lstStyle/>
                    <a:p>
                      <a:r>
                        <a:rPr lang="nl-NL" sz="900" b="1" dirty="0">
                          <a:solidFill>
                            <a:srgbClr val="002060"/>
                          </a:solidFill>
                        </a:rPr>
                        <a:t>(Invullen</a:t>
                      </a:r>
                      <a:r>
                        <a:rPr lang="nl-NL" sz="900" b="1" baseline="0" dirty="0">
                          <a:solidFill>
                            <a:srgbClr val="002060"/>
                          </a:solidFill>
                        </a:rPr>
                        <a:t> programmaonderdeel)</a:t>
                      </a:r>
                      <a:endParaRPr lang="nl-NL" sz="900" b="1" dirty="0">
                        <a:solidFill>
                          <a:srgbClr val="002060"/>
                        </a:solidFill>
                      </a:endParaRPr>
                    </a:p>
                  </a:txBody>
                  <a:tcPr>
                    <a:solidFill>
                      <a:srgbClr val="33CCFF"/>
                    </a:solidFill>
                  </a:tcPr>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extLst>
                  <a:ext uri="{0D108BD9-81ED-4DB2-BD59-A6C34878D82A}">
                    <a16:rowId xmlns:a16="http://schemas.microsoft.com/office/drawing/2014/main" xmlns="" val="10000"/>
                  </a:ext>
                </a:extLst>
              </a:tr>
              <a:tr h="288000">
                <a:tc gridSpan="2">
                  <a:txBody>
                    <a:bodyPr/>
                    <a:lstStyle/>
                    <a:p>
                      <a:endParaRPr lang="nl-NL" sz="900" dirty="0">
                        <a:solidFill>
                          <a:srgbClr val="002060"/>
                        </a:solidFill>
                      </a:endParaRPr>
                    </a:p>
                  </a:txBody>
                  <a:tcPr/>
                </a:tc>
                <a:tc hMerge="1">
                  <a:txBody>
                    <a:bodyPr/>
                    <a:lstStyle/>
                    <a:p>
                      <a:endParaRPr lang="nl-NL"/>
                    </a:p>
                  </a:txBody>
                  <a:tcPr/>
                </a:tc>
                <a:tc>
                  <a:txBody>
                    <a:bodyPr/>
                    <a:lstStyle/>
                    <a:p>
                      <a:r>
                        <a:rPr lang="nl-NL" sz="900" b="1" dirty="0">
                          <a:solidFill>
                            <a:srgbClr val="002060"/>
                          </a:solidFill>
                        </a:rPr>
                        <a:t>Jaarrekening (20xx)</a:t>
                      </a:r>
                    </a:p>
                  </a:txBody>
                  <a:tcPr>
                    <a:solidFill>
                      <a:schemeClr val="accent3">
                        <a:lumMod val="95000"/>
                      </a:schemeClr>
                    </a:solidFill>
                  </a:tcPr>
                </a:tc>
                <a:tc>
                  <a:txBody>
                    <a:bodyPr/>
                    <a:lstStyle/>
                    <a:p>
                      <a:r>
                        <a:rPr lang="nl-NL" sz="900" b="1" dirty="0">
                          <a:solidFill>
                            <a:srgbClr val="002060"/>
                          </a:solidFill>
                        </a:rPr>
                        <a:t>Begroting</a:t>
                      </a:r>
                      <a:r>
                        <a:rPr lang="nl-NL" sz="900" b="1" baseline="0" dirty="0">
                          <a:solidFill>
                            <a:srgbClr val="002060"/>
                          </a:solidFill>
                        </a:rPr>
                        <a:t> (20xx)</a:t>
                      </a:r>
                      <a:endParaRPr lang="nl-NL" sz="900" b="1" dirty="0">
                        <a:solidFill>
                          <a:srgbClr val="002060"/>
                        </a:solidFill>
                      </a:endParaRPr>
                    </a:p>
                  </a:txBody>
                  <a:tcPr>
                    <a:noFill/>
                  </a:tcPr>
                </a:tc>
                <a:tc>
                  <a:txBody>
                    <a:bodyPr/>
                    <a:lstStyle/>
                    <a:p>
                      <a:r>
                        <a:rPr lang="nl-NL" sz="900" b="1" dirty="0">
                          <a:solidFill>
                            <a:srgbClr val="002060"/>
                          </a:solidFill>
                        </a:rPr>
                        <a:t>Jaarrekening (20xx)</a:t>
                      </a:r>
                    </a:p>
                  </a:txBody>
                  <a:tcPr>
                    <a:solidFill>
                      <a:srgbClr val="FFFF00"/>
                    </a:solidFill>
                  </a:tcPr>
                </a:tc>
                <a:tc>
                  <a:txBody>
                    <a:bodyPr/>
                    <a:lstStyle/>
                    <a:p>
                      <a:r>
                        <a:rPr lang="nl-NL" sz="900" b="1" dirty="0">
                          <a:solidFill>
                            <a:srgbClr val="002060"/>
                          </a:solidFill>
                        </a:rPr>
                        <a:t>Begroting (20xx)</a:t>
                      </a:r>
                    </a:p>
                  </a:txBody>
                  <a:tcPr>
                    <a:noFill/>
                  </a:tcPr>
                </a:tc>
                <a:extLst>
                  <a:ext uri="{0D108BD9-81ED-4DB2-BD59-A6C34878D82A}">
                    <a16:rowId xmlns:a16="http://schemas.microsoft.com/office/drawing/2014/main" xmlns="" val="10001"/>
                  </a:ext>
                </a:extLst>
              </a:tr>
              <a:tr h="288000">
                <a:tc>
                  <a:txBody>
                    <a:bodyPr/>
                    <a:lstStyle/>
                    <a:p>
                      <a:r>
                        <a:rPr lang="nl-NL" sz="900" i="1" dirty="0">
                          <a:solidFill>
                            <a:srgbClr val="002060"/>
                          </a:solidFill>
                        </a:rPr>
                        <a:t>Baten</a:t>
                      </a:r>
                    </a:p>
                  </a:txBody>
                  <a:tcPr/>
                </a:tc>
                <a:tc>
                  <a:txBody>
                    <a:bodyPr/>
                    <a:lstStyle/>
                    <a:p>
                      <a:r>
                        <a:rPr lang="nl-NL" sz="900" i="1" dirty="0">
                          <a:solidFill>
                            <a:srgbClr val="002060"/>
                          </a:solidFill>
                        </a:rPr>
                        <a:t>(€)</a:t>
                      </a:r>
                    </a:p>
                  </a:txBody>
                  <a:tcPr/>
                </a:tc>
                <a:tc>
                  <a:txBody>
                    <a:bodyPr/>
                    <a:lstStyle/>
                    <a:p>
                      <a:endParaRPr lang="nl-NL" sz="900" dirty="0">
                        <a:solidFill>
                          <a:srgbClr val="002060"/>
                        </a:solidFill>
                      </a:endParaRPr>
                    </a:p>
                  </a:txBody>
                  <a:tcPr>
                    <a:solidFill>
                      <a:schemeClr val="accent3">
                        <a:lumMod val="95000"/>
                      </a:schemeClr>
                    </a:solidFill>
                  </a:tcPr>
                </a:tc>
                <a:tc>
                  <a:txBody>
                    <a:bodyPr/>
                    <a:lstStyle/>
                    <a:p>
                      <a:endParaRPr lang="nl-NL" sz="900" dirty="0">
                        <a:solidFill>
                          <a:srgbClr val="002060"/>
                        </a:solidFill>
                      </a:endParaRPr>
                    </a:p>
                  </a:txBody>
                  <a:tcPr>
                    <a:noFill/>
                  </a:tcPr>
                </a:tc>
                <a:tc>
                  <a:txBody>
                    <a:bodyPr/>
                    <a:lstStyle/>
                    <a:p>
                      <a:endParaRPr lang="nl-NL" sz="900" dirty="0">
                        <a:solidFill>
                          <a:srgbClr val="002060"/>
                        </a:solidFill>
                      </a:endParaRPr>
                    </a:p>
                  </a:txBody>
                  <a:tcPr>
                    <a:solidFill>
                      <a:srgbClr val="FFFF00"/>
                    </a:solidFill>
                  </a:tcPr>
                </a:tc>
                <a:tc>
                  <a:txBody>
                    <a:bodyPr/>
                    <a:lstStyle/>
                    <a:p>
                      <a:endParaRPr lang="nl-NL" sz="900" dirty="0">
                        <a:solidFill>
                          <a:srgbClr val="002060"/>
                        </a:solidFill>
                      </a:endParaRPr>
                    </a:p>
                  </a:txBody>
                  <a:tcPr>
                    <a:noFill/>
                  </a:tcPr>
                </a:tc>
                <a:extLst>
                  <a:ext uri="{0D108BD9-81ED-4DB2-BD59-A6C34878D82A}">
                    <a16:rowId xmlns:a16="http://schemas.microsoft.com/office/drawing/2014/main" xmlns="" val="10002"/>
                  </a:ext>
                </a:extLst>
              </a:tr>
              <a:tr h="288000">
                <a:tc>
                  <a:txBody>
                    <a:bodyPr/>
                    <a:lstStyle/>
                    <a:p>
                      <a:r>
                        <a:rPr lang="nl-NL" sz="900" i="1" dirty="0">
                          <a:solidFill>
                            <a:srgbClr val="002060"/>
                          </a:solidFill>
                        </a:rPr>
                        <a:t>Lasten</a:t>
                      </a:r>
                    </a:p>
                  </a:txBody>
                  <a:tcPr/>
                </a:tc>
                <a:tc>
                  <a:txBody>
                    <a:bodyPr/>
                    <a:lstStyle/>
                    <a:p>
                      <a:r>
                        <a:rPr lang="nl-NL" sz="900" i="1" dirty="0">
                          <a:solidFill>
                            <a:srgbClr val="002060"/>
                          </a:solidFill>
                        </a:rPr>
                        <a:t>(€)</a:t>
                      </a:r>
                    </a:p>
                  </a:txBody>
                  <a:tcPr/>
                </a:tc>
                <a:tc>
                  <a:txBody>
                    <a:bodyPr/>
                    <a:lstStyle/>
                    <a:p>
                      <a:endParaRPr lang="nl-NL" sz="900" dirty="0">
                        <a:solidFill>
                          <a:srgbClr val="002060"/>
                        </a:solidFill>
                      </a:endParaRPr>
                    </a:p>
                  </a:txBody>
                  <a:tcPr>
                    <a:solidFill>
                      <a:schemeClr val="accent3">
                        <a:lumMod val="95000"/>
                      </a:schemeClr>
                    </a:solidFill>
                  </a:tcPr>
                </a:tc>
                <a:tc>
                  <a:txBody>
                    <a:bodyPr/>
                    <a:lstStyle/>
                    <a:p>
                      <a:endParaRPr lang="nl-NL" sz="900" dirty="0">
                        <a:solidFill>
                          <a:srgbClr val="002060"/>
                        </a:solidFill>
                      </a:endParaRPr>
                    </a:p>
                  </a:txBody>
                  <a:tcPr>
                    <a:noFill/>
                  </a:tcPr>
                </a:tc>
                <a:tc>
                  <a:txBody>
                    <a:bodyPr/>
                    <a:lstStyle/>
                    <a:p>
                      <a:endParaRPr lang="nl-NL" sz="900" dirty="0">
                        <a:solidFill>
                          <a:srgbClr val="002060"/>
                        </a:solidFill>
                      </a:endParaRPr>
                    </a:p>
                  </a:txBody>
                  <a:tcPr>
                    <a:solidFill>
                      <a:srgbClr val="FFFF00"/>
                    </a:solidFill>
                  </a:tcPr>
                </a:tc>
                <a:tc>
                  <a:txBody>
                    <a:bodyPr/>
                    <a:lstStyle/>
                    <a:p>
                      <a:endParaRPr lang="nl-NL" sz="900" dirty="0">
                        <a:solidFill>
                          <a:srgbClr val="002060"/>
                        </a:solidFill>
                      </a:endParaRPr>
                    </a:p>
                  </a:txBody>
                  <a:tcPr>
                    <a:noFill/>
                  </a:tcPr>
                </a:tc>
                <a:extLst>
                  <a:ext uri="{0D108BD9-81ED-4DB2-BD59-A6C34878D82A}">
                    <a16:rowId xmlns:a16="http://schemas.microsoft.com/office/drawing/2014/main" xmlns="" val="10003"/>
                  </a:ext>
                </a:extLst>
              </a:tr>
              <a:tr h="288000">
                <a:tc>
                  <a:txBody>
                    <a:bodyPr/>
                    <a:lstStyle/>
                    <a:p>
                      <a:r>
                        <a:rPr lang="nl-NL" sz="900" i="1" dirty="0">
                          <a:solidFill>
                            <a:srgbClr val="002060"/>
                          </a:solidFill>
                        </a:rPr>
                        <a:t>Totaal</a:t>
                      </a:r>
                    </a:p>
                  </a:txBody>
                  <a:tcPr/>
                </a:tc>
                <a:tc>
                  <a:txBody>
                    <a:bodyPr/>
                    <a:lstStyle/>
                    <a:p>
                      <a:r>
                        <a:rPr lang="nl-NL" sz="900" i="1" dirty="0">
                          <a:solidFill>
                            <a:srgbClr val="002060"/>
                          </a:solidFill>
                        </a:rPr>
                        <a:t>(€)</a:t>
                      </a:r>
                    </a:p>
                  </a:txBody>
                  <a:tcPr/>
                </a:tc>
                <a:tc>
                  <a:txBody>
                    <a:bodyPr/>
                    <a:lstStyle/>
                    <a:p>
                      <a:endParaRPr lang="nl-NL" sz="900" dirty="0">
                        <a:solidFill>
                          <a:srgbClr val="002060"/>
                        </a:solidFill>
                      </a:endParaRPr>
                    </a:p>
                  </a:txBody>
                  <a:tcPr>
                    <a:solidFill>
                      <a:schemeClr val="accent3">
                        <a:lumMod val="95000"/>
                      </a:schemeClr>
                    </a:solidFill>
                  </a:tcPr>
                </a:tc>
                <a:tc>
                  <a:txBody>
                    <a:bodyPr/>
                    <a:lstStyle/>
                    <a:p>
                      <a:endParaRPr lang="nl-NL" sz="900" dirty="0">
                        <a:solidFill>
                          <a:srgbClr val="002060"/>
                        </a:solidFill>
                      </a:endParaRPr>
                    </a:p>
                  </a:txBody>
                  <a:tcPr>
                    <a:noFill/>
                  </a:tcPr>
                </a:tc>
                <a:tc>
                  <a:txBody>
                    <a:bodyPr/>
                    <a:lstStyle/>
                    <a:p>
                      <a:endParaRPr lang="nl-NL" sz="900" dirty="0">
                        <a:solidFill>
                          <a:srgbClr val="002060"/>
                        </a:solidFill>
                      </a:endParaRPr>
                    </a:p>
                  </a:txBody>
                  <a:tcPr>
                    <a:solidFill>
                      <a:srgbClr val="FFFF00"/>
                    </a:solidFill>
                  </a:tcPr>
                </a:tc>
                <a:tc>
                  <a:txBody>
                    <a:bodyPr/>
                    <a:lstStyle/>
                    <a:p>
                      <a:endParaRPr lang="nl-NL" sz="900" dirty="0">
                        <a:solidFill>
                          <a:srgbClr val="002060"/>
                        </a:solidFill>
                      </a:endParaRPr>
                    </a:p>
                  </a:txBody>
                  <a:tcPr>
                    <a:noFill/>
                  </a:tcPr>
                </a:tc>
                <a:extLst>
                  <a:ext uri="{0D108BD9-81ED-4DB2-BD59-A6C34878D82A}">
                    <a16:rowId xmlns:a16="http://schemas.microsoft.com/office/drawing/2014/main" xmlns="" val="10004"/>
                  </a:ext>
                </a:extLst>
              </a:tr>
            </a:tbl>
          </a:graphicData>
        </a:graphic>
      </p:graphicFrame>
      <p:sp>
        <p:nvSpPr>
          <p:cNvPr id="7" name="Ovaal 6"/>
          <p:cNvSpPr/>
          <p:nvPr/>
        </p:nvSpPr>
        <p:spPr>
          <a:xfrm>
            <a:off x="8040216" y="773832"/>
            <a:ext cx="3723729" cy="998984"/>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nl-NL" sz="1000" b="1" dirty="0">
                <a:solidFill>
                  <a:schemeClr val="tx1"/>
                </a:solidFill>
              </a:rPr>
              <a:t>VOORBEELD</a:t>
            </a:r>
            <a:r>
              <a:rPr lang="nl-NL" sz="1000" dirty="0">
                <a:solidFill>
                  <a:schemeClr val="tx1"/>
                </a:solidFill>
              </a:rPr>
              <a:t>:</a:t>
            </a:r>
          </a:p>
          <a:p>
            <a:pPr algn="ctr"/>
            <a:r>
              <a:rPr lang="nl-NL" sz="1000" dirty="0">
                <a:solidFill>
                  <a:schemeClr val="tx1"/>
                </a:solidFill>
              </a:rPr>
              <a:t>Deze sheet kan gebruikt worden wanneer u een toelichting wilt geven op de baten en lasten over meerdere jaren. </a:t>
            </a:r>
          </a:p>
        </p:txBody>
      </p:sp>
    </p:spTree>
    <p:extLst>
      <p:ext uri="{BB962C8B-B14F-4D97-AF65-F5344CB8AC3E}">
        <p14:creationId xmlns:p14="http://schemas.microsoft.com/office/powerpoint/2010/main" val="35979101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Wat heeft het gekost?</a:t>
            </a:r>
            <a:br>
              <a:rPr lang="nl-NL" sz="3200" dirty="0"/>
            </a:br>
            <a:r>
              <a:rPr lang="nl-NL" sz="3200" dirty="0"/>
              <a:t>Subsidies</a:t>
            </a:r>
          </a:p>
        </p:txBody>
      </p:sp>
      <p:sp>
        <p:nvSpPr>
          <p:cNvPr id="3" name="Tijdelijke aanduiding voor inhoud 2"/>
          <p:cNvSpPr>
            <a:spLocks noGrp="1"/>
          </p:cNvSpPr>
          <p:nvPr>
            <p:ph idx="1"/>
          </p:nvPr>
        </p:nvSpPr>
        <p:spPr>
          <a:xfrm>
            <a:off x="1536703" y="2060848"/>
            <a:ext cx="10223500" cy="4094981"/>
          </a:xfrm>
        </p:spPr>
        <p:txBody>
          <a:bodyPr/>
          <a:lstStyle/>
          <a:p>
            <a:r>
              <a:rPr lang="nl-NL" sz="2000" dirty="0"/>
              <a:t>Beschrijf hier wat er is beschreven over de subsidieverlening. </a:t>
            </a:r>
          </a:p>
        </p:txBody>
      </p:sp>
    </p:spTree>
    <p:extLst>
      <p:ext uri="{BB962C8B-B14F-4D97-AF65-F5344CB8AC3E}">
        <p14:creationId xmlns:p14="http://schemas.microsoft.com/office/powerpoint/2010/main" val="37001870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Wat heeft het gekost? </a:t>
            </a:r>
            <a:br>
              <a:rPr lang="nl-NL" sz="3200" dirty="0"/>
            </a:br>
            <a:r>
              <a:rPr lang="nl-NL" sz="3200" dirty="0"/>
              <a:t>Subsidies</a:t>
            </a:r>
          </a:p>
        </p:txBody>
      </p:sp>
      <p:graphicFrame>
        <p:nvGraphicFramePr>
          <p:cNvPr id="5" name="Tabel 4"/>
          <p:cNvGraphicFramePr>
            <a:graphicFrameLocks noGrp="1"/>
          </p:cNvGraphicFramePr>
          <p:nvPr>
            <p:extLst>
              <p:ext uri="{D42A27DB-BD31-4B8C-83A1-F6EECF244321}">
                <p14:modId xmlns:p14="http://schemas.microsoft.com/office/powerpoint/2010/main" val="4146616239"/>
              </p:ext>
            </p:extLst>
          </p:nvPr>
        </p:nvGraphicFramePr>
        <p:xfrm>
          <a:off x="443372" y="2204864"/>
          <a:ext cx="11320575" cy="2171520"/>
        </p:xfrm>
        <a:graphic>
          <a:graphicData uri="http://schemas.openxmlformats.org/drawingml/2006/table">
            <a:tbl>
              <a:tblPr firstRow="1" bandRow="1">
                <a:tableStyleId>{912C8C85-51F0-491E-9774-3900AFEF0FD7}</a:tableStyleId>
              </a:tblPr>
              <a:tblGrid>
                <a:gridCol w="2448272">
                  <a:extLst>
                    <a:ext uri="{9D8B030D-6E8A-4147-A177-3AD203B41FA5}">
                      <a16:colId xmlns:a16="http://schemas.microsoft.com/office/drawing/2014/main" xmlns="" val="20000"/>
                    </a:ext>
                  </a:extLst>
                </a:gridCol>
                <a:gridCol w="2844316">
                  <a:extLst>
                    <a:ext uri="{9D8B030D-6E8A-4147-A177-3AD203B41FA5}">
                      <a16:colId xmlns:a16="http://schemas.microsoft.com/office/drawing/2014/main" xmlns="" val="20001"/>
                    </a:ext>
                  </a:extLst>
                </a:gridCol>
                <a:gridCol w="1836204">
                  <a:extLst>
                    <a:ext uri="{9D8B030D-6E8A-4147-A177-3AD203B41FA5}">
                      <a16:colId xmlns:a16="http://schemas.microsoft.com/office/drawing/2014/main" xmlns="" val="20002"/>
                    </a:ext>
                  </a:extLst>
                </a:gridCol>
                <a:gridCol w="1164826">
                  <a:extLst>
                    <a:ext uri="{9D8B030D-6E8A-4147-A177-3AD203B41FA5}">
                      <a16:colId xmlns:a16="http://schemas.microsoft.com/office/drawing/2014/main" xmlns="" val="20003"/>
                    </a:ext>
                  </a:extLst>
                </a:gridCol>
                <a:gridCol w="1164826">
                  <a:extLst>
                    <a:ext uri="{9D8B030D-6E8A-4147-A177-3AD203B41FA5}">
                      <a16:colId xmlns:a16="http://schemas.microsoft.com/office/drawing/2014/main" xmlns="" val="20004"/>
                    </a:ext>
                  </a:extLst>
                </a:gridCol>
                <a:gridCol w="1862131">
                  <a:extLst>
                    <a:ext uri="{9D8B030D-6E8A-4147-A177-3AD203B41FA5}">
                      <a16:colId xmlns:a16="http://schemas.microsoft.com/office/drawing/2014/main" xmlns="" val="20005"/>
                    </a:ext>
                  </a:extLst>
                </a:gridCol>
              </a:tblGrid>
              <a:tr h="288000">
                <a:tc>
                  <a:txBody>
                    <a:bodyPr/>
                    <a:lstStyle/>
                    <a:p>
                      <a:r>
                        <a:rPr lang="nl-NL" sz="900" b="1" dirty="0">
                          <a:solidFill>
                            <a:sysClr val="windowText" lastClr="000000"/>
                          </a:solidFill>
                        </a:rPr>
                        <a:t>Ontvanger</a:t>
                      </a:r>
                    </a:p>
                  </a:txBody>
                  <a:tcPr>
                    <a:solidFill>
                      <a:srgbClr val="33CCFF"/>
                    </a:solidFill>
                  </a:tcPr>
                </a:tc>
                <a:tc>
                  <a:txBody>
                    <a:bodyPr/>
                    <a:lstStyle/>
                    <a:p>
                      <a:r>
                        <a:rPr lang="nl-NL" sz="900" b="1" dirty="0">
                          <a:solidFill>
                            <a:sysClr val="windowText" lastClr="000000"/>
                          </a:solidFill>
                        </a:rPr>
                        <a:t>Doel</a:t>
                      </a:r>
                    </a:p>
                  </a:txBody>
                  <a:tcPr>
                    <a:solidFill>
                      <a:srgbClr val="33CCFF"/>
                    </a:solidFill>
                  </a:tcPr>
                </a:tc>
                <a:tc>
                  <a:txBody>
                    <a:bodyPr/>
                    <a:lstStyle/>
                    <a:p>
                      <a:r>
                        <a:rPr lang="nl-NL" sz="900" b="1" dirty="0">
                          <a:solidFill>
                            <a:sysClr val="windowText" lastClr="000000"/>
                          </a:solidFill>
                        </a:rPr>
                        <a:t>Structureel of incidenteel?</a:t>
                      </a:r>
                    </a:p>
                  </a:txBody>
                  <a:tcPr>
                    <a:solidFill>
                      <a:srgbClr val="33CCFF"/>
                    </a:solidFill>
                  </a:tcPr>
                </a:tc>
                <a:tc gridSpan="2">
                  <a:txBody>
                    <a:bodyPr/>
                    <a:lstStyle/>
                    <a:p>
                      <a:r>
                        <a:rPr lang="nl-NL" sz="900" b="1" dirty="0">
                          <a:solidFill>
                            <a:sysClr val="windowText" lastClr="000000"/>
                          </a:solidFill>
                        </a:rPr>
                        <a:t>Gerealiseerde</a:t>
                      </a:r>
                      <a:r>
                        <a:rPr lang="nl-NL" sz="900" b="1" baseline="0" dirty="0">
                          <a:solidFill>
                            <a:sysClr val="windowText" lastClr="000000"/>
                          </a:solidFill>
                        </a:rPr>
                        <a:t> kosten</a:t>
                      </a:r>
                      <a:endParaRPr lang="nl-NL" sz="900" b="1" dirty="0">
                        <a:solidFill>
                          <a:sysClr val="windowText" lastClr="000000"/>
                        </a:solidFill>
                      </a:endParaRPr>
                    </a:p>
                  </a:txBody>
                  <a:tcPr>
                    <a:solidFill>
                      <a:srgbClr val="33CCFF"/>
                    </a:solidFill>
                  </a:tcPr>
                </a:tc>
                <a:tc hMerge="1">
                  <a:txBody>
                    <a:bodyPr/>
                    <a:lstStyle/>
                    <a:p>
                      <a:endParaRPr lang="nl-NL"/>
                    </a:p>
                  </a:txBody>
                  <a:tcPr/>
                </a:tc>
                <a:tc>
                  <a:txBody>
                    <a:bodyPr/>
                    <a:lstStyle/>
                    <a:p>
                      <a:r>
                        <a:rPr lang="nl-NL" sz="900" b="1" dirty="0">
                          <a:solidFill>
                            <a:sysClr val="windowText" lastClr="000000"/>
                          </a:solidFill>
                        </a:rPr>
                        <a:t>Prestaties/</a:t>
                      </a:r>
                      <a:r>
                        <a:rPr lang="nl-NL" sz="900" b="1" baseline="0" dirty="0">
                          <a:solidFill>
                            <a:sysClr val="windowText" lastClr="000000"/>
                          </a:solidFill>
                        </a:rPr>
                        <a:t> verantwoording</a:t>
                      </a:r>
                      <a:endParaRPr lang="nl-NL" sz="900" b="1" dirty="0">
                        <a:solidFill>
                          <a:sysClr val="windowText" lastClr="000000"/>
                        </a:solidFill>
                      </a:endParaRPr>
                    </a:p>
                  </a:txBody>
                  <a:tcPr>
                    <a:solidFill>
                      <a:srgbClr val="33CCFF"/>
                    </a:solidFill>
                  </a:tcPr>
                </a:tc>
                <a:extLst>
                  <a:ext uri="{0D108BD9-81ED-4DB2-BD59-A6C34878D82A}">
                    <a16:rowId xmlns:a16="http://schemas.microsoft.com/office/drawing/2014/main" xmlns="" val="10000"/>
                  </a:ext>
                </a:extLst>
              </a:tr>
              <a:tr h="288000">
                <a:tc>
                  <a:txBody>
                    <a:bodyPr/>
                    <a:lstStyle/>
                    <a:p>
                      <a:endParaRPr lang="nl-NL" sz="900" dirty="0">
                        <a:solidFill>
                          <a:sysClr val="windowText" lastClr="000000"/>
                        </a:solidFill>
                      </a:endParaRPr>
                    </a:p>
                  </a:txBody>
                  <a:tcPr/>
                </a:tc>
                <a:tc>
                  <a:txBody>
                    <a:bodyPr/>
                    <a:lstStyle/>
                    <a:p>
                      <a:endParaRPr lang="nl-NL" sz="900" dirty="0">
                        <a:solidFill>
                          <a:sysClr val="windowText" lastClr="000000"/>
                        </a:solidFill>
                      </a:endParaRPr>
                    </a:p>
                  </a:txBody>
                  <a:tcPr/>
                </a:tc>
                <a:tc>
                  <a:txBody>
                    <a:bodyPr/>
                    <a:lstStyle/>
                    <a:p>
                      <a:endParaRPr lang="nl-NL" sz="900" dirty="0">
                        <a:solidFill>
                          <a:sysClr val="windowText" lastClr="000000"/>
                        </a:solidFill>
                      </a:endParaRPr>
                    </a:p>
                  </a:txBody>
                  <a:tcPr/>
                </a:tc>
                <a:tc>
                  <a:txBody>
                    <a:bodyPr/>
                    <a:lstStyle/>
                    <a:p>
                      <a:r>
                        <a:rPr lang="nl-NL" sz="900" b="1" i="1" dirty="0">
                          <a:solidFill>
                            <a:sysClr val="windowText" lastClr="000000"/>
                          </a:solidFill>
                        </a:rPr>
                        <a:t>(20xx)</a:t>
                      </a:r>
                    </a:p>
                  </a:txBody>
                  <a:tcPr/>
                </a:tc>
                <a:tc>
                  <a:txBody>
                    <a:bodyPr/>
                    <a:lstStyle/>
                    <a:p>
                      <a:r>
                        <a:rPr lang="nl-NL" sz="900" b="1" i="1" dirty="0">
                          <a:solidFill>
                            <a:sysClr val="windowText" lastClr="000000"/>
                          </a:solidFill>
                        </a:rPr>
                        <a:t>(20xx)</a:t>
                      </a:r>
                    </a:p>
                  </a:txBody>
                  <a:tcPr>
                    <a:solidFill>
                      <a:srgbClr val="FFFF00"/>
                    </a:solidFill>
                  </a:tcPr>
                </a:tc>
                <a:tc>
                  <a:txBody>
                    <a:bodyPr/>
                    <a:lstStyle/>
                    <a:p>
                      <a:endParaRPr lang="nl-NL" sz="900" dirty="0">
                        <a:solidFill>
                          <a:sysClr val="windowText" lastClr="000000"/>
                        </a:solidFill>
                      </a:endParaRPr>
                    </a:p>
                  </a:txBody>
                  <a:tcPr/>
                </a:tc>
                <a:extLst>
                  <a:ext uri="{0D108BD9-81ED-4DB2-BD59-A6C34878D82A}">
                    <a16:rowId xmlns:a16="http://schemas.microsoft.com/office/drawing/2014/main" xmlns="" val="10001"/>
                  </a:ext>
                </a:extLst>
              </a:tr>
              <a:tr h="288000">
                <a:tc>
                  <a:txBody>
                    <a:bodyPr/>
                    <a:lstStyle/>
                    <a:p>
                      <a:r>
                        <a:rPr lang="nl-NL" sz="900" i="1" dirty="0">
                          <a:solidFill>
                            <a:sysClr val="windowText" lastClr="000000"/>
                          </a:solidFill>
                        </a:rPr>
                        <a:t>(Beschrijf</a:t>
                      </a:r>
                      <a:r>
                        <a:rPr lang="nl-NL" sz="900" i="1" baseline="0" dirty="0">
                          <a:solidFill>
                            <a:sysClr val="windowText" lastClr="000000"/>
                          </a:solidFill>
                        </a:rPr>
                        <a:t> wie de ontvanger is van de subsidie)</a:t>
                      </a:r>
                      <a:endParaRPr lang="nl-NL" sz="900" i="1" dirty="0">
                        <a:solidFill>
                          <a:sysClr val="windowText" lastClr="000000"/>
                        </a:solidFill>
                      </a:endParaRPr>
                    </a:p>
                  </a:txBody>
                  <a:tcPr/>
                </a:tc>
                <a:tc>
                  <a:txBody>
                    <a:bodyPr/>
                    <a:lstStyle/>
                    <a:p>
                      <a:r>
                        <a:rPr lang="nl-NL" sz="900" i="1" dirty="0">
                          <a:solidFill>
                            <a:sysClr val="windowText" lastClr="000000"/>
                          </a:solidFill>
                        </a:rPr>
                        <a:t>(Beschrijf hier het doel dat de subsidie dient)</a:t>
                      </a:r>
                    </a:p>
                  </a:txBody>
                  <a:tcPr/>
                </a:tc>
                <a:tc>
                  <a:txBody>
                    <a:bodyPr/>
                    <a:lstStyle/>
                    <a:p>
                      <a:r>
                        <a:rPr lang="nl-NL" sz="900" i="1" dirty="0">
                          <a:solidFill>
                            <a:sysClr val="windowText" lastClr="000000"/>
                          </a:solidFill>
                        </a:rPr>
                        <a:t>(Is</a:t>
                      </a:r>
                      <a:r>
                        <a:rPr lang="nl-NL" sz="900" i="1" baseline="0" dirty="0">
                          <a:solidFill>
                            <a:sysClr val="windowText" lastClr="000000"/>
                          </a:solidFill>
                        </a:rPr>
                        <a:t> de subsidie structureel of incidenteel?)</a:t>
                      </a:r>
                      <a:endParaRPr lang="nl-NL" sz="900" i="1" dirty="0">
                        <a:solidFill>
                          <a:sysClr val="windowText" lastClr="000000"/>
                        </a:solidFill>
                      </a:endParaRPr>
                    </a:p>
                  </a:txBody>
                  <a:tcPr/>
                </a:tc>
                <a:tc>
                  <a:txBody>
                    <a:bodyPr/>
                    <a:lstStyle/>
                    <a:p>
                      <a:endParaRPr lang="nl-NL" sz="900" i="1" dirty="0">
                        <a:solidFill>
                          <a:sysClr val="windowText" lastClr="000000"/>
                        </a:solidFill>
                      </a:endParaRPr>
                    </a:p>
                  </a:txBody>
                  <a:tcPr/>
                </a:tc>
                <a:tc>
                  <a:txBody>
                    <a:bodyPr/>
                    <a:lstStyle/>
                    <a:p>
                      <a:endParaRPr lang="nl-NL" sz="900" i="1" dirty="0">
                        <a:solidFill>
                          <a:sysClr val="windowText" lastClr="000000"/>
                        </a:solidFill>
                      </a:endParaRPr>
                    </a:p>
                  </a:txBody>
                  <a:tcPr>
                    <a:solidFill>
                      <a:srgbClr val="FFFF00"/>
                    </a:solidFill>
                  </a:tcPr>
                </a:tc>
                <a:tc>
                  <a:txBody>
                    <a:bodyPr/>
                    <a:lstStyle/>
                    <a:p>
                      <a:r>
                        <a:rPr lang="nl-NL" sz="900" i="1" dirty="0">
                          <a:solidFill>
                            <a:sysClr val="windowText" lastClr="000000"/>
                          </a:solidFill>
                        </a:rPr>
                        <a:t>(W</a:t>
                      </a:r>
                      <a:r>
                        <a:rPr lang="nl-NL" sz="900" i="1" baseline="0" dirty="0">
                          <a:solidFill>
                            <a:sysClr val="windowText" lastClr="000000"/>
                          </a:solidFill>
                        </a:rPr>
                        <a:t>elke effecten zijn bereikt met de subsidie?)</a:t>
                      </a:r>
                      <a:endParaRPr lang="nl-NL" sz="900" i="1" dirty="0">
                        <a:solidFill>
                          <a:sysClr val="windowText" lastClr="000000"/>
                        </a:solidFill>
                      </a:endParaRPr>
                    </a:p>
                  </a:txBody>
                  <a:tcPr/>
                </a:tc>
                <a:extLst>
                  <a:ext uri="{0D108BD9-81ED-4DB2-BD59-A6C34878D82A}">
                    <a16:rowId xmlns:a16="http://schemas.microsoft.com/office/drawing/2014/main" xmlns="" val="10002"/>
                  </a:ext>
                </a:extLst>
              </a:tr>
              <a:tr h="288000">
                <a:tc>
                  <a:txBody>
                    <a:bodyPr/>
                    <a:lstStyle/>
                    <a:p>
                      <a:endParaRPr lang="nl-NL" sz="900" dirty="0">
                        <a:solidFill>
                          <a:sysClr val="windowText" lastClr="000000"/>
                        </a:solidFill>
                      </a:endParaRPr>
                    </a:p>
                  </a:txBody>
                  <a:tcPr/>
                </a:tc>
                <a:tc>
                  <a:txBody>
                    <a:bodyPr/>
                    <a:lstStyle/>
                    <a:p>
                      <a:endParaRPr lang="nl-NL" sz="900" dirty="0">
                        <a:solidFill>
                          <a:sysClr val="windowText" lastClr="000000"/>
                        </a:solidFill>
                      </a:endParaRPr>
                    </a:p>
                  </a:txBody>
                  <a:tcPr/>
                </a:tc>
                <a:tc>
                  <a:txBody>
                    <a:bodyPr/>
                    <a:lstStyle/>
                    <a:p>
                      <a:endParaRPr lang="nl-NL" sz="900" dirty="0">
                        <a:solidFill>
                          <a:sysClr val="windowText" lastClr="000000"/>
                        </a:solidFill>
                      </a:endParaRPr>
                    </a:p>
                  </a:txBody>
                  <a:tcPr/>
                </a:tc>
                <a:tc>
                  <a:txBody>
                    <a:bodyPr/>
                    <a:lstStyle/>
                    <a:p>
                      <a:endParaRPr lang="nl-NL" sz="900" dirty="0">
                        <a:solidFill>
                          <a:sysClr val="windowText" lastClr="000000"/>
                        </a:solidFill>
                      </a:endParaRPr>
                    </a:p>
                  </a:txBody>
                  <a:tcPr/>
                </a:tc>
                <a:tc>
                  <a:txBody>
                    <a:bodyPr/>
                    <a:lstStyle/>
                    <a:p>
                      <a:endParaRPr lang="nl-NL" sz="900" dirty="0">
                        <a:solidFill>
                          <a:sysClr val="windowText" lastClr="000000"/>
                        </a:solidFill>
                      </a:endParaRPr>
                    </a:p>
                  </a:txBody>
                  <a:tcPr>
                    <a:solidFill>
                      <a:srgbClr val="FFFF00"/>
                    </a:solidFill>
                  </a:tcPr>
                </a:tc>
                <a:tc>
                  <a:txBody>
                    <a:bodyPr/>
                    <a:lstStyle/>
                    <a:p>
                      <a:endParaRPr lang="nl-NL" sz="900" dirty="0">
                        <a:solidFill>
                          <a:sysClr val="windowText" lastClr="000000"/>
                        </a:solidFill>
                      </a:endParaRPr>
                    </a:p>
                  </a:txBody>
                  <a:tcPr/>
                </a:tc>
                <a:extLst>
                  <a:ext uri="{0D108BD9-81ED-4DB2-BD59-A6C34878D82A}">
                    <a16:rowId xmlns:a16="http://schemas.microsoft.com/office/drawing/2014/main" xmlns="" val="10003"/>
                  </a:ext>
                </a:extLst>
              </a:tr>
              <a:tr h="288000">
                <a:tc>
                  <a:txBody>
                    <a:bodyPr/>
                    <a:lstStyle/>
                    <a:p>
                      <a:endParaRPr lang="nl-NL" sz="900" dirty="0">
                        <a:solidFill>
                          <a:sysClr val="windowText" lastClr="000000"/>
                        </a:solidFill>
                      </a:endParaRPr>
                    </a:p>
                  </a:txBody>
                  <a:tcPr/>
                </a:tc>
                <a:tc>
                  <a:txBody>
                    <a:bodyPr/>
                    <a:lstStyle/>
                    <a:p>
                      <a:endParaRPr lang="nl-NL" sz="900" dirty="0">
                        <a:solidFill>
                          <a:sysClr val="windowText" lastClr="000000"/>
                        </a:solidFill>
                      </a:endParaRPr>
                    </a:p>
                  </a:txBody>
                  <a:tcPr/>
                </a:tc>
                <a:tc>
                  <a:txBody>
                    <a:bodyPr/>
                    <a:lstStyle/>
                    <a:p>
                      <a:endParaRPr lang="nl-NL" sz="900" dirty="0">
                        <a:solidFill>
                          <a:sysClr val="windowText" lastClr="000000"/>
                        </a:solidFill>
                      </a:endParaRPr>
                    </a:p>
                  </a:txBody>
                  <a:tcPr/>
                </a:tc>
                <a:tc>
                  <a:txBody>
                    <a:bodyPr/>
                    <a:lstStyle/>
                    <a:p>
                      <a:endParaRPr lang="nl-NL" sz="900" dirty="0">
                        <a:solidFill>
                          <a:sysClr val="windowText" lastClr="000000"/>
                        </a:solidFill>
                      </a:endParaRPr>
                    </a:p>
                  </a:txBody>
                  <a:tcPr/>
                </a:tc>
                <a:tc>
                  <a:txBody>
                    <a:bodyPr/>
                    <a:lstStyle/>
                    <a:p>
                      <a:endParaRPr lang="nl-NL" sz="900" dirty="0">
                        <a:solidFill>
                          <a:sysClr val="windowText" lastClr="000000"/>
                        </a:solidFill>
                      </a:endParaRPr>
                    </a:p>
                  </a:txBody>
                  <a:tcPr>
                    <a:solidFill>
                      <a:srgbClr val="FFFF00"/>
                    </a:solidFill>
                  </a:tcPr>
                </a:tc>
                <a:tc>
                  <a:txBody>
                    <a:bodyPr/>
                    <a:lstStyle/>
                    <a:p>
                      <a:endParaRPr lang="nl-NL" sz="900" dirty="0">
                        <a:solidFill>
                          <a:sysClr val="windowText" lastClr="000000"/>
                        </a:solidFill>
                      </a:endParaRPr>
                    </a:p>
                  </a:txBody>
                  <a:tcPr/>
                </a:tc>
                <a:extLst>
                  <a:ext uri="{0D108BD9-81ED-4DB2-BD59-A6C34878D82A}">
                    <a16:rowId xmlns:a16="http://schemas.microsoft.com/office/drawing/2014/main" xmlns="" val="10004"/>
                  </a:ext>
                </a:extLst>
              </a:tr>
              <a:tr h="288000">
                <a:tc>
                  <a:txBody>
                    <a:bodyPr/>
                    <a:lstStyle/>
                    <a:p>
                      <a:endParaRPr lang="nl-NL" sz="900" dirty="0">
                        <a:solidFill>
                          <a:sysClr val="windowText" lastClr="000000"/>
                        </a:solidFill>
                      </a:endParaRPr>
                    </a:p>
                  </a:txBody>
                  <a:tcPr/>
                </a:tc>
                <a:tc>
                  <a:txBody>
                    <a:bodyPr/>
                    <a:lstStyle/>
                    <a:p>
                      <a:endParaRPr lang="nl-NL" sz="900" dirty="0">
                        <a:solidFill>
                          <a:sysClr val="windowText" lastClr="000000"/>
                        </a:solidFill>
                      </a:endParaRPr>
                    </a:p>
                  </a:txBody>
                  <a:tcPr/>
                </a:tc>
                <a:tc>
                  <a:txBody>
                    <a:bodyPr/>
                    <a:lstStyle/>
                    <a:p>
                      <a:endParaRPr lang="nl-NL" sz="900" dirty="0">
                        <a:solidFill>
                          <a:sysClr val="windowText" lastClr="000000"/>
                        </a:solidFill>
                      </a:endParaRPr>
                    </a:p>
                  </a:txBody>
                  <a:tcPr/>
                </a:tc>
                <a:tc>
                  <a:txBody>
                    <a:bodyPr/>
                    <a:lstStyle/>
                    <a:p>
                      <a:endParaRPr lang="nl-NL" sz="900" dirty="0">
                        <a:solidFill>
                          <a:sysClr val="windowText" lastClr="000000"/>
                        </a:solidFill>
                      </a:endParaRPr>
                    </a:p>
                  </a:txBody>
                  <a:tcPr/>
                </a:tc>
                <a:tc>
                  <a:txBody>
                    <a:bodyPr/>
                    <a:lstStyle/>
                    <a:p>
                      <a:endParaRPr lang="nl-NL" sz="900" dirty="0">
                        <a:solidFill>
                          <a:sysClr val="windowText" lastClr="000000"/>
                        </a:solidFill>
                      </a:endParaRPr>
                    </a:p>
                  </a:txBody>
                  <a:tcPr>
                    <a:solidFill>
                      <a:srgbClr val="FFFF00"/>
                    </a:solidFill>
                  </a:tcPr>
                </a:tc>
                <a:tc>
                  <a:txBody>
                    <a:bodyPr/>
                    <a:lstStyle/>
                    <a:p>
                      <a:endParaRPr lang="nl-NL" sz="900" dirty="0">
                        <a:solidFill>
                          <a:sysClr val="windowText" lastClr="000000"/>
                        </a:solidFill>
                      </a:endParaRPr>
                    </a:p>
                  </a:txBody>
                  <a:tcPr/>
                </a:tc>
                <a:extLst>
                  <a:ext uri="{0D108BD9-81ED-4DB2-BD59-A6C34878D82A}">
                    <a16:rowId xmlns:a16="http://schemas.microsoft.com/office/drawing/2014/main" xmlns="" val="10005"/>
                  </a:ext>
                </a:extLst>
              </a:tr>
              <a:tr h="288000">
                <a:tc>
                  <a:txBody>
                    <a:bodyPr/>
                    <a:lstStyle/>
                    <a:p>
                      <a:r>
                        <a:rPr lang="nl-NL" sz="900" b="1" dirty="0">
                          <a:solidFill>
                            <a:sysClr val="windowText" lastClr="000000"/>
                          </a:solidFill>
                        </a:rPr>
                        <a:t>Totaal</a:t>
                      </a:r>
                      <a:r>
                        <a:rPr lang="nl-NL" sz="900" b="1" baseline="0" dirty="0">
                          <a:solidFill>
                            <a:sysClr val="windowText" lastClr="000000"/>
                          </a:solidFill>
                        </a:rPr>
                        <a:t> subsidies</a:t>
                      </a:r>
                      <a:endParaRPr lang="nl-NL" sz="900" b="1" dirty="0">
                        <a:solidFill>
                          <a:sysClr val="windowText" lastClr="000000"/>
                        </a:solidFill>
                      </a:endParaRPr>
                    </a:p>
                  </a:txBody>
                  <a:tcPr/>
                </a:tc>
                <a:tc>
                  <a:txBody>
                    <a:bodyPr/>
                    <a:lstStyle/>
                    <a:p>
                      <a:endParaRPr lang="nl-NL" sz="900" dirty="0">
                        <a:solidFill>
                          <a:sysClr val="windowText" lastClr="000000"/>
                        </a:solidFill>
                      </a:endParaRPr>
                    </a:p>
                  </a:txBody>
                  <a:tcPr/>
                </a:tc>
                <a:tc>
                  <a:txBody>
                    <a:bodyPr/>
                    <a:lstStyle/>
                    <a:p>
                      <a:endParaRPr lang="nl-NL" sz="900" dirty="0">
                        <a:solidFill>
                          <a:sysClr val="windowText" lastClr="000000"/>
                        </a:solidFill>
                      </a:endParaRPr>
                    </a:p>
                  </a:txBody>
                  <a:tcPr/>
                </a:tc>
                <a:tc>
                  <a:txBody>
                    <a:bodyPr/>
                    <a:lstStyle/>
                    <a:p>
                      <a:endParaRPr lang="nl-NL" sz="900" dirty="0">
                        <a:solidFill>
                          <a:sysClr val="windowText" lastClr="000000"/>
                        </a:solidFill>
                      </a:endParaRPr>
                    </a:p>
                  </a:txBody>
                  <a:tcPr/>
                </a:tc>
                <a:tc>
                  <a:txBody>
                    <a:bodyPr/>
                    <a:lstStyle/>
                    <a:p>
                      <a:endParaRPr lang="nl-NL" sz="900" dirty="0">
                        <a:solidFill>
                          <a:sysClr val="windowText" lastClr="000000"/>
                        </a:solidFill>
                      </a:endParaRPr>
                    </a:p>
                  </a:txBody>
                  <a:tcPr>
                    <a:solidFill>
                      <a:srgbClr val="FFFF00"/>
                    </a:solidFill>
                  </a:tcPr>
                </a:tc>
                <a:tc>
                  <a:txBody>
                    <a:bodyPr/>
                    <a:lstStyle/>
                    <a:p>
                      <a:endParaRPr lang="nl-NL" sz="900" dirty="0">
                        <a:solidFill>
                          <a:sysClr val="windowText" lastClr="000000"/>
                        </a:solidFill>
                      </a:endParaRPr>
                    </a:p>
                  </a:txBody>
                  <a:tcP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8697202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Wat heeft het gekost?</a:t>
            </a:r>
            <a:br>
              <a:rPr lang="nl-NL" sz="3200" dirty="0"/>
            </a:br>
            <a:r>
              <a:rPr lang="nl-NL" sz="3200" dirty="0"/>
              <a:t>Weerstandsvermogen</a:t>
            </a:r>
          </a:p>
        </p:txBody>
      </p:sp>
      <p:graphicFrame>
        <p:nvGraphicFramePr>
          <p:cNvPr id="4" name="Tijdelijke aanduiding voor inhoud 3"/>
          <p:cNvGraphicFramePr>
            <a:graphicFrameLocks noGrp="1"/>
          </p:cNvGraphicFramePr>
          <p:nvPr>
            <p:ph idx="1"/>
            <p:extLst>
              <p:ext uri="{D42A27DB-BD31-4B8C-83A1-F6EECF244321}">
                <p14:modId xmlns:p14="http://schemas.microsoft.com/office/powerpoint/2010/main" val="191291363"/>
              </p:ext>
            </p:extLst>
          </p:nvPr>
        </p:nvGraphicFramePr>
        <p:xfrm>
          <a:off x="2496000" y="2276872"/>
          <a:ext cx="7200000" cy="3596500"/>
        </p:xfrm>
        <a:graphic>
          <a:graphicData uri="http://schemas.openxmlformats.org/drawingml/2006/table">
            <a:tbl>
              <a:tblPr firstRow="1" bandRow="1">
                <a:tableStyleId>{912C8C85-51F0-491E-9774-3900AFEF0FD7}</a:tableStyleId>
              </a:tblPr>
              <a:tblGrid>
                <a:gridCol w="2735903">
                  <a:extLst>
                    <a:ext uri="{9D8B030D-6E8A-4147-A177-3AD203B41FA5}">
                      <a16:colId xmlns:a16="http://schemas.microsoft.com/office/drawing/2014/main" xmlns="" val="20000"/>
                    </a:ext>
                  </a:extLst>
                </a:gridCol>
                <a:gridCol w="504056">
                  <a:extLst>
                    <a:ext uri="{9D8B030D-6E8A-4147-A177-3AD203B41FA5}">
                      <a16:colId xmlns:a16="http://schemas.microsoft.com/office/drawing/2014/main" xmlns="" val="20001"/>
                    </a:ext>
                  </a:extLst>
                </a:gridCol>
                <a:gridCol w="3960041">
                  <a:extLst>
                    <a:ext uri="{9D8B030D-6E8A-4147-A177-3AD203B41FA5}">
                      <a16:colId xmlns:a16="http://schemas.microsoft.com/office/drawing/2014/main" xmlns="" val="20002"/>
                    </a:ext>
                  </a:extLst>
                </a:gridCol>
              </a:tblGrid>
              <a:tr h="288000">
                <a:tc gridSpan="3">
                  <a:txBody>
                    <a:bodyPr/>
                    <a:lstStyle/>
                    <a:p>
                      <a:r>
                        <a:rPr lang="nl-NL" sz="900" dirty="0">
                          <a:solidFill>
                            <a:srgbClr val="002060"/>
                          </a:solidFill>
                        </a:rPr>
                        <a:t>Weerstandsvermogen</a:t>
                      </a:r>
                    </a:p>
                  </a:txBody>
                  <a:tcPr>
                    <a:solidFill>
                      <a:srgbClr val="33CCFF"/>
                    </a:solidFill>
                  </a:tcPr>
                </a:tc>
                <a:tc hMerge="1">
                  <a:txBody>
                    <a:bodyPr/>
                    <a:lstStyle/>
                    <a:p>
                      <a:endParaRPr lang="nl-NL"/>
                    </a:p>
                  </a:txBody>
                  <a:tcPr/>
                </a:tc>
                <a:tc hMerge="1">
                  <a:txBody>
                    <a:bodyPr/>
                    <a:lstStyle/>
                    <a:p>
                      <a:endParaRPr lang="nl-NL"/>
                    </a:p>
                  </a:txBody>
                  <a:tcPr/>
                </a:tc>
                <a:extLst>
                  <a:ext uri="{0D108BD9-81ED-4DB2-BD59-A6C34878D82A}">
                    <a16:rowId xmlns:a16="http://schemas.microsoft.com/office/drawing/2014/main" xmlns="" val="10000"/>
                  </a:ext>
                </a:extLst>
              </a:tr>
              <a:tr h="291498">
                <a:tc>
                  <a:txBody>
                    <a:bodyPr/>
                    <a:lstStyle/>
                    <a:p>
                      <a:r>
                        <a:rPr lang="nl-NL" sz="900" dirty="0">
                          <a:solidFill>
                            <a:srgbClr val="002060"/>
                          </a:solidFill>
                        </a:rPr>
                        <a:t>Benodigde weerstandscapaciteit</a:t>
                      </a:r>
                    </a:p>
                  </a:txBody>
                  <a:tcPr/>
                </a:tc>
                <a:tc>
                  <a:txBody>
                    <a:bodyPr/>
                    <a:lstStyle/>
                    <a:p>
                      <a:r>
                        <a:rPr lang="nl-NL" sz="900" dirty="0">
                          <a:solidFill>
                            <a:srgbClr val="002060"/>
                          </a:solidFill>
                        </a:rPr>
                        <a:t>(€)</a:t>
                      </a:r>
                    </a:p>
                  </a:txBody>
                  <a:tcPr/>
                </a:tc>
                <a:tc>
                  <a:txBody>
                    <a:bodyPr/>
                    <a:lstStyle/>
                    <a:p>
                      <a:r>
                        <a:rPr lang="nl-NL" sz="900" i="1" dirty="0">
                          <a:solidFill>
                            <a:srgbClr val="002060"/>
                          </a:solidFill>
                        </a:rPr>
                        <a:t> (Vul hier de benodigde weerstandscapaciteit in).</a:t>
                      </a:r>
                    </a:p>
                  </a:txBody>
                  <a:tcPr/>
                </a:tc>
                <a:extLst>
                  <a:ext uri="{0D108BD9-81ED-4DB2-BD59-A6C34878D82A}">
                    <a16:rowId xmlns:a16="http://schemas.microsoft.com/office/drawing/2014/main" xmlns="" val="10001"/>
                  </a:ext>
                </a:extLst>
              </a:tr>
              <a:tr h="291498">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tc>
                  <a:txBody>
                    <a:bodyPr/>
                    <a:lstStyle/>
                    <a:p>
                      <a:endParaRPr lang="nl-NL" sz="900" i="1" dirty="0">
                        <a:solidFill>
                          <a:srgbClr val="002060"/>
                        </a:solidFill>
                      </a:endParaRPr>
                    </a:p>
                  </a:txBody>
                  <a:tcPr/>
                </a:tc>
                <a:extLst>
                  <a:ext uri="{0D108BD9-81ED-4DB2-BD59-A6C34878D82A}">
                    <a16:rowId xmlns:a16="http://schemas.microsoft.com/office/drawing/2014/main" xmlns="" val="10002"/>
                  </a:ext>
                </a:extLst>
              </a:tr>
              <a:tr h="291498">
                <a:tc>
                  <a:txBody>
                    <a:bodyPr/>
                    <a:lstStyle/>
                    <a:p>
                      <a:r>
                        <a:rPr lang="nl-NL" sz="900" dirty="0">
                          <a:solidFill>
                            <a:srgbClr val="002060"/>
                          </a:solidFill>
                        </a:rPr>
                        <a:t>Algemene reserve</a:t>
                      </a:r>
                    </a:p>
                  </a:txBody>
                  <a:tcPr/>
                </a:tc>
                <a:tc>
                  <a:txBody>
                    <a:bodyPr/>
                    <a:lstStyle/>
                    <a:p>
                      <a:r>
                        <a:rPr lang="nl-NL" sz="900" dirty="0">
                          <a:solidFill>
                            <a:srgbClr val="002060"/>
                          </a:solidFill>
                        </a:rPr>
                        <a:t>(€)</a:t>
                      </a:r>
                    </a:p>
                  </a:txBody>
                  <a:tcPr/>
                </a:tc>
                <a:tc>
                  <a:txBody>
                    <a:bodyPr/>
                    <a:lstStyle/>
                    <a:p>
                      <a:r>
                        <a:rPr lang="nl-NL" sz="900" i="1" dirty="0">
                          <a:solidFill>
                            <a:srgbClr val="002060"/>
                          </a:solidFill>
                        </a:rPr>
                        <a:t>(Beschrijf hoeveel er in de algemene reserve zit).</a:t>
                      </a:r>
                    </a:p>
                  </a:txBody>
                  <a:tcPr/>
                </a:tc>
                <a:extLst>
                  <a:ext uri="{0D108BD9-81ED-4DB2-BD59-A6C34878D82A}">
                    <a16:rowId xmlns:a16="http://schemas.microsoft.com/office/drawing/2014/main" xmlns="" val="10003"/>
                  </a:ext>
                </a:extLst>
              </a:tr>
              <a:tr h="370202">
                <a:tc>
                  <a:txBody>
                    <a:bodyPr/>
                    <a:lstStyle/>
                    <a:p>
                      <a:r>
                        <a:rPr lang="nl-NL" sz="900" dirty="0">
                          <a:solidFill>
                            <a:srgbClr val="002060"/>
                          </a:solidFill>
                        </a:rPr>
                        <a:t>Onbenutte belastingcapaciteit</a:t>
                      </a:r>
                    </a:p>
                  </a:txBody>
                  <a:tcPr/>
                </a:tc>
                <a:tc>
                  <a:txBody>
                    <a:bodyPr/>
                    <a:lstStyle/>
                    <a:p>
                      <a:r>
                        <a:rPr lang="nl-NL" sz="900" dirty="0">
                          <a:solidFill>
                            <a:srgbClr val="002060"/>
                          </a:solidFill>
                        </a:rPr>
                        <a:t>(€)</a:t>
                      </a:r>
                    </a:p>
                  </a:txBody>
                  <a:tcPr/>
                </a:tc>
                <a:tc>
                  <a:txBody>
                    <a:bodyPr/>
                    <a:lstStyle/>
                    <a:p>
                      <a:r>
                        <a:rPr lang="nl-NL" sz="900" i="1" dirty="0">
                          <a:solidFill>
                            <a:srgbClr val="002060"/>
                          </a:solidFill>
                        </a:rPr>
                        <a:t>(Beschrijf de hoeveelheid onbenutte</a:t>
                      </a:r>
                      <a:r>
                        <a:rPr lang="nl-NL" sz="900" i="1" baseline="0" dirty="0">
                          <a:solidFill>
                            <a:srgbClr val="002060"/>
                          </a:solidFill>
                        </a:rPr>
                        <a:t> belastingcapaciteit in euro’s).</a:t>
                      </a:r>
                      <a:endParaRPr lang="nl-NL" sz="900" i="1" dirty="0">
                        <a:solidFill>
                          <a:srgbClr val="002060"/>
                        </a:solidFill>
                      </a:endParaRPr>
                    </a:p>
                  </a:txBody>
                  <a:tcPr/>
                </a:tc>
                <a:extLst>
                  <a:ext uri="{0D108BD9-81ED-4DB2-BD59-A6C34878D82A}">
                    <a16:rowId xmlns:a16="http://schemas.microsoft.com/office/drawing/2014/main" xmlns="" val="10004"/>
                  </a:ext>
                </a:extLst>
              </a:tr>
              <a:tr h="370202">
                <a:tc>
                  <a:txBody>
                    <a:bodyPr/>
                    <a:lstStyle/>
                    <a:p>
                      <a:r>
                        <a:rPr lang="nl-NL" sz="900" dirty="0">
                          <a:solidFill>
                            <a:srgbClr val="002060"/>
                          </a:solidFill>
                        </a:rPr>
                        <a:t>Totaal beschikbare weerstandscapaciteit</a:t>
                      </a:r>
                    </a:p>
                  </a:txBody>
                  <a:tcPr/>
                </a:tc>
                <a:tc>
                  <a:txBody>
                    <a:bodyPr/>
                    <a:lstStyle/>
                    <a:p>
                      <a:r>
                        <a:rPr lang="nl-NL" sz="900" dirty="0">
                          <a:solidFill>
                            <a:srgbClr val="002060"/>
                          </a:solidFill>
                        </a:rPr>
                        <a:t>(€)</a:t>
                      </a:r>
                    </a:p>
                  </a:txBody>
                  <a:tcPr/>
                </a:tc>
                <a:tc>
                  <a:txBody>
                    <a:bodyPr/>
                    <a:lstStyle/>
                    <a:p>
                      <a:r>
                        <a:rPr lang="nl-NL" sz="900" i="1" dirty="0">
                          <a:solidFill>
                            <a:srgbClr val="002060"/>
                          </a:solidFill>
                        </a:rPr>
                        <a:t>(Dit</a:t>
                      </a:r>
                      <a:r>
                        <a:rPr lang="nl-NL" sz="900" i="1" baseline="0" dirty="0">
                          <a:solidFill>
                            <a:srgbClr val="002060"/>
                          </a:solidFill>
                        </a:rPr>
                        <a:t> is de som van de algemene reserve en de onbenutte belastingcapaciteit).</a:t>
                      </a:r>
                      <a:endParaRPr lang="nl-NL" sz="900" i="1" dirty="0">
                        <a:solidFill>
                          <a:srgbClr val="002060"/>
                        </a:solidFill>
                      </a:endParaRPr>
                    </a:p>
                  </a:txBody>
                  <a:tcPr/>
                </a:tc>
                <a:extLst>
                  <a:ext uri="{0D108BD9-81ED-4DB2-BD59-A6C34878D82A}">
                    <a16:rowId xmlns:a16="http://schemas.microsoft.com/office/drawing/2014/main" xmlns="" val="10005"/>
                  </a:ext>
                </a:extLst>
              </a:tr>
              <a:tr h="291498">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tc>
                  <a:txBody>
                    <a:bodyPr/>
                    <a:lstStyle/>
                    <a:p>
                      <a:endParaRPr lang="nl-NL" sz="900" i="1" dirty="0">
                        <a:solidFill>
                          <a:srgbClr val="002060"/>
                        </a:solidFill>
                      </a:endParaRPr>
                    </a:p>
                  </a:txBody>
                  <a:tcPr/>
                </a:tc>
                <a:extLst>
                  <a:ext uri="{0D108BD9-81ED-4DB2-BD59-A6C34878D82A}">
                    <a16:rowId xmlns:a16="http://schemas.microsoft.com/office/drawing/2014/main" xmlns="" val="10006"/>
                  </a:ext>
                </a:extLst>
              </a:tr>
              <a:tr h="370202">
                <a:tc>
                  <a:txBody>
                    <a:bodyPr/>
                    <a:lstStyle/>
                    <a:p>
                      <a:r>
                        <a:rPr lang="nl-NL" sz="900" dirty="0">
                          <a:solidFill>
                            <a:srgbClr val="002060"/>
                          </a:solidFill>
                        </a:rPr>
                        <a:t>Ratio weerstandsvermogen</a:t>
                      </a:r>
                    </a:p>
                  </a:txBody>
                  <a:tcPr/>
                </a:tc>
                <a:tc>
                  <a:txBody>
                    <a:bodyPr/>
                    <a:lstStyle/>
                    <a:p>
                      <a:r>
                        <a:rPr lang="nl-NL" sz="900" dirty="0">
                          <a:solidFill>
                            <a:srgbClr val="002060"/>
                          </a:solidFill>
                        </a:rPr>
                        <a:t>(%)</a:t>
                      </a:r>
                    </a:p>
                  </a:txBody>
                  <a:tcPr/>
                </a:tc>
                <a:tc>
                  <a:txBody>
                    <a:bodyPr/>
                    <a:lstStyle/>
                    <a:p>
                      <a:r>
                        <a:rPr lang="nl-NL" sz="900" i="1" dirty="0">
                          <a:solidFill>
                            <a:srgbClr val="002060"/>
                          </a:solidFill>
                        </a:rPr>
                        <a:t>(Ratio</a:t>
                      </a:r>
                      <a:r>
                        <a:rPr lang="nl-NL" sz="900" i="1" baseline="0" dirty="0">
                          <a:solidFill>
                            <a:srgbClr val="002060"/>
                          </a:solidFill>
                        </a:rPr>
                        <a:t> van de beschikbare weerstandscapaciteit en de benodigde weerstandscapaciteit).</a:t>
                      </a:r>
                      <a:endParaRPr lang="nl-NL" sz="900" i="1" dirty="0">
                        <a:solidFill>
                          <a:srgbClr val="002060"/>
                        </a:solidFill>
                      </a:endParaRPr>
                    </a:p>
                  </a:txBody>
                  <a:tcPr/>
                </a:tc>
                <a:extLst>
                  <a:ext uri="{0D108BD9-81ED-4DB2-BD59-A6C34878D82A}">
                    <a16:rowId xmlns:a16="http://schemas.microsoft.com/office/drawing/2014/main" xmlns="" val="10007"/>
                  </a:ext>
                </a:extLst>
              </a:tr>
              <a:tr h="370202">
                <a:tc>
                  <a:txBody>
                    <a:bodyPr/>
                    <a:lstStyle/>
                    <a:p>
                      <a:r>
                        <a:rPr lang="nl-NL" sz="900" dirty="0">
                          <a:solidFill>
                            <a:srgbClr val="002060"/>
                          </a:solidFill>
                        </a:rPr>
                        <a:t>Streefwaarde ratio weerstandsvermogen</a:t>
                      </a:r>
                    </a:p>
                  </a:txBody>
                  <a:tcPr/>
                </a:tc>
                <a:tc>
                  <a:txBody>
                    <a:bodyPr/>
                    <a:lstStyle/>
                    <a:p>
                      <a:r>
                        <a:rPr lang="nl-NL" sz="900" dirty="0">
                          <a:solidFill>
                            <a:srgbClr val="002060"/>
                          </a:solidFill>
                        </a:rPr>
                        <a:t>(%)</a:t>
                      </a:r>
                    </a:p>
                  </a:txBody>
                  <a:tcPr/>
                </a:tc>
                <a:tc>
                  <a:txBody>
                    <a:bodyPr/>
                    <a:lstStyle/>
                    <a:p>
                      <a:r>
                        <a:rPr lang="nl-NL" sz="900" i="1" dirty="0">
                          <a:solidFill>
                            <a:srgbClr val="002060"/>
                          </a:solidFill>
                        </a:rPr>
                        <a:t>(Beschrijf hier, indien aanwezig, de door de gemeenteraad meegegeven streefwaarden).</a:t>
                      </a:r>
                    </a:p>
                  </a:txBody>
                  <a:tcPr/>
                </a:tc>
                <a:extLst>
                  <a:ext uri="{0D108BD9-81ED-4DB2-BD59-A6C34878D82A}">
                    <a16:rowId xmlns:a16="http://schemas.microsoft.com/office/drawing/2014/main" xmlns="" val="10008"/>
                  </a:ext>
                </a:extLst>
              </a:tr>
              <a:tr h="291498">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extLst>
                  <a:ext uri="{0D108BD9-81ED-4DB2-BD59-A6C34878D82A}">
                    <a16:rowId xmlns:a16="http://schemas.microsoft.com/office/drawing/2014/main" xmlns="" val="10009"/>
                  </a:ext>
                </a:extLst>
              </a:tr>
              <a:tr h="370202">
                <a:tc gridSpan="2">
                  <a:txBody>
                    <a:bodyPr/>
                    <a:lstStyle/>
                    <a:p>
                      <a:r>
                        <a:rPr lang="nl-NL" sz="900" dirty="0">
                          <a:solidFill>
                            <a:srgbClr val="002060"/>
                          </a:solidFill>
                        </a:rPr>
                        <a:t>Oordeel</a:t>
                      </a:r>
                      <a:r>
                        <a:rPr lang="nl-NL" sz="900" baseline="0" dirty="0">
                          <a:solidFill>
                            <a:srgbClr val="002060"/>
                          </a:solidFill>
                        </a:rPr>
                        <a:t> over het weerstandsvermogen</a:t>
                      </a:r>
                      <a:endParaRPr lang="nl-NL" sz="900" dirty="0">
                        <a:solidFill>
                          <a:srgbClr val="002060"/>
                        </a:solidFill>
                      </a:endParaRPr>
                    </a:p>
                  </a:txBody>
                  <a:tcPr/>
                </a:tc>
                <a:tc hMerge="1">
                  <a:txBody>
                    <a:bodyPr/>
                    <a:lstStyle/>
                    <a:p>
                      <a:endParaRPr lang="nl-NL" sz="900" dirty="0"/>
                    </a:p>
                  </a:txBody>
                  <a:tcPr/>
                </a:tc>
                <a:tc>
                  <a:txBody>
                    <a:bodyPr/>
                    <a:lstStyle/>
                    <a:p>
                      <a:r>
                        <a:rPr lang="nl-NL" sz="900" i="1" dirty="0">
                          <a:solidFill>
                            <a:srgbClr val="002060"/>
                          </a:solidFill>
                        </a:rPr>
                        <a:t>(Hier een oordeel over het weerstandsvermogen aan de hand van de norm en beoordeel</a:t>
                      </a:r>
                      <a:r>
                        <a:rPr lang="nl-NL" sz="900" i="1" baseline="0" dirty="0">
                          <a:solidFill>
                            <a:srgbClr val="002060"/>
                          </a:solidFill>
                        </a:rPr>
                        <a:t> met groen of rood. </a:t>
                      </a:r>
                      <a:r>
                        <a:rPr lang="nl-NL" sz="900" i="1" dirty="0">
                          <a:solidFill>
                            <a:srgbClr val="002060"/>
                          </a:solidFill>
                        </a:rPr>
                        <a:t>) </a:t>
                      </a:r>
                    </a:p>
                  </a:txBody>
                  <a:tcPr/>
                </a:tc>
                <a:extLst>
                  <a:ext uri="{0D108BD9-81ED-4DB2-BD59-A6C34878D82A}">
                    <a16:rowId xmlns:a16="http://schemas.microsoft.com/office/drawing/2014/main" xmlns="" val="10010"/>
                  </a:ext>
                </a:extLst>
              </a:tr>
            </a:tbl>
          </a:graphicData>
        </a:graphic>
      </p:graphicFrame>
      <p:sp>
        <p:nvSpPr>
          <p:cNvPr id="6" name="Tekstvak 1"/>
          <p:cNvSpPr txBox="1">
            <a:spLocks noChangeArrowheads="1"/>
          </p:cNvSpPr>
          <p:nvPr/>
        </p:nvSpPr>
        <p:spPr bwMode="auto">
          <a:xfrm>
            <a:off x="10056440" y="404664"/>
            <a:ext cx="172819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rgbClr val="72797F"/>
                </a:solidFill>
                <a:latin typeface="Verdana" pitchFamily="34" charset="0"/>
              </a:defRPr>
            </a:lvl1pPr>
            <a:lvl2pPr marL="742950" indent="-285750" eaLnBrk="0" hangingPunct="0">
              <a:spcBef>
                <a:spcPct val="20000"/>
              </a:spcBef>
              <a:buChar char="–"/>
              <a:defRPr sz="3200">
                <a:solidFill>
                  <a:srgbClr val="72797F"/>
                </a:solidFill>
                <a:latin typeface="Verdana" pitchFamily="34" charset="0"/>
              </a:defRPr>
            </a:lvl2pPr>
            <a:lvl3pPr marL="1143000" indent="-228600" eaLnBrk="0" hangingPunct="0">
              <a:spcBef>
                <a:spcPct val="20000"/>
              </a:spcBef>
              <a:buChar char="•"/>
              <a:defRPr sz="3200">
                <a:solidFill>
                  <a:srgbClr val="72797F"/>
                </a:solidFill>
                <a:latin typeface="Verdana" pitchFamily="34" charset="0"/>
              </a:defRPr>
            </a:lvl3pPr>
            <a:lvl4pPr marL="1600200" indent="-228600" eaLnBrk="0" hangingPunct="0">
              <a:spcBef>
                <a:spcPct val="20000"/>
              </a:spcBef>
              <a:buChar char="–"/>
              <a:defRPr sz="3200">
                <a:solidFill>
                  <a:srgbClr val="72797F"/>
                </a:solidFill>
                <a:latin typeface="Verdana" pitchFamily="34" charset="0"/>
              </a:defRPr>
            </a:lvl4pPr>
            <a:lvl5pPr marL="2057400" indent="-228600" eaLnBrk="0" hangingPunct="0">
              <a:spcBef>
                <a:spcPct val="20000"/>
              </a:spcBef>
              <a:buChar char="»"/>
              <a:defRPr sz="3200">
                <a:solidFill>
                  <a:srgbClr val="72797F"/>
                </a:solidFill>
                <a:latin typeface="Verdana" pitchFamily="34" charset="0"/>
              </a:defRPr>
            </a:lvl5pPr>
            <a:lvl6pPr marL="2514600" indent="-228600" eaLnBrk="0" fontAlgn="base" hangingPunct="0">
              <a:spcBef>
                <a:spcPct val="20000"/>
              </a:spcBef>
              <a:spcAft>
                <a:spcPct val="0"/>
              </a:spcAft>
              <a:buChar char="»"/>
              <a:defRPr sz="3200">
                <a:solidFill>
                  <a:srgbClr val="72797F"/>
                </a:solidFill>
                <a:latin typeface="Verdana" pitchFamily="34" charset="0"/>
              </a:defRPr>
            </a:lvl6pPr>
            <a:lvl7pPr marL="2971800" indent="-228600" eaLnBrk="0" fontAlgn="base" hangingPunct="0">
              <a:spcBef>
                <a:spcPct val="20000"/>
              </a:spcBef>
              <a:spcAft>
                <a:spcPct val="0"/>
              </a:spcAft>
              <a:buChar char="»"/>
              <a:defRPr sz="3200">
                <a:solidFill>
                  <a:srgbClr val="72797F"/>
                </a:solidFill>
                <a:latin typeface="Verdana" pitchFamily="34" charset="0"/>
              </a:defRPr>
            </a:lvl7pPr>
            <a:lvl8pPr marL="3429000" indent="-228600" eaLnBrk="0" fontAlgn="base" hangingPunct="0">
              <a:spcBef>
                <a:spcPct val="20000"/>
              </a:spcBef>
              <a:spcAft>
                <a:spcPct val="0"/>
              </a:spcAft>
              <a:buChar char="»"/>
              <a:defRPr sz="3200">
                <a:solidFill>
                  <a:srgbClr val="72797F"/>
                </a:solidFill>
                <a:latin typeface="Verdana" pitchFamily="34" charset="0"/>
              </a:defRPr>
            </a:lvl8pPr>
            <a:lvl9pPr marL="3886200" indent="-228600" eaLnBrk="0" fontAlgn="base" hangingPunct="0">
              <a:spcBef>
                <a:spcPct val="20000"/>
              </a:spcBef>
              <a:spcAft>
                <a:spcPct val="0"/>
              </a:spcAft>
              <a:buChar char="»"/>
              <a:defRPr sz="3200">
                <a:solidFill>
                  <a:srgbClr val="72797F"/>
                </a:solidFill>
                <a:latin typeface="Verdana" pitchFamily="34" charset="0"/>
              </a:defRPr>
            </a:lvl9pPr>
          </a:lstStyle>
          <a:p>
            <a:pPr eaLnBrk="1" hangingPunct="1">
              <a:spcBef>
                <a:spcPct val="0"/>
              </a:spcBef>
              <a:buFontTx/>
              <a:buNone/>
            </a:pPr>
            <a:r>
              <a:rPr lang="nl-NL" altLang="en-US" sz="800" b="1" dirty="0">
                <a:solidFill>
                  <a:schemeClr val="tx1"/>
                </a:solidFill>
                <a:latin typeface="Arial" charset="0"/>
              </a:rPr>
              <a:t>Legenda</a:t>
            </a:r>
          </a:p>
          <a:p>
            <a:pPr eaLnBrk="1" hangingPunct="1">
              <a:spcBef>
                <a:spcPct val="0"/>
              </a:spcBef>
              <a:buFontTx/>
              <a:buNone/>
            </a:pPr>
            <a:r>
              <a:rPr lang="nl-NL" altLang="en-US" sz="800" dirty="0">
                <a:solidFill>
                  <a:schemeClr val="tx1"/>
                </a:solidFill>
                <a:latin typeface="Arial" charset="0"/>
              </a:rPr>
              <a:t>Binnen de norm</a:t>
            </a:r>
          </a:p>
          <a:p>
            <a:pPr eaLnBrk="1" hangingPunct="1">
              <a:spcBef>
                <a:spcPct val="0"/>
              </a:spcBef>
              <a:buFontTx/>
              <a:buNone/>
            </a:pPr>
            <a:r>
              <a:rPr lang="nl-NL" altLang="en-US" sz="800" dirty="0">
                <a:solidFill>
                  <a:schemeClr val="tx1"/>
                </a:solidFill>
                <a:latin typeface="Arial" charset="0"/>
              </a:rPr>
              <a:t>Niet binnen de norm</a:t>
            </a:r>
            <a:endParaRPr lang="en-GB" altLang="en-US" sz="800" dirty="0">
              <a:solidFill>
                <a:schemeClr val="tx1"/>
              </a:solidFill>
              <a:latin typeface="Arial" charset="0"/>
            </a:endParaRPr>
          </a:p>
        </p:txBody>
      </p:sp>
      <p:sp>
        <p:nvSpPr>
          <p:cNvPr id="7" name="Stroomdiagram: Verbindingslijn 6"/>
          <p:cNvSpPr/>
          <p:nvPr/>
        </p:nvSpPr>
        <p:spPr>
          <a:xfrm>
            <a:off x="9904040" y="628501"/>
            <a:ext cx="46038" cy="46038"/>
          </a:xfrm>
          <a:prstGeom prst="flowChartConnector">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8" name="Stroomdiagram: Verbindingslijn 7"/>
          <p:cNvSpPr/>
          <p:nvPr/>
        </p:nvSpPr>
        <p:spPr>
          <a:xfrm>
            <a:off x="9904040" y="749151"/>
            <a:ext cx="46038" cy="46038"/>
          </a:xfrm>
          <a:prstGeom prst="flowChartConnector">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0" name="Stroomdiagram: Verbindingslijn 9"/>
          <p:cNvSpPr/>
          <p:nvPr/>
        </p:nvSpPr>
        <p:spPr>
          <a:xfrm>
            <a:off x="5555940" y="5589240"/>
            <a:ext cx="180000" cy="180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Tree>
    <p:extLst>
      <p:ext uri="{BB962C8B-B14F-4D97-AF65-F5344CB8AC3E}">
        <p14:creationId xmlns:p14="http://schemas.microsoft.com/office/powerpoint/2010/main" val="5696781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Wat heeft het gekost? </a:t>
            </a:r>
            <a:br>
              <a:rPr lang="nl-NL" sz="3200" dirty="0"/>
            </a:br>
            <a:r>
              <a:rPr lang="nl-NL" sz="3200" dirty="0"/>
              <a:t>Financiële risico’s</a:t>
            </a:r>
          </a:p>
        </p:txBody>
      </p:sp>
      <p:graphicFrame>
        <p:nvGraphicFramePr>
          <p:cNvPr id="4" name="Tijdelijke aanduiding voor inhoud 3"/>
          <p:cNvGraphicFramePr>
            <a:graphicFrameLocks noGrp="1"/>
          </p:cNvGraphicFramePr>
          <p:nvPr>
            <p:ph idx="1"/>
            <p:extLst>
              <p:ext uri="{D42A27DB-BD31-4B8C-83A1-F6EECF244321}">
                <p14:modId xmlns:p14="http://schemas.microsoft.com/office/powerpoint/2010/main" val="852380602"/>
              </p:ext>
            </p:extLst>
          </p:nvPr>
        </p:nvGraphicFramePr>
        <p:xfrm>
          <a:off x="588000" y="2637232"/>
          <a:ext cx="11016000" cy="2957760"/>
        </p:xfrm>
        <a:graphic>
          <a:graphicData uri="http://schemas.openxmlformats.org/drawingml/2006/table">
            <a:tbl>
              <a:tblPr firstRow="1" bandRow="1">
                <a:tableStyleId>{912C8C85-51F0-491E-9774-3900AFEF0FD7}</a:tableStyleId>
              </a:tblPr>
              <a:tblGrid>
                <a:gridCol w="4931936">
                  <a:extLst>
                    <a:ext uri="{9D8B030D-6E8A-4147-A177-3AD203B41FA5}">
                      <a16:colId xmlns:a16="http://schemas.microsoft.com/office/drawing/2014/main" xmlns="" val="20000"/>
                    </a:ext>
                  </a:extLst>
                </a:gridCol>
                <a:gridCol w="3042032">
                  <a:extLst>
                    <a:ext uri="{9D8B030D-6E8A-4147-A177-3AD203B41FA5}">
                      <a16:colId xmlns:a16="http://schemas.microsoft.com/office/drawing/2014/main" xmlns="" val="20001"/>
                    </a:ext>
                  </a:extLst>
                </a:gridCol>
                <a:gridCol w="3042032">
                  <a:extLst>
                    <a:ext uri="{9D8B030D-6E8A-4147-A177-3AD203B41FA5}">
                      <a16:colId xmlns:a16="http://schemas.microsoft.com/office/drawing/2014/main" xmlns="" val="20002"/>
                    </a:ext>
                  </a:extLst>
                </a:gridCol>
              </a:tblGrid>
              <a:tr h="288000">
                <a:tc gridSpan="3">
                  <a:txBody>
                    <a:bodyPr/>
                    <a:lstStyle/>
                    <a:p>
                      <a:r>
                        <a:rPr lang="nl-NL" sz="900" dirty="0">
                          <a:solidFill>
                            <a:srgbClr val="002060"/>
                          </a:solidFill>
                        </a:rPr>
                        <a:t>Weerstandsvermogen</a:t>
                      </a:r>
                    </a:p>
                  </a:txBody>
                  <a:tcPr>
                    <a:solidFill>
                      <a:srgbClr val="33CCFF"/>
                    </a:solidFill>
                  </a:tcPr>
                </a:tc>
                <a:tc hMerge="1">
                  <a:txBody>
                    <a:bodyPr/>
                    <a:lstStyle/>
                    <a:p>
                      <a:endParaRPr lang="nl-NL"/>
                    </a:p>
                  </a:txBody>
                  <a:tcPr/>
                </a:tc>
                <a:tc hMerge="1">
                  <a:txBody>
                    <a:bodyPr/>
                    <a:lstStyle/>
                    <a:p>
                      <a:endParaRPr lang="nl-NL"/>
                    </a:p>
                  </a:txBody>
                  <a:tcPr/>
                </a:tc>
                <a:extLst>
                  <a:ext uri="{0D108BD9-81ED-4DB2-BD59-A6C34878D82A}">
                    <a16:rowId xmlns:a16="http://schemas.microsoft.com/office/drawing/2014/main" xmlns="" val="10000"/>
                  </a:ext>
                </a:extLst>
              </a:tr>
              <a:tr h="288000">
                <a:tc>
                  <a:txBody>
                    <a:bodyPr/>
                    <a:lstStyle/>
                    <a:p>
                      <a:r>
                        <a:rPr lang="nl-NL" sz="900" b="1" dirty="0">
                          <a:solidFill>
                            <a:srgbClr val="002060"/>
                          </a:solidFill>
                        </a:rPr>
                        <a:t>Risico</a:t>
                      </a:r>
                    </a:p>
                  </a:txBody>
                  <a:tcPr/>
                </a:tc>
                <a:tc>
                  <a:txBody>
                    <a:bodyPr/>
                    <a:lstStyle/>
                    <a:p>
                      <a:r>
                        <a:rPr lang="nl-NL" sz="900" b="1" dirty="0">
                          <a:solidFill>
                            <a:srgbClr val="002060"/>
                          </a:solidFill>
                        </a:rPr>
                        <a:t>Kans</a:t>
                      </a:r>
                      <a:r>
                        <a:rPr lang="nl-NL" sz="900" b="1" baseline="0" dirty="0">
                          <a:solidFill>
                            <a:srgbClr val="002060"/>
                          </a:solidFill>
                        </a:rPr>
                        <a:t> dat het zich voordoet</a:t>
                      </a:r>
                      <a:endParaRPr lang="nl-NL" sz="900" b="1" dirty="0">
                        <a:solidFill>
                          <a:srgbClr val="002060"/>
                        </a:solidFill>
                      </a:endParaRPr>
                    </a:p>
                  </a:txBody>
                  <a:tcPr/>
                </a:tc>
                <a:tc>
                  <a:txBody>
                    <a:bodyPr/>
                    <a:lstStyle/>
                    <a:p>
                      <a:r>
                        <a:rPr lang="nl-NL" sz="900" b="1" dirty="0">
                          <a:solidFill>
                            <a:srgbClr val="002060"/>
                          </a:solidFill>
                        </a:rPr>
                        <a:t>Maximale financiële gevolgen</a:t>
                      </a:r>
                    </a:p>
                  </a:txBody>
                  <a:tcPr/>
                </a:tc>
                <a:extLst>
                  <a:ext uri="{0D108BD9-81ED-4DB2-BD59-A6C34878D82A}">
                    <a16:rowId xmlns:a16="http://schemas.microsoft.com/office/drawing/2014/main" xmlns="" val="10001"/>
                  </a:ext>
                </a:extLst>
              </a:tr>
              <a:tr h="288000">
                <a:tc>
                  <a:txBody>
                    <a:bodyPr/>
                    <a:lstStyle/>
                    <a:p>
                      <a:r>
                        <a:rPr lang="nl-NL" sz="900" i="1" dirty="0">
                          <a:solidFill>
                            <a:srgbClr val="002060"/>
                          </a:solidFill>
                        </a:rPr>
                        <a:t>(Beschrijf hier</a:t>
                      </a:r>
                      <a:r>
                        <a:rPr lang="nl-NL" sz="900" i="1" baseline="0" dirty="0">
                          <a:solidFill>
                            <a:srgbClr val="002060"/>
                          </a:solidFill>
                        </a:rPr>
                        <a:t> de risico’s met de hoogste bijdrage voor de berekening van de weerstandscapaciteit). </a:t>
                      </a:r>
                      <a:endParaRPr lang="nl-NL" sz="900" i="1" dirty="0">
                        <a:solidFill>
                          <a:srgbClr val="002060"/>
                        </a:solidFill>
                      </a:endParaRPr>
                    </a:p>
                  </a:txBody>
                  <a:tcPr/>
                </a:tc>
                <a:tc>
                  <a:txBody>
                    <a:bodyPr/>
                    <a:lstStyle/>
                    <a:p>
                      <a:r>
                        <a:rPr lang="nl-NL" sz="900" i="1" dirty="0">
                          <a:solidFill>
                            <a:srgbClr val="002060"/>
                          </a:solidFill>
                        </a:rPr>
                        <a:t>(Vul hier de kans in dat het zich voordoet).</a:t>
                      </a:r>
                    </a:p>
                  </a:txBody>
                  <a:tcPr>
                    <a:solidFill>
                      <a:schemeClr val="bg1">
                        <a:lumMod val="95000"/>
                      </a:schemeClr>
                    </a:solidFill>
                  </a:tcPr>
                </a:tc>
                <a:tc>
                  <a:txBody>
                    <a:bodyPr/>
                    <a:lstStyle/>
                    <a:p>
                      <a:r>
                        <a:rPr lang="nl-NL" sz="900" i="1" dirty="0">
                          <a:solidFill>
                            <a:srgbClr val="002060"/>
                          </a:solidFill>
                        </a:rPr>
                        <a:t>(Vul hier de maximale</a:t>
                      </a:r>
                      <a:r>
                        <a:rPr lang="nl-NL" sz="900" i="1" baseline="0" dirty="0">
                          <a:solidFill>
                            <a:srgbClr val="002060"/>
                          </a:solidFill>
                        </a:rPr>
                        <a:t> financiële gevolgen in). </a:t>
                      </a:r>
                      <a:endParaRPr lang="nl-NL" sz="900" i="1" dirty="0">
                        <a:solidFill>
                          <a:srgbClr val="002060"/>
                        </a:solidFill>
                      </a:endParaRPr>
                    </a:p>
                  </a:txBody>
                  <a:tcPr/>
                </a:tc>
                <a:extLst>
                  <a:ext uri="{0D108BD9-81ED-4DB2-BD59-A6C34878D82A}">
                    <a16:rowId xmlns:a16="http://schemas.microsoft.com/office/drawing/2014/main" xmlns="" val="10002"/>
                  </a:ext>
                </a:extLst>
              </a:tr>
              <a:tr h="288000">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solidFill>
                      <a:schemeClr val="bg1">
                        <a:lumMod val="95000"/>
                      </a:schemeClr>
                    </a:solidFill>
                  </a:tcPr>
                </a:tc>
                <a:tc>
                  <a:txBody>
                    <a:bodyPr/>
                    <a:lstStyle/>
                    <a:p>
                      <a:endParaRPr lang="nl-NL" sz="900" dirty="0">
                        <a:solidFill>
                          <a:srgbClr val="002060"/>
                        </a:solidFill>
                      </a:endParaRPr>
                    </a:p>
                  </a:txBody>
                  <a:tcPr/>
                </a:tc>
                <a:extLst>
                  <a:ext uri="{0D108BD9-81ED-4DB2-BD59-A6C34878D82A}">
                    <a16:rowId xmlns:a16="http://schemas.microsoft.com/office/drawing/2014/main" xmlns="" val="10003"/>
                  </a:ext>
                </a:extLst>
              </a:tr>
              <a:tr h="288000">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solidFill>
                      <a:schemeClr val="bg1">
                        <a:lumMod val="95000"/>
                      </a:schemeClr>
                    </a:solidFill>
                  </a:tcPr>
                </a:tc>
                <a:tc>
                  <a:txBody>
                    <a:bodyPr/>
                    <a:lstStyle/>
                    <a:p>
                      <a:endParaRPr lang="nl-NL" sz="900" dirty="0">
                        <a:solidFill>
                          <a:srgbClr val="002060"/>
                        </a:solidFill>
                      </a:endParaRPr>
                    </a:p>
                  </a:txBody>
                  <a:tcPr/>
                </a:tc>
                <a:extLst>
                  <a:ext uri="{0D108BD9-81ED-4DB2-BD59-A6C34878D82A}">
                    <a16:rowId xmlns:a16="http://schemas.microsoft.com/office/drawing/2014/main" xmlns="" val="10004"/>
                  </a:ext>
                </a:extLst>
              </a:tr>
              <a:tr h="288000">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solidFill>
                      <a:schemeClr val="bg1">
                        <a:lumMod val="95000"/>
                      </a:schemeClr>
                    </a:solidFill>
                  </a:tcPr>
                </a:tc>
                <a:tc>
                  <a:txBody>
                    <a:bodyPr/>
                    <a:lstStyle/>
                    <a:p>
                      <a:endParaRPr lang="nl-NL" sz="900" dirty="0">
                        <a:solidFill>
                          <a:srgbClr val="002060"/>
                        </a:solidFill>
                      </a:endParaRPr>
                    </a:p>
                  </a:txBody>
                  <a:tcPr/>
                </a:tc>
                <a:extLst>
                  <a:ext uri="{0D108BD9-81ED-4DB2-BD59-A6C34878D82A}">
                    <a16:rowId xmlns:a16="http://schemas.microsoft.com/office/drawing/2014/main" xmlns="" val="10005"/>
                  </a:ext>
                </a:extLst>
              </a:tr>
              <a:tr h="288000">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solidFill>
                      <a:schemeClr val="bg1">
                        <a:lumMod val="95000"/>
                      </a:schemeClr>
                    </a:solidFill>
                  </a:tcPr>
                </a:tc>
                <a:tc>
                  <a:txBody>
                    <a:bodyPr/>
                    <a:lstStyle/>
                    <a:p>
                      <a:endParaRPr lang="nl-NL" sz="900" dirty="0">
                        <a:solidFill>
                          <a:srgbClr val="002060"/>
                        </a:solidFill>
                      </a:endParaRPr>
                    </a:p>
                  </a:txBody>
                  <a:tcPr/>
                </a:tc>
                <a:extLst>
                  <a:ext uri="{0D108BD9-81ED-4DB2-BD59-A6C34878D82A}">
                    <a16:rowId xmlns:a16="http://schemas.microsoft.com/office/drawing/2014/main" xmlns="" val="10006"/>
                  </a:ext>
                </a:extLst>
              </a:tr>
              <a:tr h="288000">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solidFill>
                      <a:schemeClr val="bg1">
                        <a:lumMod val="95000"/>
                      </a:schemeClr>
                    </a:solidFill>
                  </a:tcPr>
                </a:tc>
                <a:tc>
                  <a:txBody>
                    <a:bodyPr/>
                    <a:lstStyle/>
                    <a:p>
                      <a:endParaRPr lang="nl-NL" sz="900" dirty="0">
                        <a:solidFill>
                          <a:srgbClr val="002060"/>
                        </a:solidFill>
                      </a:endParaRPr>
                    </a:p>
                  </a:txBody>
                  <a:tcPr/>
                </a:tc>
                <a:extLst>
                  <a:ext uri="{0D108BD9-81ED-4DB2-BD59-A6C34878D82A}">
                    <a16:rowId xmlns:a16="http://schemas.microsoft.com/office/drawing/2014/main" xmlns="" val="10007"/>
                  </a:ext>
                </a:extLst>
              </a:tr>
              <a:tr h="288000">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solidFill>
                      <a:schemeClr val="bg1">
                        <a:lumMod val="95000"/>
                      </a:schemeClr>
                    </a:solidFill>
                  </a:tcPr>
                </a:tc>
                <a:tc>
                  <a:txBody>
                    <a:bodyPr/>
                    <a:lstStyle/>
                    <a:p>
                      <a:endParaRPr lang="nl-NL" sz="900" dirty="0">
                        <a:solidFill>
                          <a:srgbClr val="002060"/>
                        </a:solidFill>
                      </a:endParaRPr>
                    </a:p>
                  </a:txBody>
                  <a:tcPr/>
                </a:tc>
                <a:extLst>
                  <a:ext uri="{0D108BD9-81ED-4DB2-BD59-A6C34878D82A}">
                    <a16:rowId xmlns:a16="http://schemas.microsoft.com/office/drawing/2014/main" xmlns="" val="10008"/>
                  </a:ext>
                </a:extLst>
              </a:tr>
              <a:tr h="288000">
                <a:tc>
                  <a:txBody>
                    <a:bodyPr/>
                    <a:lstStyle/>
                    <a:p>
                      <a:endParaRPr lang="nl-NL" sz="900" dirty="0">
                        <a:solidFill>
                          <a:srgbClr val="002060"/>
                        </a:solidFill>
                      </a:endParaRPr>
                    </a:p>
                  </a:txBody>
                  <a:tcPr/>
                </a:tc>
                <a:tc>
                  <a:txBody>
                    <a:bodyPr/>
                    <a:lstStyle/>
                    <a:p>
                      <a:endParaRPr lang="nl-NL" sz="900" dirty="0"/>
                    </a:p>
                  </a:txBody>
                  <a:tcPr>
                    <a:solidFill>
                      <a:schemeClr val="bg1">
                        <a:lumMod val="95000"/>
                      </a:schemeClr>
                    </a:solidFill>
                  </a:tcPr>
                </a:tc>
                <a:tc>
                  <a:txBody>
                    <a:bodyPr/>
                    <a:lstStyle/>
                    <a:p>
                      <a:endParaRPr lang="nl-NL" sz="900" dirty="0">
                        <a:solidFill>
                          <a:srgbClr val="002060"/>
                        </a:solidFill>
                      </a:endParaRPr>
                    </a:p>
                  </a:txBody>
                  <a:tcPr/>
                </a:tc>
                <a:extLst>
                  <a:ext uri="{0D108BD9-81ED-4DB2-BD59-A6C34878D82A}">
                    <a16:rowId xmlns:a16="http://schemas.microsoft.com/office/drawing/2014/main" xmlns="" val="10009"/>
                  </a:ext>
                </a:extLst>
              </a:tr>
            </a:tbl>
          </a:graphicData>
        </a:graphic>
      </p:graphicFrame>
    </p:spTree>
    <p:extLst>
      <p:ext uri="{BB962C8B-B14F-4D97-AF65-F5344CB8AC3E}">
        <p14:creationId xmlns:p14="http://schemas.microsoft.com/office/powerpoint/2010/main" val="25993185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Inhoudsopgave</a:t>
            </a:r>
          </a:p>
        </p:txBody>
      </p:sp>
      <p:sp>
        <p:nvSpPr>
          <p:cNvPr id="5" name="Tijdelijke aanduiding voor inhoud 2"/>
          <p:cNvSpPr txBox="1">
            <a:spLocks/>
          </p:cNvSpPr>
          <p:nvPr/>
        </p:nvSpPr>
        <p:spPr bwMode="auto">
          <a:xfrm>
            <a:off x="1536703" y="2060848"/>
            <a:ext cx="10223500" cy="40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rgbClr val="72797F"/>
                </a:solidFill>
                <a:latin typeface="+mn-lt"/>
                <a:ea typeface="+mn-ea"/>
                <a:cs typeface="+mn-cs"/>
              </a:defRPr>
            </a:lvl1pPr>
            <a:lvl2pPr marL="742950" indent="-285750" algn="l" rtl="0" eaLnBrk="1" fontAlgn="base" hangingPunct="1">
              <a:spcBef>
                <a:spcPct val="20000"/>
              </a:spcBef>
              <a:spcAft>
                <a:spcPct val="0"/>
              </a:spcAft>
              <a:buChar char="–"/>
              <a:defRPr sz="3200">
                <a:solidFill>
                  <a:srgbClr val="72797F"/>
                </a:solidFill>
                <a:latin typeface="+mn-lt"/>
              </a:defRPr>
            </a:lvl2pPr>
            <a:lvl3pPr marL="1143000" indent="-228600" algn="l" rtl="0" eaLnBrk="1" fontAlgn="base" hangingPunct="1">
              <a:spcBef>
                <a:spcPct val="20000"/>
              </a:spcBef>
              <a:spcAft>
                <a:spcPct val="0"/>
              </a:spcAft>
              <a:buChar char="•"/>
              <a:defRPr sz="3200">
                <a:solidFill>
                  <a:srgbClr val="72797F"/>
                </a:solidFill>
                <a:latin typeface="+mn-lt"/>
              </a:defRPr>
            </a:lvl3pPr>
            <a:lvl4pPr marL="1600200" indent="-228600" algn="l" rtl="0" eaLnBrk="1" fontAlgn="base" hangingPunct="1">
              <a:spcBef>
                <a:spcPct val="20000"/>
              </a:spcBef>
              <a:spcAft>
                <a:spcPct val="0"/>
              </a:spcAft>
              <a:buChar char="–"/>
              <a:defRPr sz="3200">
                <a:solidFill>
                  <a:srgbClr val="72797F"/>
                </a:solidFill>
                <a:latin typeface="+mn-lt"/>
              </a:defRPr>
            </a:lvl4pPr>
            <a:lvl5pPr marL="2057400" indent="-228600" algn="l" rtl="0" eaLnBrk="1" fontAlgn="base" hangingPunct="1">
              <a:spcBef>
                <a:spcPct val="20000"/>
              </a:spcBef>
              <a:spcAft>
                <a:spcPct val="0"/>
              </a:spcAft>
              <a:buChar char="»"/>
              <a:defRPr sz="3200">
                <a:solidFill>
                  <a:srgbClr val="72797F"/>
                </a:solidFill>
                <a:latin typeface="+mn-lt"/>
              </a:defRPr>
            </a:lvl5pPr>
            <a:lvl6pPr marL="2514600" indent="-228600" algn="l" rtl="0" eaLnBrk="1" fontAlgn="base" hangingPunct="1">
              <a:spcBef>
                <a:spcPct val="20000"/>
              </a:spcBef>
              <a:spcAft>
                <a:spcPct val="0"/>
              </a:spcAft>
              <a:buChar char="»"/>
              <a:defRPr sz="3200">
                <a:solidFill>
                  <a:srgbClr val="72797F"/>
                </a:solidFill>
                <a:latin typeface="+mn-lt"/>
              </a:defRPr>
            </a:lvl6pPr>
            <a:lvl7pPr marL="2971800" indent="-228600" algn="l" rtl="0" eaLnBrk="1" fontAlgn="base" hangingPunct="1">
              <a:spcBef>
                <a:spcPct val="20000"/>
              </a:spcBef>
              <a:spcAft>
                <a:spcPct val="0"/>
              </a:spcAft>
              <a:buChar char="»"/>
              <a:defRPr sz="3200">
                <a:solidFill>
                  <a:srgbClr val="72797F"/>
                </a:solidFill>
                <a:latin typeface="+mn-lt"/>
              </a:defRPr>
            </a:lvl7pPr>
            <a:lvl8pPr marL="3429000" indent="-228600" algn="l" rtl="0" eaLnBrk="1" fontAlgn="base" hangingPunct="1">
              <a:spcBef>
                <a:spcPct val="20000"/>
              </a:spcBef>
              <a:spcAft>
                <a:spcPct val="0"/>
              </a:spcAft>
              <a:buChar char="»"/>
              <a:defRPr sz="3200">
                <a:solidFill>
                  <a:srgbClr val="72797F"/>
                </a:solidFill>
                <a:latin typeface="+mn-lt"/>
              </a:defRPr>
            </a:lvl8pPr>
            <a:lvl9pPr marL="3886200" indent="-228600" algn="l" rtl="0" eaLnBrk="1" fontAlgn="base" hangingPunct="1">
              <a:spcBef>
                <a:spcPct val="20000"/>
              </a:spcBef>
              <a:spcAft>
                <a:spcPct val="0"/>
              </a:spcAft>
              <a:buChar char="»"/>
              <a:defRPr sz="3200">
                <a:solidFill>
                  <a:srgbClr val="72797F"/>
                </a:solidFill>
                <a:latin typeface="+mn-lt"/>
              </a:defRPr>
            </a:lvl9pPr>
          </a:lstStyle>
          <a:p>
            <a:r>
              <a:rPr lang="nl-NL" sz="2000" kern="0" dirty="0">
                <a:solidFill>
                  <a:schemeClr val="bg1">
                    <a:lumMod val="50000"/>
                  </a:schemeClr>
                </a:solidFill>
              </a:rPr>
              <a:t>De zes vragen uit de methode Duisenberg</a:t>
            </a:r>
          </a:p>
          <a:p>
            <a:endParaRPr lang="nl-NL" sz="2000" i="1" kern="0" dirty="0">
              <a:solidFill>
                <a:schemeClr val="bg1">
                  <a:lumMod val="50000"/>
                </a:schemeClr>
              </a:solidFill>
            </a:endParaRPr>
          </a:p>
          <a:p>
            <a:pPr marL="457200" indent="-457200">
              <a:buFont typeface="+mj-lt"/>
              <a:buAutoNum type="arabicPeriod"/>
            </a:pPr>
            <a:r>
              <a:rPr lang="nl-NL" sz="2000" i="1" kern="0" dirty="0">
                <a:solidFill>
                  <a:schemeClr val="bg1">
                    <a:lumMod val="50000"/>
                  </a:schemeClr>
                </a:solidFill>
              </a:rPr>
              <a:t>Wat is het beeld van het beleidsterrein op hoofdlijnen?</a:t>
            </a:r>
          </a:p>
          <a:p>
            <a:pPr marL="457200" indent="-457200">
              <a:buFont typeface="+mj-lt"/>
              <a:buAutoNum type="arabicPeriod"/>
            </a:pPr>
            <a:r>
              <a:rPr lang="nl-NL" sz="2000" i="1" kern="0" dirty="0">
                <a:solidFill>
                  <a:schemeClr val="bg1">
                    <a:lumMod val="50000"/>
                  </a:schemeClr>
                </a:solidFill>
              </a:rPr>
              <a:t>Welke doelen zijn behaald?</a:t>
            </a:r>
          </a:p>
          <a:p>
            <a:pPr marL="457200" indent="-457200">
              <a:buFont typeface="+mj-lt"/>
              <a:buAutoNum type="arabicPeriod"/>
            </a:pPr>
            <a:r>
              <a:rPr lang="nl-NL" sz="2000" i="1" kern="0" dirty="0">
                <a:solidFill>
                  <a:schemeClr val="bg1">
                    <a:lumMod val="50000"/>
                  </a:schemeClr>
                </a:solidFill>
              </a:rPr>
              <a:t>Welke prestaties zijn geleverd?</a:t>
            </a:r>
          </a:p>
          <a:p>
            <a:pPr marL="457200" indent="-457200">
              <a:buFont typeface="+mj-lt"/>
              <a:buAutoNum type="arabicPeriod"/>
            </a:pPr>
            <a:r>
              <a:rPr lang="nl-NL" sz="2000" i="1" kern="0" dirty="0">
                <a:solidFill>
                  <a:schemeClr val="bg1">
                    <a:lumMod val="50000"/>
                  </a:schemeClr>
                </a:solidFill>
              </a:rPr>
              <a:t>Wat heeft het gekost?</a:t>
            </a:r>
          </a:p>
          <a:p>
            <a:pPr marL="457200" indent="-457200">
              <a:buFont typeface="+mj-lt"/>
              <a:buAutoNum type="arabicPeriod"/>
            </a:pPr>
            <a:r>
              <a:rPr lang="nl-NL" sz="2000" i="1" kern="0" dirty="0">
                <a:solidFill>
                  <a:schemeClr val="bg1">
                    <a:lumMod val="50000"/>
                  </a:schemeClr>
                </a:solidFill>
              </a:rPr>
              <a:t>Wat is het oordeel over de rechtmatigheid, doeltreffendheid en doelmatigheid?</a:t>
            </a:r>
          </a:p>
          <a:p>
            <a:pPr marL="457200" indent="-457200">
              <a:buFont typeface="+mj-lt"/>
              <a:buAutoNum type="arabicPeriod"/>
            </a:pPr>
            <a:r>
              <a:rPr lang="nl-NL" sz="2000" i="1" kern="0" dirty="0">
                <a:solidFill>
                  <a:schemeClr val="bg1">
                    <a:lumMod val="50000"/>
                  </a:schemeClr>
                </a:solidFill>
              </a:rPr>
              <a:t>Welke conclusies en aanbevelingen heb ik als rapporteur? </a:t>
            </a:r>
          </a:p>
        </p:txBody>
      </p:sp>
    </p:spTree>
    <p:extLst>
      <p:ext uri="{BB962C8B-B14F-4D97-AF65-F5344CB8AC3E}">
        <p14:creationId xmlns:p14="http://schemas.microsoft.com/office/powerpoint/2010/main" val="15790012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Wat heeft het gekost?  </a:t>
            </a:r>
            <a:br>
              <a:rPr lang="nl-NL" sz="3200" dirty="0"/>
            </a:br>
            <a:r>
              <a:rPr lang="nl-NL" sz="3200" dirty="0"/>
              <a:t>Financiële kengetallen</a:t>
            </a:r>
          </a:p>
        </p:txBody>
      </p:sp>
      <p:graphicFrame>
        <p:nvGraphicFramePr>
          <p:cNvPr id="4" name="Tijdelijke aanduiding voor inhoud 3"/>
          <p:cNvGraphicFramePr>
            <a:graphicFrameLocks noGrp="1"/>
          </p:cNvGraphicFramePr>
          <p:nvPr>
            <p:ph idx="1"/>
            <p:extLst>
              <p:ext uri="{D42A27DB-BD31-4B8C-83A1-F6EECF244321}">
                <p14:modId xmlns:p14="http://schemas.microsoft.com/office/powerpoint/2010/main" val="2007441498"/>
              </p:ext>
            </p:extLst>
          </p:nvPr>
        </p:nvGraphicFramePr>
        <p:xfrm>
          <a:off x="1487488" y="2637232"/>
          <a:ext cx="9073008" cy="2898688"/>
        </p:xfrm>
        <a:graphic>
          <a:graphicData uri="http://schemas.openxmlformats.org/drawingml/2006/table">
            <a:tbl>
              <a:tblPr firstRow="1" bandRow="1">
                <a:tableStyleId>{912C8C85-51F0-491E-9774-3900AFEF0FD7}</a:tableStyleId>
              </a:tblPr>
              <a:tblGrid>
                <a:gridCol w="1997988">
                  <a:extLst>
                    <a:ext uri="{9D8B030D-6E8A-4147-A177-3AD203B41FA5}">
                      <a16:colId xmlns:a16="http://schemas.microsoft.com/office/drawing/2014/main" xmlns="" val="20000"/>
                    </a:ext>
                  </a:extLst>
                </a:gridCol>
                <a:gridCol w="1213307">
                  <a:extLst>
                    <a:ext uri="{9D8B030D-6E8A-4147-A177-3AD203B41FA5}">
                      <a16:colId xmlns:a16="http://schemas.microsoft.com/office/drawing/2014/main" xmlns="" val="20006"/>
                    </a:ext>
                  </a:extLst>
                </a:gridCol>
                <a:gridCol w="1213307">
                  <a:extLst>
                    <a:ext uri="{9D8B030D-6E8A-4147-A177-3AD203B41FA5}">
                      <a16:colId xmlns:a16="http://schemas.microsoft.com/office/drawing/2014/main" xmlns="" val="20001"/>
                    </a:ext>
                  </a:extLst>
                </a:gridCol>
                <a:gridCol w="1213307">
                  <a:extLst>
                    <a:ext uri="{9D8B030D-6E8A-4147-A177-3AD203B41FA5}">
                      <a16:colId xmlns:a16="http://schemas.microsoft.com/office/drawing/2014/main" xmlns="" val="20002"/>
                    </a:ext>
                  </a:extLst>
                </a:gridCol>
                <a:gridCol w="1213307">
                  <a:extLst>
                    <a:ext uri="{9D8B030D-6E8A-4147-A177-3AD203B41FA5}">
                      <a16:colId xmlns:a16="http://schemas.microsoft.com/office/drawing/2014/main" xmlns="" val="20003"/>
                    </a:ext>
                  </a:extLst>
                </a:gridCol>
                <a:gridCol w="1213307">
                  <a:extLst>
                    <a:ext uri="{9D8B030D-6E8A-4147-A177-3AD203B41FA5}">
                      <a16:colId xmlns:a16="http://schemas.microsoft.com/office/drawing/2014/main" xmlns="" val="20004"/>
                    </a:ext>
                  </a:extLst>
                </a:gridCol>
                <a:gridCol w="1008485">
                  <a:extLst>
                    <a:ext uri="{9D8B030D-6E8A-4147-A177-3AD203B41FA5}">
                      <a16:colId xmlns:a16="http://schemas.microsoft.com/office/drawing/2014/main" xmlns="" val="20005"/>
                    </a:ext>
                  </a:extLst>
                </a:gridCol>
              </a:tblGrid>
              <a:tr h="288000">
                <a:tc gridSpan="7">
                  <a:txBody>
                    <a:bodyPr/>
                    <a:lstStyle/>
                    <a:p>
                      <a:r>
                        <a:rPr lang="nl-NL" sz="900" dirty="0">
                          <a:solidFill>
                            <a:srgbClr val="002060"/>
                          </a:solidFill>
                        </a:rPr>
                        <a:t>Financiële kengetallen – verslagjaar 20xx</a:t>
                      </a:r>
                    </a:p>
                  </a:txBody>
                  <a:tcPr>
                    <a:solidFill>
                      <a:srgbClr val="33CCFF"/>
                    </a:solidFill>
                  </a:tcPr>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sz="900" dirty="0"/>
                    </a:p>
                  </a:txBody>
                  <a:tcPr/>
                </a:tc>
                <a:extLst>
                  <a:ext uri="{0D108BD9-81ED-4DB2-BD59-A6C34878D82A}">
                    <a16:rowId xmlns:a16="http://schemas.microsoft.com/office/drawing/2014/main" xmlns="" val="10000"/>
                  </a:ext>
                </a:extLst>
              </a:tr>
              <a:tr h="288000">
                <a:tc>
                  <a:txBody>
                    <a:bodyPr/>
                    <a:lstStyle/>
                    <a:p>
                      <a:r>
                        <a:rPr lang="nl-NL" sz="900" b="1" dirty="0">
                          <a:solidFill>
                            <a:srgbClr val="002060"/>
                          </a:solidFill>
                        </a:rPr>
                        <a:t>Kengetallen</a:t>
                      </a:r>
                    </a:p>
                  </a:txBody>
                  <a:tcPr/>
                </a:tc>
                <a:tc>
                  <a:txBody>
                    <a:bodyPr/>
                    <a:lstStyle/>
                    <a:p>
                      <a:r>
                        <a:rPr lang="nl-NL" sz="900" b="1" dirty="0">
                          <a:solidFill>
                            <a:srgbClr val="002060"/>
                          </a:solidFill>
                        </a:rPr>
                        <a:t>Rekening 20xx</a:t>
                      </a:r>
                    </a:p>
                  </a:txBody>
                  <a:tcPr>
                    <a:solidFill>
                      <a:schemeClr val="accent3">
                        <a:lumMod val="95000"/>
                      </a:schemeClr>
                    </a:solidFill>
                  </a:tcPr>
                </a:tc>
                <a:tc>
                  <a:txBody>
                    <a:bodyPr/>
                    <a:lstStyle/>
                    <a:p>
                      <a:r>
                        <a:rPr lang="nl-NL" sz="900" b="1" dirty="0">
                          <a:solidFill>
                            <a:srgbClr val="002060"/>
                          </a:solidFill>
                        </a:rPr>
                        <a:t>Rekening 20xx</a:t>
                      </a:r>
                    </a:p>
                  </a:txBody>
                  <a:tcPr>
                    <a:noFill/>
                  </a:tcPr>
                </a:tc>
                <a:tc>
                  <a:txBody>
                    <a:bodyPr/>
                    <a:lstStyle/>
                    <a:p>
                      <a:r>
                        <a:rPr lang="nl-NL" sz="900" b="1" dirty="0">
                          <a:solidFill>
                            <a:srgbClr val="002060"/>
                          </a:solidFill>
                        </a:rPr>
                        <a:t>Begroting 20xx</a:t>
                      </a:r>
                    </a:p>
                  </a:txBody>
                  <a:tcPr>
                    <a:solidFill>
                      <a:schemeClr val="bg1">
                        <a:lumMod val="95000"/>
                      </a:schemeClr>
                    </a:solidFill>
                  </a:tcPr>
                </a:tc>
                <a:tc>
                  <a:txBody>
                    <a:bodyPr/>
                    <a:lstStyle/>
                    <a:p>
                      <a:r>
                        <a:rPr lang="nl-NL" sz="900" b="1" dirty="0">
                          <a:solidFill>
                            <a:srgbClr val="002060"/>
                          </a:solidFill>
                        </a:rPr>
                        <a:t>Rekening 20xx</a:t>
                      </a:r>
                    </a:p>
                  </a:txBody>
                  <a:tcPr>
                    <a:solidFill>
                      <a:srgbClr val="FFFF00"/>
                    </a:solidFill>
                  </a:tcPr>
                </a:tc>
                <a:tc>
                  <a:txBody>
                    <a:bodyPr/>
                    <a:lstStyle/>
                    <a:p>
                      <a:r>
                        <a:rPr lang="nl-NL" sz="900" b="1" dirty="0">
                          <a:solidFill>
                            <a:srgbClr val="002060"/>
                          </a:solidFill>
                        </a:rPr>
                        <a:t>Begroting 20xx</a:t>
                      </a:r>
                    </a:p>
                  </a:txBody>
                  <a:tcPr>
                    <a:solidFill>
                      <a:schemeClr val="bg1">
                        <a:lumMod val="95000"/>
                      </a:schemeClr>
                    </a:solidFill>
                  </a:tcPr>
                </a:tc>
                <a:tc>
                  <a:txBody>
                    <a:bodyPr/>
                    <a:lstStyle/>
                    <a:p>
                      <a:r>
                        <a:rPr lang="nl-NL" sz="900" b="1" i="1" baseline="0" dirty="0">
                          <a:solidFill>
                            <a:srgbClr val="002060"/>
                          </a:solidFill>
                        </a:rPr>
                        <a:t>Norm*</a:t>
                      </a:r>
                      <a:endParaRPr lang="nl-NL" sz="900" b="1" i="1" dirty="0">
                        <a:solidFill>
                          <a:srgbClr val="002060"/>
                        </a:solidFill>
                      </a:endParaRPr>
                    </a:p>
                  </a:txBody>
                  <a:tcPr>
                    <a:noFill/>
                  </a:tcPr>
                </a:tc>
                <a:extLst>
                  <a:ext uri="{0D108BD9-81ED-4DB2-BD59-A6C34878D82A}">
                    <a16:rowId xmlns:a16="http://schemas.microsoft.com/office/drawing/2014/main" xmlns="" val="10001"/>
                  </a:ext>
                </a:extLst>
              </a:tr>
              <a:tr h="288000">
                <a:tc>
                  <a:txBody>
                    <a:bodyPr/>
                    <a:lstStyle/>
                    <a:p>
                      <a:r>
                        <a:rPr lang="nl-NL" sz="900" b="1" dirty="0">
                          <a:solidFill>
                            <a:srgbClr val="002060"/>
                          </a:solidFill>
                        </a:rPr>
                        <a:t>Netto schuldquote</a:t>
                      </a:r>
                    </a:p>
                  </a:txBody>
                  <a:tcPr/>
                </a:tc>
                <a:tc>
                  <a:txBody>
                    <a:bodyPr/>
                    <a:lstStyle/>
                    <a:p>
                      <a:endParaRPr lang="nl-NL" sz="900" b="1" dirty="0">
                        <a:solidFill>
                          <a:srgbClr val="002060"/>
                        </a:solidFill>
                      </a:endParaRPr>
                    </a:p>
                  </a:txBody>
                  <a:tcPr>
                    <a:solidFill>
                      <a:schemeClr val="accent3">
                        <a:lumMod val="95000"/>
                      </a:schemeClr>
                    </a:solidFill>
                  </a:tcPr>
                </a:tc>
                <a:tc>
                  <a:txBody>
                    <a:bodyPr/>
                    <a:lstStyle/>
                    <a:p>
                      <a:endParaRPr lang="nl-NL" sz="900" b="1" dirty="0">
                        <a:solidFill>
                          <a:srgbClr val="002060"/>
                        </a:solidFill>
                      </a:endParaRPr>
                    </a:p>
                  </a:txBody>
                  <a:tcPr>
                    <a:noFill/>
                  </a:tcPr>
                </a:tc>
                <a:tc>
                  <a:txBody>
                    <a:bodyPr/>
                    <a:lstStyle/>
                    <a:p>
                      <a:endParaRPr lang="nl-NL" sz="900" b="1" dirty="0">
                        <a:solidFill>
                          <a:srgbClr val="002060"/>
                        </a:solidFill>
                      </a:endParaRPr>
                    </a:p>
                  </a:txBody>
                  <a:tcPr>
                    <a:solidFill>
                      <a:schemeClr val="bg1">
                        <a:lumMod val="95000"/>
                      </a:schemeClr>
                    </a:solidFill>
                  </a:tcPr>
                </a:tc>
                <a:tc>
                  <a:txBody>
                    <a:bodyPr/>
                    <a:lstStyle/>
                    <a:p>
                      <a:endParaRPr lang="nl-NL" sz="900" b="1" dirty="0">
                        <a:solidFill>
                          <a:srgbClr val="002060"/>
                        </a:solidFill>
                      </a:endParaRPr>
                    </a:p>
                  </a:txBody>
                  <a:tcPr>
                    <a:solidFill>
                      <a:srgbClr val="FFFF00"/>
                    </a:solidFill>
                  </a:tcPr>
                </a:tc>
                <a:tc>
                  <a:txBody>
                    <a:bodyPr/>
                    <a:lstStyle/>
                    <a:p>
                      <a:endParaRPr lang="nl-NL" sz="900" b="1" dirty="0">
                        <a:solidFill>
                          <a:srgbClr val="002060"/>
                        </a:solidFill>
                      </a:endParaRPr>
                    </a:p>
                  </a:txBody>
                  <a:tcPr>
                    <a:solidFill>
                      <a:schemeClr val="bg1">
                        <a:lumMod val="95000"/>
                      </a:schemeClr>
                    </a:solidFill>
                  </a:tcPr>
                </a:tc>
                <a:tc>
                  <a:txBody>
                    <a:bodyPr/>
                    <a:lstStyle/>
                    <a:p>
                      <a:r>
                        <a:rPr lang="nl-NL" sz="500" b="1" i="1" dirty="0">
                          <a:solidFill>
                            <a:srgbClr val="002060"/>
                          </a:solidFill>
                        </a:rPr>
                        <a:t>&lt;100% = voldoende</a:t>
                      </a:r>
                    </a:p>
                    <a:p>
                      <a:endParaRPr lang="nl-NL" sz="500" b="1" i="1" dirty="0">
                        <a:solidFill>
                          <a:srgbClr val="002060"/>
                        </a:solidFill>
                      </a:endParaRPr>
                    </a:p>
                    <a:p>
                      <a:r>
                        <a:rPr lang="nl-NL" sz="500" b="1" i="1" dirty="0">
                          <a:solidFill>
                            <a:srgbClr val="002060"/>
                          </a:solidFill>
                        </a:rPr>
                        <a:t>&gt;130%</a:t>
                      </a:r>
                      <a:r>
                        <a:rPr lang="nl-NL" sz="500" b="1" i="1" baseline="0" dirty="0">
                          <a:solidFill>
                            <a:srgbClr val="002060"/>
                          </a:solidFill>
                        </a:rPr>
                        <a:t> = onvoldoende</a:t>
                      </a:r>
                      <a:endParaRPr lang="nl-NL" sz="500" b="1" i="1" dirty="0">
                        <a:solidFill>
                          <a:srgbClr val="002060"/>
                        </a:solidFill>
                      </a:endParaRPr>
                    </a:p>
                  </a:txBody>
                  <a:tcPr>
                    <a:noFill/>
                  </a:tcPr>
                </a:tc>
                <a:extLst>
                  <a:ext uri="{0D108BD9-81ED-4DB2-BD59-A6C34878D82A}">
                    <a16:rowId xmlns:a16="http://schemas.microsoft.com/office/drawing/2014/main" xmlns="" val="10002"/>
                  </a:ext>
                </a:extLst>
              </a:tr>
              <a:tr h="288000">
                <a:tc>
                  <a:txBody>
                    <a:bodyPr/>
                    <a:lstStyle/>
                    <a:p>
                      <a:r>
                        <a:rPr lang="nl-NL" sz="900" b="1" dirty="0">
                          <a:solidFill>
                            <a:srgbClr val="002060"/>
                          </a:solidFill>
                        </a:rPr>
                        <a:t>Netto schuldquote</a:t>
                      </a:r>
                      <a:r>
                        <a:rPr lang="nl-NL" sz="900" b="1" baseline="0" dirty="0">
                          <a:solidFill>
                            <a:srgbClr val="002060"/>
                          </a:solidFill>
                        </a:rPr>
                        <a:t> (gecorrigeerd)</a:t>
                      </a:r>
                      <a:endParaRPr lang="nl-NL" sz="900" b="1" dirty="0">
                        <a:solidFill>
                          <a:srgbClr val="002060"/>
                        </a:solidFill>
                      </a:endParaRPr>
                    </a:p>
                  </a:txBody>
                  <a:tcPr/>
                </a:tc>
                <a:tc>
                  <a:txBody>
                    <a:bodyPr/>
                    <a:lstStyle/>
                    <a:p>
                      <a:endParaRPr lang="nl-NL" sz="900" b="1" dirty="0">
                        <a:solidFill>
                          <a:srgbClr val="002060"/>
                        </a:solidFill>
                      </a:endParaRPr>
                    </a:p>
                  </a:txBody>
                  <a:tcPr>
                    <a:solidFill>
                      <a:schemeClr val="accent3">
                        <a:lumMod val="95000"/>
                      </a:schemeClr>
                    </a:solidFill>
                  </a:tcPr>
                </a:tc>
                <a:tc>
                  <a:txBody>
                    <a:bodyPr/>
                    <a:lstStyle/>
                    <a:p>
                      <a:endParaRPr lang="nl-NL" sz="900" b="1" dirty="0">
                        <a:solidFill>
                          <a:srgbClr val="002060"/>
                        </a:solidFill>
                      </a:endParaRPr>
                    </a:p>
                  </a:txBody>
                  <a:tcPr>
                    <a:noFill/>
                  </a:tcPr>
                </a:tc>
                <a:tc>
                  <a:txBody>
                    <a:bodyPr/>
                    <a:lstStyle/>
                    <a:p>
                      <a:endParaRPr lang="nl-NL" sz="900" b="1" dirty="0">
                        <a:solidFill>
                          <a:srgbClr val="002060"/>
                        </a:solidFill>
                      </a:endParaRPr>
                    </a:p>
                  </a:txBody>
                  <a:tcPr>
                    <a:solidFill>
                      <a:schemeClr val="bg1">
                        <a:lumMod val="95000"/>
                      </a:schemeClr>
                    </a:solidFill>
                  </a:tcPr>
                </a:tc>
                <a:tc>
                  <a:txBody>
                    <a:bodyPr/>
                    <a:lstStyle/>
                    <a:p>
                      <a:endParaRPr lang="nl-NL" sz="900" b="1" dirty="0">
                        <a:solidFill>
                          <a:srgbClr val="002060"/>
                        </a:solidFill>
                      </a:endParaRPr>
                    </a:p>
                  </a:txBody>
                  <a:tcPr>
                    <a:solidFill>
                      <a:srgbClr val="FFFF00"/>
                    </a:solidFill>
                  </a:tcPr>
                </a:tc>
                <a:tc>
                  <a:txBody>
                    <a:bodyPr/>
                    <a:lstStyle/>
                    <a:p>
                      <a:endParaRPr lang="nl-NL" sz="900" b="1" dirty="0">
                        <a:solidFill>
                          <a:srgbClr val="002060"/>
                        </a:solidFill>
                      </a:endParaRPr>
                    </a:p>
                  </a:txBody>
                  <a:tcPr>
                    <a:solidFill>
                      <a:schemeClr val="bg1">
                        <a:lumMod val="95000"/>
                      </a:schemeClr>
                    </a:solidFill>
                  </a:tcPr>
                </a:tc>
                <a:tc>
                  <a:txBody>
                    <a:bodyPr/>
                    <a:lstStyle/>
                    <a:p>
                      <a:r>
                        <a:rPr lang="nl-NL" sz="500" b="1" i="1" dirty="0">
                          <a:solidFill>
                            <a:srgbClr val="002060"/>
                          </a:solidFill>
                        </a:rPr>
                        <a:t>&lt;100% = voldoende</a:t>
                      </a:r>
                    </a:p>
                    <a:p>
                      <a:endParaRPr lang="nl-NL" sz="500" b="1" i="1" dirty="0">
                        <a:solidFill>
                          <a:srgbClr val="002060"/>
                        </a:solidFill>
                      </a:endParaRPr>
                    </a:p>
                    <a:p>
                      <a:r>
                        <a:rPr lang="nl-NL" sz="500" b="1" i="1" dirty="0">
                          <a:solidFill>
                            <a:srgbClr val="002060"/>
                          </a:solidFill>
                        </a:rPr>
                        <a:t>&gt;130%</a:t>
                      </a:r>
                      <a:r>
                        <a:rPr lang="nl-NL" sz="500" b="1" i="1" baseline="0" dirty="0">
                          <a:solidFill>
                            <a:srgbClr val="002060"/>
                          </a:solidFill>
                        </a:rPr>
                        <a:t> = onvoldoende</a:t>
                      </a:r>
                      <a:endParaRPr lang="nl-NL" sz="500" b="1" i="1" dirty="0">
                        <a:solidFill>
                          <a:srgbClr val="002060"/>
                        </a:solidFill>
                      </a:endParaRPr>
                    </a:p>
                  </a:txBody>
                  <a:tcPr>
                    <a:noFill/>
                  </a:tcPr>
                </a:tc>
                <a:extLst>
                  <a:ext uri="{0D108BD9-81ED-4DB2-BD59-A6C34878D82A}">
                    <a16:rowId xmlns:a16="http://schemas.microsoft.com/office/drawing/2014/main" xmlns="" val="10003"/>
                  </a:ext>
                </a:extLst>
              </a:tr>
              <a:tr h="282088">
                <a:tc>
                  <a:txBody>
                    <a:bodyPr/>
                    <a:lstStyle/>
                    <a:p>
                      <a:endParaRPr lang="nl-NL" sz="900" b="1" dirty="0">
                        <a:solidFill>
                          <a:srgbClr val="002060"/>
                        </a:solidFill>
                      </a:endParaRPr>
                    </a:p>
                  </a:txBody>
                  <a:tcPr/>
                </a:tc>
                <a:tc>
                  <a:txBody>
                    <a:bodyPr/>
                    <a:lstStyle/>
                    <a:p>
                      <a:endParaRPr lang="nl-NL" sz="900" b="1" dirty="0">
                        <a:solidFill>
                          <a:srgbClr val="002060"/>
                        </a:solidFill>
                      </a:endParaRPr>
                    </a:p>
                  </a:txBody>
                  <a:tcPr>
                    <a:solidFill>
                      <a:schemeClr val="accent3">
                        <a:lumMod val="95000"/>
                      </a:schemeClr>
                    </a:solidFill>
                  </a:tcPr>
                </a:tc>
                <a:tc>
                  <a:txBody>
                    <a:bodyPr/>
                    <a:lstStyle/>
                    <a:p>
                      <a:endParaRPr lang="nl-NL" sz="900" b="1" dirty="0">
                        <a:solidFill>
                          <a:srgbClr val="002060"/>
                        </a:solidFill>
                      </a:endParaRPr>
                    </a:p>
                  </a:txBody>
                  <a:tcPr>
                    <a:noFill/>
                  </a:tcPr>
                </a:tc>
                <a:tc>
                  <a:txBody>
                    <a:bodyPr/>
                    <a:lstStyle/>
                    <a:p>
                      <a:endParaRPr lang="nl-NL" sz="900" b="1" dirty="0">
                        <a:solidFill>
                          <a:srgbClr val="002060"/>
                        </a:solidFill>
                      </a:endParaRPr>
                    </a:p>
                  </a:txBody>
                  <a:tcPr>
                    <a:solidFill>
                      <a:schemeClr val="bg1">
                        <a:lumMod val="95000"/>
                      </a:schemeClr>
                    </a:solidFill>
                  </a:tcPr>
                </a:tc>
                <a:tc>
                  <a:txBody>
                    <a:bodyPr/>
                    <a:lstStyle/>
                    <a:p>
                      <a:endParaRPr lang="nl-NL" sz="900" b="1" dirty="0">
                        <a:solidFill>
                          <a:srgbClr val="002060"/>
                        </a:solidFill>
                      </a:endParaRPr>
                    </a:p>
                  </a:txBody>
                  <a:tcPr>
                    <a:solidFill>
                      <a:srgbClr val="FFFF00"/>
                    </a:solidFill>
                  </a:tcPr>
                </a:tc>
                <a:tc>
                  <a:txBody>
                    <a:bodyPr/>
                    <a:lstStyle/>
                    <a:p>
                      <a:endParaRPr lang="nl-NL" sz="900" b="1" dirty="0">
                        <a:solidFill>
                          <a:srgbClr val="002060"/>
                        </a:solidFill>
                      </a:endParaRPr>
                    </a:p>
                  </a:txBody>
                  <a:tcPr>
                    <a:solidFill>
                      <a:schemeClr val="bg1">
                        <a:lumMod val="95000"/>
                      </a:schemeClr>
                    </a:solidFill>
                  </a:tcPr>
                </a:tc>
                <a:tc>
                  <a:txBody>
                    <a:bodyPr/>
                    <a:lstStyle/>
                    <a:p>
                      <a:endParaRPr lang="nl-NL" sz="900" b="1" i="1" dirty="0">
                        <a:solidFill>
                          <a:srgbClr val="002060"/>
                        </a:solidFill>
                      </a:endParaRPr>
                    </a:p>
                  </a:txBody>
                  <a:tcPr>
                    <a:noFill/>
                  </a:tcPr>
                </a:tc>
                <a:extLst>
                  <a:ext uri="{0D108BD9-81ED-4DB2-BD59-A6C34878D82A}">
                    <a16:rowId xmlns:a16="http://schemas.microsoft.com/office/drawing/2014/main" xmlns="" val="10004"/>
                  </a:ext>
                </a:extLst>
              </a:tr>
              <a:tr h="288000">
                <a:tc>
                  <a:txBody>
                    <a:bodyPr/>
                    <a:lstStyle/>
                    <a:p>
                      <a:r>
                        <a:rPr lang="nl-NL" sz="900" b="1" dirty="0">
                          <a:solidFill>
                            <a:srgbClr val="002060"/>
                          </a:solidFill>
                        </a:rPr>
                        <a:t>Solvabiliteitsratio</a:t>
                      </a:r>
                    </a:p>
                  </a:txBody>
                  <a:tcPr/>
                </a:tc>
                <a:tc>
                  <a:txBody>
                    <a:bodyPr/>
                    <a:lstStyle/>
                    <a:p>
                      <a:endParaRPr lang="nl-NL" sz="900" b="1" dirty="0">
                        <a:solidFill>
                          <a:srgbClr val="002060"/>
                        </a:solidFill>
                      </a:endParaRPr>
                    </a:p>
                  </a:txBody>
                  <a:tcPr>
                    <a:solidFill>
                      <a:schemeClr val="accent3">
                        <a:lumMod val="95000"/>
                      </a:schemeClr>
                    </a:solidFill>
                  </a:tcPr>
                </a:tc>
                <a:tc>
                  <a:txBody>
                    <a:bodyPr/>
                    <a:lstStyle/>
                    <a:p>
                      <a:endParaRPr lang="nl-NL" sz="900" b="1" dirty="0">
                        <a:solidFill>
                          <a:srgbClr val="002060"/>
                        </a:solidFill>
                      </a:endParaRPr>
                    </a:p>
                  </a:txBody>
                  <a:tcPr>
                    <a:noFill/>
                  </a:tcPr>
                </a:tc>
                <a:tc>
                  <a:txBody>
                    <a:bodyPr/>
                    <a:lstStyle/>
                    <a:p>
                      <a:endParaRPr lang="nl-NL" sz="900" b="1" dirty="0">
                        <a:solidFill>
                          <a:srgbClr val="002060"/>
                        </a:solidFill>
                      </a:endParaRPr>
                    </a:p>
                  </a:txBody>
                  <a:tcPr>
                    <a:solidFill>
                      <a:schemeClr val="bg1">
                        <a:lumMod val="95000"/>
                      </a:schemeClr>
                    </a:solidFill>
                  </a:tcPr>
                </a:tc>
                <a:tc>
                  <a:txBody>
                    <a:bodyPr/>
                    <a:lstStyle/>
                    <a:p>
                      <a:endParaRPr lang="nl-NL" sz="900" b="1" dirty="0">
                        <a:solidFill>
                          <a:srgbClr val="002060"/>
                        </a:solidFill>
                      </a:endParaRPr>
                    </a:p>
                  </a:txBody>
                  <a:tcPr>
                    <a:solidFill>
                      <a:srgbClr val="FFFF00"/>
                    </a:solidFill>
                  </a:tcPr>
                </a:tc>
                <a:tc>
                  <a:txBody>
                    <a:bodyPr/>
                    <a:lstStyle/>
                    <a:p>
                      <a:endParaRPr lang="nl-NL" sz="900" b="1" dirty="0">
                        <a:solidFill>
                          <a:srgbClr val="002060"/>
                        </a:solidFill>
                      </a:endParaRPr>
                    </a:p>
                  </a:txBody>
                  <a:tcPr>
                    <a:solidFill>
                      <a:schemeClr val="bg1">
                        <a:lumMod val="95000"/>
                      </a:schemeClr>
                    </a:solidFill>
                  </a:tcPr>
                </a:tc>
                <a:tc>
                  <a:txBody>
                    <a:bodyPr/>
                    <a:lstStyle/>
                    <a:p>
                      <a:r>
                        <a:rPr lang="nl-NL" sz="500" b="1" i="1" dirty="0">
                          <a:solidFill>
                            <a:srgbClr val="002060"/>
                          </a:solidFill>
                        </a:rPr>
                        <a:t>&gt;30% = voldoende</a:t>
                      </a:r>
                    </a:p>
                    <a:p>
                      <a:endParaRPr lang="nl-NL" sz="500" b="1" i="1" dirty="0">
                        <a:solidFill>
                          <a:srgbClr val="002060"/>
                        </a:solidFill>
                      </a:endParaRPr>
                    </a:p>
                    <a:p>
                      <a:r>
                        <a:rPr lang="nl-NL" sz="500" b="1" i="1" dirty="0">
                          <a:solidFill>
                            <a:srgbClr val="002060"/>
                          </a:solidFill>
                        </a:rPr>
                        <a:t>&lt;20% = onvoldoende</a:t>
                      </a:r>
                    </a:p>
                  </a:txBody>
                  <a:tcPr>
                    <a:noFill/>
                  </a:tcPr>
                </a:tc>
                <a:extLst>
                  <a:ext uri="{0D108BD9-81ED-4DB2-BD59-A6C34878D82A}">
                    <a16:rowId xmlns:a16="http://schemas.microsoft.com/office/drawing/2014/main" xmlns="" val="10005"/>
                  </a:ext>
                </a:extLst>
              </a:tr>
              <a:tr h="288000">
                <a:tc>
                  <a:txBody>
                    <a:bodyPr/>
                    <a:lstStyle/>
                    <a:p>
                      <a:r>
                        <a:rPr lang="nl-NL" sz="900" b="1" dirty="0">
                          <a:solidFill>
                            <a:srgbClr val="002060"/>
                          </a:solidFill>
                        </a:rPr>
                        <a:t>Structurele exploitatieruimte</a:t>
                      </a:r>
                    </a:p>
                  </a:txBody>
                  <a:tcPr/>
                </a:tc>
                <a:tc>
                  <a:txBody>
                    <a:bodyPr/>
                    <a:lstStyle/>
                    <a:p>
                      <a:endParaRPr lang="nl-NL" sz="900" b="1" dirty="0">
                        <a:solidFill>
                          <a:srgbClr val="002060"/>
                        </a:solidFill>
                      </a:endParaRPr>
                    </a:p>
                  </a:txBody>
                  <a:tcPr>
                    <a:solidFill>
                      <a:schemeClr val="accent3">
                        <a:lumMod val="95000"/>
                      </a:schemeClr>
                    </a:solidFill>
                  </a:tcPr>
                </a:tc>
                <a:tc>
                  <a:txBody>
                    <a:bodyPr/>
                    <a:lstStyle/>
                    <a:p>
                      <a:endParaRPr lang="nl-NL" sz="900" b="1" dirty="0">
                        <a:solidFill>
                          <a:srgbClr val="002060"/>
                        </a:solidFill>
                      </a:endParaRPr>
                    </a:p>
                  </a:txBody>
                  <a:tcPr>
                    <a:noFill/>
                  </a:tcPr>
                </a:tc>
                <a:tc>
                  <a:txBody>
                    <a:bodyPr/>
                    <a:lstStyle/>
                    <a:p>
                      <a:endParaRPr lang="nl-NL" sz="900" b="1" dirty="0">
                        <a:solidFill>
                          <a:srgbClr val="002060"/>
                        </a:solidFill>
                      </a:endParaRPr>
                    </a:p>
                  </a:txBody>
                  <a:tcPr>
                    <a:solidFill>
                      <a:schemeClr val="bg1">
                        <a:lumMod val="95000"/>
                      </a:schemeClr>
                    </a:solidFill>
                  </a:tcPr>
                </a:tc>
                <a:tc>
                  <a:txBody>
                    <a:bodyPr/>
                    <a:lstStyle/>
                    <a:p>
                      <a:endParaRPr lang="nl-NL" sz="900" b="1" dirty="0">
                        <a:solidFill>
                          <a:srgbClr val="002060"/>
                        </a:solidFill>
                      </a:endParaRPr>
                    </a:p>
                  </a:txBody>
                  <a:tcPr>
                    <a:solidFill>
                      <a:srgbClr val="FFFF00"/>
                    </a:solidFill>
                  </a:tcPr>
                </a:tc>
                <a:tc>
                  <a:txBody>
                    <a:bodyPr/>
                    <a:lstStyle/>
                    <a:p>
                      <a:endParaRPr lang="nl-NL" sz="900" b="1" dirty="0">
                        <a:solidFill>
                          <a:srgbClr val="002060"/>
                        </a:solidFill>
                      </a:endParaRPr>
                    </a:p>
                  </a:txBody>
                  <a:tcPr>
                    <a:solidFill>
                      <a:schemeClr val="bg1">
                        <a:lumMod val="95000"/>
                      </a:schemeClr>
                    </a:solidFill>
                  </a:tcPr>
                </a:tc>
                <a:tc>
                  <a:txBody>
                    <a:bodyPr/>
                    <a:lstStyle/>
                    <a:p>
                      <a:endParaRPr lang="nl-NL" sz="500" b="0" i="1" dirty="0">
                        <a:solidFill>
                          <a:srgbClr val="002060"/>
                        </a:solidFill>
                      </a:endParaRPr>
                    </a:p>
                  </a:txBody>
                  <a:tcPr>
                    <a:noFill/>
                  </a:tcPr>
                </a:tc>
                <a:extLst>
                  <a:ext uri="{0D108BD9-81ED-4DB2-BD59-A6C34878D82A}">
                    <a16:rowId xmlns:a16="http://schemas.microsoft.com/office/drawing/2014/main" xmlns="" val="10006"/>
                  </a:ext>
                </a:extLst>
              </a:tr>
              <a:tr h="288000">
                <a:tc>
                  <a:txBody>
                    <a:bodyPr/>
                    <a:lstStyle/>
                    <a:p>
                      <a:endParaRPr lang="nl-NL" sz="900" b="1" dirty="0">
                        <a:solidFill>
                          <a:srgbClr val="002060"/>
                        </a:solidFill>
                      </a:endParaRPr>
                    </a:p>
                  </a:txBody>
                  <a:tcPr/>
                </a:tc>
                <a:tc>
                  <a:txBody>
                    <a:bodyPr/>
                    <a:lstStyle/>
                    <a:p>
                      <a:endParaRPr lang="nl-NL" sz="900" b="1" dirty="0">
                        <a:solidFill>
                          <a:srgbClr val="002060"/>
                        </a:solidFill>
                      </a:endParaRPr>
                    </a:p>
                  </a:txBody>
                  <a:tcPr>
                    <a:solidFill>
                      <a:schemeClr val="accent3">
                        <a:lumMod val="95000"/>
                      </a:schemeClr>
                    </a:solidFill>
                  </a:tcPr>
                </a:tc>
                <a:tc>
                  <a:txBody>
                    <a:bodyPr/>
                    <a:lstStyle/>
                    <a:p>
                      <a:endParaRPr lang="nl-NL" sz="900" b="1" dirty="0">
                        <a:solidFill>
                          <a:srgbClr val="002060"/>
                        </a:solidFill>
                      </a:endParaRPr>
                    </a:p>
                  </a:txBody>
                  <a:tcPr>
                    <a:noFill/>
                  </a:tcPr>
                </a:tc>
                <a:tc>
                  <a:txBody>
                    <a:bodyPr/>
                    <a:lstStyle/>
                    <a:p>
                      <a:endParaRPr lang="nl-NL" sz="900" b="1" dirty="0">
                        <a:solidFill>
                          <a:srgbClr val="002060"/>
                        </a:solidFill>
                      </a:endParaRPr>
                    </a:p>
                  </a:txBody>
                  <a:tcPr>
                    <a:solidFill>
                      <a:schemeClr val="bg1">
                        <a:lumMod val="95000"/>
                      </a:schemeClr>
                    </a:solidFill>
                  </a:tcPr>
                </a:tc>
                <a:tc>
                  <a:txBody>
                    <a:bodyPr/>
                    <a:lstStyle/>
                    <a:p>
                      <a:endParaRPr lang="nl-NL" sz="900" b="1" dirty="0">
                        <a:solidFill>
                          <a:srgbClr val="002060"/>
                        </a:solidFill>
                      </a:endParaRPr>
                    </a:p>
                  </a:txBody>
                  <a:tcPr>
                    <a:solidFill>
                      <a:srgbClr val="FFFF00"/>
                    </a:solidFill>
                  </a:tcPr>
                </a:tc>
                <a:tc>
                  <a:txBody>
                    <a:bodyPr/>
                    <a:lstStyle/>
                    <a:p>
                      <a:endParaRPr lang="nl-NL" sz="900" b="1" dirty="0">
                        <a:solidFill>
                          <a:srgbClr val="002060"/>
                        </a:solidFill>
                      </a:endParaRPr>
                    </a:p>
                  </a:txBody>
                  <a:tcPr>
                    <a:solidFill>
                      <a:schemeClr val="bg1">
                        <a:lumMod val="95000"/>
                      </a:schemeClr>
                    </a:solidFill>
                  </a:tcPr>
                </a:tc>
                <a:tc>
                  <a:txBody>
                    <a:bodyPr/>
                    <a:lstStyle/>
                    <a:p>
                      <a:endParaRPr lang="nl-NL" sz="900" b="1" i="1" dirty="0">
                        <a:solidFill>
                          <a:srgbClr val="002060"/>
                        </a:solidFill>
                      </a:endParaRPr>
                    </a:p>
                  </a:txBody>
                  <a:tcPr>
                    <a:noFill/>
                  </a:tcPr>
                </a:tc>
                <a:extLst>
                  <a:ext uri="{0D108BD9-81ED-4DB2-BD59-A6C34878D82A}">
                    <a16:rowId xmlns:a16="http://schemas.microsoft.com/office/drawing/2014/main" xmlns="" val="10008"/>
                  </a:ext>
                </a:extLst>
              </a:tr>
              <a:tr h="288000">
                <a:tc>
                  <a:txBody>
                    <a:bodyPr/>
                    <a:lstStyle/>
                    <a:p>
                      <a:r>
                        <a:rPr lang="nl-NL" sz="900" b="1" dirty="0">
                          <a:solidFill>
                            <a:srgbClr val="002060"/>
                          </a:solidFill>
                        </a:rPr>
                        <a:t>Belastingcapaciteit </a:t>
                      </a:r>
                    </a:p>
                  </a:txBody>
                  <a:tcPr/>
                </a:tc>
                <a:tc>
                  <a:txBody>
                    <a:bodyPr/>
                    <a:lstStyle/>
                    <a:p>
                      <a:endParaRPr lang="nl-NL" sz="900" b="1" dirty="0">
                        <a:solidFill>
                          <a:srgbClr val="002060"/>
                        </a:solidFill>
                      </a:endParaRPr>
                    </a:p>
                  </a:txBody>
                  <a:tcPr>
                    <a:solidFill>
                      <a:schemeClr val="accent3">
                        <a:lumMod val="95000"/>
                      </a:schemeClr>
                    </a:solidFill>
                  </a:tcPr>
                </a:tc>
                <a:tc>
                  <a:txBody>
                    <a:bodyPr/>
                    <a:lstStyle/>
                    <a:p>
                      <a:endParaRPr lang="nl-NL" sz="900" b="1" dirty="0">
                        <a:solidFill>
                          <a:srgbClr val="002060"/>
                        </a:solidFill>
                      </a:endParaRPr>
                    </a:p>
                  </a:txBody>
                  <a:tcPr>
                    <a:noFill/>
                  </a:tcPr>
                </a:tc>
                <a:tc>
                  <a:txBody>
                    <a:bodyPr/>
                    <a:lstStyle/>
                    <a:p>
                      <a:endParaRPr lang="nl-NL" sz="900" b="1" dirty="0">
                        <a:solidFill>
                          <a:srgbClr val="002060"/>
                        </a:solidFill>
                      </a:endParaRPr>
                    </a:p>
                  </a:txBody>
                  <a:tcPr>
                    <a:solidFill>
                      <a:schemeClr val="bg1">
                        <a:lumMod val="95000"/>
                      </a:schemeClr>
                    </a:solidFill>
                  </a:tcPr>
                </a:tc>
                <a:tc>
                  <a:txBody>
                    <a:bodyPr/>
                    <a:lstStyle/>
                    <a:p>
                      <a:endParaRPr lang="nl-NL" sz="900" b="1" dirty="0">
                        <a:solidFill>
                          <a:srgbClr val="002060"/>
                        </a:solidFill>
                      </a:endParaRPr>
                    </a:p>
                  </a:txBody>
                  <a:tcPr>
                    <a:solidFill>
                      <a:srgbClr val="FFFF00"/>
                    </a:solidFill>
                  </a:tcPr>
                </a:tc>
                <a:tc>
                  <a:txBody>
                    <a:bodyPr/>
                    <a:lstStyle/>
                    <a:p>
                      <a:endParaRPr lang="nl-NL" sz="900" b="1" dirty="0">
                        <a:solidFill>
                          <a:srgbClr val="002060"/>
                        </a:solidFill>
                      </a:endParaRPr>
                    </a:p>
                  </a:txBody>
                  <a:tcP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500" b="1" i="1" dirty="0">
                          <a:solidFill>
                            <a:srgbClr val="002060"/>
                          </a:solidFill>
                        </a:rPr>
                        <a:t>1</a:t>
                      </a:r>
                      <a:r>
                        <a:rPr lang="nl-NL" sz="500" b="1" i="1" baseline="0" dirty="0">
                          <a:solidFill>
                            <a:srgbClr val="002060"/>
                          </a:solidFill>
                        </a:rPr>
                        <a:t> = (landelijk gemiddelde)</a:t>
                      </a:r>
                      <a:endParaRPr lang="nl-NL" sz="500" b="1" i="1" dirty="0">
                        <a:solidFill>
                          <a:srgbClr val="002060"/>
                        </a:solidFill>
                      </a:endParaRPr>
                    </a:p>
                    <a:p>
                      <a:endParaRPr lang="nl-NL" sz="900" b="0" i="1" dirty="0">
                        <a:solidFill>
                          <a:srgbClr val="002060"/>
                        </a:solidFill>
                      </a:endParaRPr>
                    </a:p>
                  </a:txBody>
                  <a:tcPr>
                    <a:noFill/>
                  </a:tcPr>
                </a:tc>
                <a:extLst>
                  <a:ext uri="{0D108BD9-81ED-4DB2-BD59-A6C34878D82A}">
                    <a16:rowId xmlns:a16="http://schemas.microsoft.com/office/drawing/2014/main" xmlns="" val="10009"/>
                  </a:ext>
                </a:extLst>
              </a:tr>
            </a:tbl>
          </a:graphicData>
        </a:graphic>
      </p:graphicFrame>
      <p:sp>
        <p:nvSpPr>
          <p:cNvPr id="26" name="Ovaal 25"/>
          <p:cNvSpPr/>
          <p:nvPr/>
        </p:nvSpPr>
        <p:spPr>
          <a:xfrm rot="21429025">
            <a:off x="7120508" y="1648891"/>
            <a:ext cx="4164135" cy="547955"/>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nl-NL"/>
          </a:p>
        </p:txBody>
      </p:sp>
      <p:sp>
        <p:nvSpPr>
          <p:cNvPr id="27" name="Tekstvak 26"/>
          <p:cNvSpPr txBox="1"/>
          <p:nvPr/>
        </p:nvSpPr>
        <p:spPr>
          <a:xfrm>
            <a:off x="7536160" y="1789366"/>
            <a:ext cx="3816424" cy="307777"/>
          </a:xfrm>
          <a:prstGeom prst="rect">
            <a:avLst/>
          </a:prstGeom>
          <a:noFill/>
        </p:spPr>
        <p:txBody>
          <a:bodyPr wrap="square" rtlCol="0">
            <a:spAutoFit/>
          </a:bodyPr>
          <a:lstStyle/>
          <a:p>
            <a:pPr marL="0" indent="0">
              <a:buNone/>
            </a:pPr>
            <a:r>
              <a:rPr lang="nl-NL" sz="700" i="1" dirty="0">
                <a:solidFill>
                  <a:srgbClr val="FF0000"/>
                </a:solidFill>
              </a:rPr>
              <a:t>*Weergegeven normen op basis van de VNG-uitgave “Houdbare Gemeentefinanciën”</a:t>
            </a:r>
          </a:p>
          <a:p>
            <a:pPr marL="0" indent="0">
              <a:buNone/>
            </a:pPr>
            <a:r>
              <a:rPr lang="nl-NL" sz="700" i="1" dirty="0">
                <a:solidFill>
                  <a:srgbClr val="FF0000"/>
                </a:solidFill>
              </a:rPr>
              <a:t>De gemeentelijke Financiële verordeningen zijn hierbij echter leidend. </a:t>
            </a:r>
          </a:p>
        </p:txBody>
      </p:sp>
    </p:spTree>
    <p:extLst>
      <p:ext uri="{BB962C8B-B14F-4D97-AF65-F5344CB8AC3E}">
        <p14:creationId xmlns:p14="http://schemas.microsoft.com/office/powerpoint/2010/main" val="5378156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Wat heeft het gekost?  </a:t>
            </a:r>
            <a:br>
              <a:rPr lang="nl-NL" sz="3200" dirty="0"/>
            </a:br>
            <a:r>
              <a:rPr lang="nl-NL" sz="3200" dirty="0"/>
              <a:t>Verbonden partijen</a:t>
            </a:r>
          </a:p>
        </p:txBody>
      </p:sp>
      <p:graphicFrame>
        <p:nvGraphicFramePr>
          <p:cNvPr id="4" name="Tijdelijke aanduiding voor inhoud 3"/>
          <p:cNvGraphicFramePr>
            <a:graphicFrameLocks noGrp="1"/>
          </p:cNvGraphicFramePr>
          <p:nvPr>
            <p:ph idx="1"/>
            <p:extLst>
              <p:ext uri="{D42A27DB-BD31-4B8C-83A1-F6EECF244321}">
                <p14:modId xmlns:p14="http://schemas.microsoft.com/office/powerpoint/2010/main" val="525302601"/>
              </p:ext>
            </p:extLst>
          </p:nvPr>
        </p:nvGraphicFramePr>
        <p:xfrm>
          <a:off x="180559" y="2348880"/>
          <a:ext cx="11830882" cy="1805760"/>
        </p:xfrm>
        <a:graphic>
          <a:graphicData uri="http://schemas.openxmlformats.org/drawingml/2006/table">
            <a:tbl>
              <a:tblPr firstRow="1" bandRow="1">
                <a:tableStyleId>{912C8C85-51F0-491E-9774-3900AFEF0FD7}</a:tableStyleId>
              </a:tblPr>
              <a:tblGrid>
                <a:gridCol w="441738">
                  <a:extLst>
                    <a:ext uri="{9D8B030D-6E8A-4147-A177-3AD203B41FA5}">
                      <a16:colId xmlns:a16="http://schemas.microsoft.com/office/drawing/2014/main" xmlns="" val="20000"/>
                    </a:ext>
                  </a:extLst>
                </a:gridCol>
                <a:gridCol w="1585271">
                  <a:extLst>
                    <a:ext uri="{9D8B030D-6E8A-4147-A177-3AD203B41FA5}">
                      <a16:colId xmlns:a16="http://schemas.microsoft.com/office/drawing/2014/main" xmlns="" val="20001"/>
                    </a:ext>
                  </a:extLst>
                </a:gridCol>
                <a:gridCol w="2657727">
                  <a:extLst>
                    <a:ext uri="{9D8B030D-6E8A-4147-A177-3AD203B41FA5}">
                      <a16:colId xmlns:a16="http://schemas.microsoft.com/office/drawing/2014/main" xmlns="" val="20002"/>
                    </a:ext>
                  </a:extLst>
                </a:gridCol>
                <a:gridCol w="1020878">
                  <a:extLst>
                    <a:ext uri="{9D8B030D-6E8A-4147-A177-3AD203B41FA5}">
                      <a16:colId xmlns:a16="http://schemas.microsoft.com/office/drawing/2014/main" xmlns="" val="20003"/>
                    </a:ext>
                  </a:extLst>
                </a:gridCol>
                <a:gridCol w="1020878">
                  <a:extLst>
                    <a:ext uri="{9D8B030D-6E8A-4147-A177-3AD203B41FA5}">
                      <a16:colId xmlns:a16="http://schemas.microsoft.com/office/drawing/2014/main" xmlns="" val="20004"/>
                    </a:ext>
                  </a:extLst>
                </a:gridCol>
                <a:gridCol w="1020878">
                  <a:extLst>
                    <a:ext uri="{9D8B030D-6E8A-4147-A177-3AD203B41FA5}">
                      <a16:colId xmlns:a16="http://schemas.microsoft.com/office/drawing/2014/main" xmlns="" val="20005"/>
                    </a:ext>
                  </a:extLst>
                </a:gridCol>
                <a:gridCol w="1020878">
                  <a:extLst>
                    <a:ext uri="{9D8B030D-6E8A-4147-A177-3AD203B41FA5}">
                      <a16:colId xmlns:a16="http://schemas.microsoft.com/office/drawing/2014/main" xmlns="" val="20006"/>
                    </a:ext>
                  </a:extLst>
                </a:gridCol>
                <a:gridCol w="1020878">
                  <a:extLst>
                    <a:ext uri="{9D8B030D-6E8A-4147-A177-3AD203B41FA5}">
                      <a16:colId xmlns:a16="http://schemas.microsoft.com/office/drawing/2014/main" xmlns="" val="20007"/>
                    </a:ext>
                  </a:extLst>
                </a:gridCol>
                <a:gridCol w="1020878">
                  <a:extLst>
                    <a:ext uri="{9D8B030D-6E8A-4147-A177-3AD203B41FA5}">
                      <a16:colId xmlns:a16="http://schemas.microsoft.com/office/drawing/2014/main" xmlns="" val="20008"/>
                    </a:ext>
                  </a:extLst>
                </a:gridCol>
                <a:gridCol w="1020878">
                  <a:extLst>
                    <a:ext uri="{9D8B030D-6E8A-4147-A177-3AD203B41FA5}">
                      <a16:colId xmlns:a16="http://schemas.microsoft.com/office/drawing/2014/main" xmlns="" val="20009"/>
                    </a:ext>
                  </a:extLst>
                </a:gridCol>
              </a:tblGrid>
              <a:tr h="288000">
                <a:tc gridSpan="10">
                  <a:txBody>
                    <a:bodyPr/>
                    <a:lstStyle/>
                    <a:p>
                      <a:r>
                        <a:rPr lang="nl-NL" sz="900" dirty="0">
                          <a:solidFill>
                            <a:srgbClr val="002060"/>
                          </a:solidFill>
                        </a:rPr>
                        <a:t>Verbonden partijen/ gemeenschappelijke</a:t>
                      </a:r>
                      <a:r>
                        <a:rPr lang="nl-NL" sz="900" baseline="0" dirty="0">
                          <a:solidFill>
                            <a:srgbClr val="002060"/>
                          </a:solidFill>
                        </a:rPr>
                        <a:t> regelingen</a:t>
                      </a:r>
                      <a:endParaRPr lang="nl-NL" sz="900" dirty="0">
                        <a:solidFill>
                          <a:srgbClr val="002060"/>
                        </a:solidFill>
                      </a:endParaRPr>
                    </a:p>
                  </a:txBody>
                  <a:tcPr>
                    <a:solidFill>
                      <a:srgbClr val="33CCFF"/>
                    </a:solidFill>
                  </a:tcPr>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extLst>
                  <a:ext uri="{0D108BD9-81ED-4DB2-BD59-A6C34878D82A}">
                    <a16:rowId xmlns:a16="http://schemas.microsoft.com/office/drawing/2014/main" xmlns="" val="10000"/>
                  </a:ext>
                </a:extLst>
              </a:tr>
              <a:tr h="288000">
                <a:tc>
                  <a:txBody>
                    <a:bodyPr/>
                    <a:lstStyle/>
                    <a:p>
                      <a:endParaRPr lang="nl-NL" sz="900" b="1" i="0" dirty="0">
                        <a:solidFill>
                          <a:srgbClr val="002060"/>
                        </a:solidFill>
                      </a:endParaRPr>
                    </a:p>
                  </a:txBody>
                  <a:tcPr/>
                </a:tc>
                <a:tc>
                  <a:txBody>
                    <a:bodyPr/>
                    <a:lstStyle/>
                    <a:p>
                      <a:endParaRPr lang="nl-NL" sz="900" b="1" i="0" dirty="0">
                        <a:solidFill>
                          <a:srgbClr val="002060"/>
                        </a:solidFill>
                      </a:endParaRPr>
                    </a:p>
                  </a:txBody>
                  <a:tcPr/>
                </a:tc>
                <a:tc>
                  <a:txBody>
                    <a:bodyPr/>
                    <a:lstStyle/>
                    <a:p>
                      <a:endParaRPr lang="nl-NL" sz="900" b="1" i="0" dirty="0">
                        <a:solidFill>
                          <a:srgbClr val="002060"/>
                        </a:solidFill>
                      </a:endParaRPr>
                    </a:p>
                  </a:txBody>
                  <a:tcPr/>
                </a:tc>
                <a:tc gridSpan="2">
                  <a:txBody>
                    <a:bodyPr/>
                    <a:lstStyle/>
                    <a:p>
                      <a:r>
                        <a:rPr lang="nl-NL" sz="900" b="1" i="1" dirty="0">
                          <a:solidFill>
                            <a:srgbClr val="002060"/>
                          </a:solidFill>
                        </a:rPr>
                        <a:t>Financieel belang</a:t>
                      </a:r>
                    </a:p>
                  </a:txBody>
                  <a:tcPr/>
                </a:tc>
                <a:tc hMerge="1">
                  <a:txBody>
                    <a:bodyPr/>
                    <a:lstStyle/>
                    <a:p>
                      <a:endParaRPr lang="nl-NL" sz="900" b="0" i="0" dirty="0">
                        <a:solidFill>
                          <a:srgbClr val="002060"/>
                        </a:solidFill>
                      </a:endParaRPr>
                    </a:p>
                  </a:txBody>
                  <a:tcPr/>
                </a:tc>
                <a:tc gridSpan="2">
                  <a:txBody>
                    <a:bodyPr/>
                    <a:lstStyle/>
                    <a:p>
                      <a:r>
                        <a:rPr lang="nl-NL" sz="900" b="1" i="1" dirty="0">
                          <a:solidFill>
                            <a:srgbClr val="002060"/>
                          </a:solidFill>
                        </a:rPr>
                        <a:t>Peildatum 01-01-20xx</a:t>
                      </a:r>
                    </a:p>
                  </a:txBody>
                  <a:tcPr/>
                </a:tc>
                <a:tc hMerge="1">
                  <a:txBody>
                    <a:bodyPr/>
                    <a:lstStyle/>
                    <a:p>
                      <a:endParaRPr lang="nl-NL" sz="900" b="0" i="0" dirty="0">
                        <a:solidFill>
                          <a:srgbClr val="002060"/>
                        </a:solidFill>
                      </a:endParaRPr>
                    </a:p>
                  </a:txBody>
                  <a:tcPr/>
                </a:tc>
                <a:tc gridSpan="3">
                  <a:txBody>
                    <a:bodyPr/>
                    <a:lstStyle/>
                    <a:p>
                      <a:r>
                        <a:rPr lang="nl-NL" sz="900" b="1" i="1" dirty="0">
                          <a:solidFill>
                            <a:srgbClr val="002060"/>
                          </a:solidFill>
                        </a:rPr>
                        <a:t>Peildatum 01-01-20xx</a:t>
                      </a:r>
                    </a:p>
                  </a:txBody>
                  <a:tcPr/>
                </a:tc>
                <a:tc hMerge="1">
                  <a:txBody>
                    <a:bodyPr/>
                    <a:lstStyle/>
                    <a:p>
                      <a:endParaRPr lang="nl-NL" sz="900" b="0" i="0" dirty="0">
                        <a:solidFill>
                          <a:srgbClr val="002060"/>
                        </a:solidFill>
                      </a:endParaRPr>
                    </a:p>
                  </a:txBody>
                  <a:tcPr/>
                </a:tc>
                <a:tc hMerge="1">
                  <a:txBody>
                    <a:bodyPr/>
                    <a:lstStyle/>
                    <a:p>
                      <a:endParaRPr lang="nl-NL" sz="900" b="0" i="0" dirty="0">
                        <a:solidFill>
                          <a:srgbClr val="002060"/>
                        </a:solidFill>
                      </a:endParaRPr>
                    </a:p>
                  </a:txBody>
                  <a:tcPr/>
                </a:tc>
                <a:extLst>
                  <a:ext uri="{0D108BD9-81ED-4DB2-BD59-A6C34878D82A}">
                    <a16:rowId xmlns:a16="http://schemas.microsoft.com/office/drawing/2014/main" xmlns="" val="10001"/>
                  </a:ext>
                </a:extLst>
              </a:tr>
              <a:tr h="288000">
                <a:tc>
                  <a:txBody>
                    <a:bodyPr/>
                    <a:lstStyle/>
                    <a:p>
                      <a:r>
                        <a:rPr lang="nl-NL" sz="900" b="1" i="0" dirty="0">
                          <a:solidFill>
                            <a:srgbClr val="002060"/>
                          </a:solidFill>
                        </a:rPr>
                        <a:t>Nr.</a:t>
                      </a:r>
                    </a:p>
                  </a:txBody>
                  <a:tcPr>
                    <a:solidFill>
                      <a:schemeClr val="accent3">
                        <a:lumMod val="95000"/>
                      </a:schemeClr>
                    </a:solidFill>
                  </a:tcPr>
                </a:tc>
                <a:tc>
                  <a:txBody>
                    <a:bodyPr/>
                    <a:lstStyle/>
                    <a:p>
                      <a:r>
                        <a:rPr lang="nl-NL" sz="900" b="1" i="0" dirty="0">
                          <a:solidFill>
                            <a:srgbClr val="002060"/>
                          </a:solidFill>
                        </a:rPr>
                        <a:t>Verbonden partij</a:t>
                      </a:r>
                    </a:p>
                  </a:txBody>
                  <a:tcPr>
                    <a:solidFill>
                      <a:schemeClr val="accent3">
                        <a:lumMod val="95000"/>
                      </a:schemeClr>
                    </a:solidFill>
                  </a:tcPr>
                </a:tc>
                <a:tc>
                  <a:txBody>
                    <a:bodyPr/>
                    <a:lstStyle/>
                    <a:p>
                      <a:r>
                        <a:rPr lang="nl-NL" sz="900" b="1" i="0" dirty="0">
                          <a:solidFill>
                            <a:srgbClr val="002060"/>
                          </a:solidFill>
                        </a:rPr>
                        <a:t>Doel</a:t>
                      </a:r>
                      <a:r>
                        <a:rPr lang="nl-NL" sz="900" b="1" i="0" baseline="0" dirty="0">
                          <a:solidFill>
                            <a:srgbClr val="002060"/>
                          </a:solidFill>
                        </a:rPr>
                        <a:t> verbonden partij</a:t>
                      </a:r>
                      <a:endParaRPr lang="nl-NL" sz="900" b="1" i="0" dirty="0">
                        <a:solidFill>
                          <a:srgbClr val="002060"/>
                        </a:solidFill>
                      </a:endParaRPr>
                    </a:p>
                  </a:txBody>
                  <a:tcPr>
                    <a:solidFill>
                      <a:schemeClr val="accent3">
                        <a:lumMod val="95000"/>
                      </a:schemeClr>
                    </a:solidFill>
                  </a:tcPr>
                </a:tc>
                <a:tc>
                  <a:txBody>
                    <a:bodyPr/>
                    <a:lstStyle/>
                    <a:p>
                      <a:r>
                        <a:rPr lang="nl-NL" sz="900" b="1" i="0" dirty="0">
                          <a:solidFill>
                            <a:srgbClr val="002060"/>
                          </a:solidFill>
                        </a:rPr>
                        <a:t>Eenmalige bijdrage</a:t>
                      </a:r>
                    </a:p>
                  </a:txBody>
                  <a:tcPr>
                    <a:noFill/>
                  </a:tcPr>
                </a:tc>
                <a:tc>
                  <a:txBody>
                    <a:bodyPr/>
                    <a:lstStyle/>
                    <a:p>
                      <a:r>
                        <a:rPr lang="nl-NL" sz="900" b="1" i="0" dirty="0">
                          <a:solidFill>
                            <a:srgbClr val="002060"/>
                          </a:solidFill>
                        </a:rPr>
                        <a:t>Jaarlijkse bijdrage</a:t>
                      </a:r>
                    </a:p>
                  </a:txBody>
                  <a:tcPr>
                    <a:noFill/>
                  </a:tcPr>
                </a:tc>
                <a:tc>
                  <a:txBody>
                    <a:bodyPr/>
                    <a:lstStyle/>
                    <a:p>
                      <a:r>
                        <a:rPr lang="nl-NL" sz="900" b="1" i="0" dirty="0">
                          <a:solidFill>
                            <a:srgbClr val="002060"/>
                          </a:solidFill>
                        </a:rPr>
                        <a:t>Eigen vermogen</a:t>
                      </a:r>
                    </a:p>
                  </a:txBody>
                  <a:tcPr>
                    <a:solidFill>
                      <a:schemeClr val="accent3">
                        <a:lumMod val="95000"/>
                      </a:schemeClr>
                    </a:solidFill>
                  </a:tcPr>
                </a:tc>
                <a:tc>
                  <a:txBody>
                    <a:bodyPr/>
                    <a:lstStyle/>
                    <a:p>
                      <a:r>
                        <a:rPr lang="nl-NL" sz="900" b="1" i="0" dirty="0">
                          <a:solidFill>
                            <a:srgbClr val="002060"/>
                          </a:solidFill>
                        </a:rPr>
                        <a:t>Vreemd vermogen</a:t>
                      </a:r>
                    </a:p>
                  </a:txBody>
                  <a:tcPr>
                    <a:solidFill>
                      <a:schemeClr val="accent3">
                        <a:lumMod val="95000"/>
                      </a:schemeClr>
                    </a:solidFill>
                  </a:tcPr>
                </a:tc>
                <a:tc>
                  <a:txBody>
                    <a:bodyPr/>
                    <a:lstStyle/>
                    <a:p>
                      <a:r>
                        <a:rPr lang="nl-NL" sz="900" b="1" i="0" dirty="0">
                          <a:solidFill>
                            <a:srgbClr val="002060"/>
                          </a:solidFill>
                        </a:rPr>
                        <a:t>Eigen vermogen</a:t>
                      </a:r>
                    </a:p>
                  </a:txBody>
                  <a:tcPr>
                    <a:noFill/>
                  </a:tcPr>
                </a:tc>
                <a:tc>
                  <a:txBody>
                    <a:bodyPr/>
                    <a:lstStyle/>
                    <a:p>
                      <a:r>
                        <a:rPr lang="nl-NL" sz="900" b="1" i="0" dirty="0">
                          <a:solidFill>
                            <a:srgbClr val="002060"/>
                          </a:solidFill>
                        </a:rPr>
                        <a:t>Vreemd vermogen</a:t>
                      </a:r>
                    </a:p>
                  </a:txBody>
                  <a:tcPr>
                    <a:noFill/>
                  </a:tcPr>
                </a:tc>
                <a:tc>
                  <a:txBody>
                    <a:bodyPr/>
                    <a:lstStyle/>
                    <a:p>
                      <a:r>
                        <a:rPr lang="nl-NL" sz="900" b="1" i="0" dirty="0">
                          <a:solidFill>
                            <a:srgbClr val="002060"/>
                          </a:solidFill>
                        </a:rPr>
                        <a:t>Resultaat 20xx</a:t>
                      </a:r>
                    </a:p>
                  </a:txBody>
                  <a:tcPr>
                    <a:noFill/>
                  </a:tcPr>
                </a:tc>
                <a:extLst>
                  <a:ext uri="{0D108BD9-81ED-4DB2-BD59-A6C34878D82A}">
                    <a16:rowId xmlns:a16="http://schemas.microsoft.com/office/drawing/2014/main" xmlns="" val="10002"/>
                  </a:ext>
                </a:extLst>
              </a:tr>
              <a:tr h="288000">
                <a:tc>
                  <a:txBody>
                    <a:bodyPr/>
                    <a:lstStyle/>
                    <a:p>
                      <a:r>
                        <a:rPr lang="nl-NL" sz="900" b="0" i="0" dirty="0">
                          <a:solidFill>
                            <a:srgbClr val="002060"/>
                          </a:solidFill>
                        </a:rPr>
                        <a:t>1.</a:t>
                      </a:r>
                    </a:p>
                  </a:txBody>
                  <a:tcPr>
                    <a:solidFill>
                      <a:schemeClr val="accent3">
                        <a:lumMod val="95000"/>
                      </a:schemeClr>
                    </a:solidFill>
                  </a:tcPr>
                </a:tc>
                <a:tc>
                  <a:txBody>
                    <a:bodyPr/>
                    <a:lstStyle/>
                    <a:p>
                      <a:endParaRPr lang="nl-NL" sz="900" b="0" i="0" dirty="0">
                        <a:solidFill>
                          <a:srgbClr val="002060"/>
                        </a:solidFill>
                      </a:endParaRPr>
                    </a:p>
                  </a:txBody>
                  <a:tcPr>
                    <a:solidFill>
                      <a:schemeClr val="accent3">
                        <a:lumMod val="95000"/>
                      </a:schemeClr>
                    </a:solidFill>
                  </a:tcPr>
                </a:tc>
                <a:tc>
                  <a:txBody>
                    <a:bodyPr/>
                    <a:lstStyle/>
                    <a:p>
                      <a:endParaRPr lang="nl-NL" sz="900" b="0" i="0" dirty="0">
                        <a:solidFill>
                          <a:srgbClr val="002060"/>
                        </a:solidFill>
                      </a:endParaRPr>
                    </a:p>
                  </a:txBody>
                  <a:tcPr>
                    <a:solidFill>
                      <a:schemeClr val="accent3">
                        <a:lumMod val="95000"/>
                      </a:schemeClr>
                    </a:solidFill>
                  </a:tcPr>
                </a:tc>
                <a:tc>
                  <a:txBody>
                    <a:bodyPr/>
                    <a:lstStyle/>
                    <a:p>
                      <a:endParaRPr lang="nl-NL" sz="900" b="0" i="0" dirty="0">
                        <a:solidFill>
                          <a:srgbClr val="002060"/>
                        </a:solidFill>
                      </a:endParaRPr>
                    </a:p>
                  </a:txBody>
                  <a:tcPr>
                    <a:noFill/>
                  </a:tcPr>
                </a:tc>
                <a:tc>
                  <a:txBody>
                    <a:bodyPr/>
                    <a:lstStyle/>
                    <a:p>
                      <a:endParaRPr lang="nl-NL" sz="900" b="0" i="0" dirty="0">
                        <a:solidFill>
                          <a:srgbClr val="002060"/>
                        </a:solidFill>
                      </a:endParaRPr>
                    </a:p>
                  </a:txBody>
                  <a:tcPr>
                    <a:noFill/>
                  </a:tcPr>
                </a:tc>
                <a:tc>
                  <a:txBody>
                    <a:bodyPr/>
                    <a:lstStyle/>
                    <a:p>
                      <a:endParaRPr lang="nl-NL" sz="900" b="0" i="0" dirty="0">
                        <a:solidFill>
                          <a:srgbClr val="002060"/>
                        </a:solidFill>
                      </a:endParaRPr>
                    </a:p>
                  </a:txBody>
                  <a:tcPr>
                    <a:solidFill>
                      <a:schemeClr val="accent3">
                        <a:lumMod val="95000"/>
                      </a:schemeClr>
                    </a:solidFill>
                  </a:tcPr>
                </a:tc>
                <a:tc>
                  <a:txBody>
                    <a:bodyPr/>
                    <a:lstStyle/>
                    <a:p>
                      <a:endParaRPr lang="nl-NL" sz="900" b="0" i="0" dirty="0">
                        <a:solidFill>
                          <a:srgbClr val="002060"/>
                        </a:solidFill>
                      </a:endParaRPr>
                    </a:p>
                  </a:txBody>
                  <a:tcPr>
                    <a:solidFill>
                      <a:schemeClr val="accent3">
                        <a:lumMod val="95000"/>
                      </a:schemeClr>
                    </a:solidFill>
                  </a:tcPr>
                </a:tc>
                <a:tc>
                  <a:txBody>
                    <a:bodyPr/>
                    <a:lstStyle/>
                    <a:p>
                      <a:endParaRPr lang="nl-NL" sz="900" b="0" i="0" dirty="0">
                        <a:solidFill>
                          <a:srgbClr val="002060"/>
                        </a:solidFill>
                      </a:endParaRPr>
                    </a:p>
                  </a:txBody>
                  <a:tcPr>
                    <a:noFill/>
                  </a:tcPr>
                </a:tc>
                <a:tc>
                  <a:txBody>
                    <a:bodyPr/>
                    <a:lstStyle/>
                    <a:p>
                      <a:endParaRPr lang="nl-NL" sz="900" b="0" i="0" dirty="0">
                        <a:solidFill>
                          <a:srgbClr val="002060"/>
                        </a:solidFill>
                      </a:endParaRPr>
                    </a:p>
                  </a:txBody>
                  <a:tcPr>
                    <a:noFill/>
                  </a:tcPr>
                </a:tc>
                <a:tc>
                  <a:txBody>
                    <a:bodyPr/>
                    <a:lstStyle/>
                    <a:p>
                      <a:endParaRPr lang="nl-NL" sz="900" b="0" i="0" dirty="0">
                        <a:solidFill>
                          <a:srgbClr val="002060"/>
                        </a:solidFill>
                      </a:endParaRPr>
                    </a:p>
                  </a:txBody>
                  <a:tcPr>
                    <a:noFill/>
                  </a:tcPr>
                </a:tc>
                <a:extLst>
                  <a:ext uri="{0D108BD9-81ED-4DB2-BD59-A6C34878D82A}">
                    <a16:rowId xmlns:a16="http://schemas.microsoft.com/office/drawing/2014/main" xmlns="" val="10003"/>
                  </a:ext>
                </a:extLst>
              </a:tr>
              <a:tr h="288000">
                <a:tc>
                  <a:txBody>
                    <a:bodyPr/>
                    <a:lstStyle/>
                    <a:p>
                      <a:r>
                        <a:rPr lang="nl-NL" sz="900" b="0" i="0" dirty="0">
                          <a:solidFill>
                            <a:srgbClr val="002060"/>
                          </a:solidFill>
                        </a:rPr>
                        <a:t>2.</a:t>
                      </a:r>
                    </a:p>
                  </a:txBody>
                  <a:tcPr>
                    <a:solidFill>
                      <a:schemeClr val="accent3">
                        <a:lumMod val="95000"/>
                      </a:schemeClr>
                    </a:solidFill>
                  </a:tcPr>
                </a:tc>
                <a:tc>
                  <a:txBody>
                    <a:bodyPr/>
                    <a:lstStyle/>
                    <a:p>
                      <a:endParaRPr lang="nl-NL" sz="900" b="0" i="0" dirty="0">
                        <a:solidFill>
                          <a:srgbClr val="002060"/>
                        </a:solidFill>
                      </a:endParaRPr>
                    </a:p>
                  </a:txBody>
                  <a:tcPr>
                    <a:solidFill>
                      <a:schemeClr val="accent3">
                        <a:lumMod val="95000"/>
                      </a:schemeClr>
                    </a:solidFill>
                  </a:tcPr>
                </a:tc>
                <a:tc>
                  <a:txBody>
                    <a:bodyPr/>
                    <a:lstStyle/>
                    <a:p>
                      <a:endParaRPr lang="nl-NL" sz="900" b="0" i="0" dirty="0">
                        <a:solidFill>
                          <a:srgbClr val="002060"/>
                        </a:solidFill>
                      </a:endParaRPr>
                    </a:p>
                  </a:txBody>
                  <a:tcPr>
                    <a:solidFill>
                      <a:schemeClr val="accent3">
                        <a:lumMod val="95000"/>
                      </a:schemeClr>
                    </a:solidFill>
                  </a:tcPr>
                </a:tc>
                <a:tc>
                  <a:txBody>
                    <a:bodyPr/>
                    <a:lstStyle/>
                    <a:p>
                      <a:endParaRPr lang="nl-NL" sz="900" b="0" i="0" dirty="0">
                        <a:solidFill>
                          <a:srgbClr val="002060"/>
                        </a:solidFill>
                      </a:endParaRPr>
                    </a:p>
                  </a:txBody>
                  <a:tcPr>
                    <a:noFill/>
                  </a:tcPr>
                </a:tc>
                <a:tc>
                  <a:txBody>
                    <a:bodyPr/>
                    <a:lstStyle/>
                    <a:p>
                      <a:endParaRPr lang="nl-NL" sz="900" b="0" i="0" dirty="0">
                        <a:solidFill>
                          <a:srgbClr val="002060"/>
                        </a:solidFill>
                      </a:endParaRPr>
                    </a:p>
                  </a:txBody>
                  <a:tcPr>
                    <a:noFill/>
                  </a:tcPr>
                </a:tc>
                <a:tc>
                  <a:txBody>
                    <a:bodyPr/>
                    <a:lstStyle/>
                    <a:p>
                      <a:endParaRPr lang="nl-NL" sz="900" b="0" i="0" dirty="0">
                        <a:solidFill>
                          <a:srgbClr val="002060"/>
                        </a:solidFill>
                      </a:endParaRPr>
                    </a:p>
                  </a:txBody>
                  <a:tcPr>
                    <a:solidFill>
                      <a:schemeClr val="accent3">
                        <a:lumMod val="95000"/>
                      </a:schemeClr>
                    </a:solidFill>
                  </a:tcPr>
                </a:tc>
                <a:tc>
                  <a:txBody>
                    <a:bodyPr/>
                    <a:lstStyle/>
                    <a:p>
                      <a:endParaRPr lang="nl-NL" sz="900" b="0" i="0" dirty="0">
                        <a:solidFill>
                          <a:srgbClr val="002060"/>
                        </a:solidFill>
                      </a:endParaRPr>
                    </a:p>
                  </a:txBody>
                  <a:tcPr>
                    <a:solidFill>
                      <a:schemeClr val="accent3">
                        <a:lumMod val="95000"/>
                      </a:schemeClr>
                    </a:solidFill>
                  </a:tcPr>
                </a:tc>
                <a:tc>
                  <a:txBody>
                    <a:bodyPr/>
                    <a:lstStyle/>
                    <a:p>
                      <a:endParaRPr lang="nl-NL" sz="900" b="0" i="0" dirty="0">
                        <a:solidFill>
                          <a:srgbClr val="002060"/>
                        </a:solidFill>
                      </a:endParaRPr>
                    </a:p>
                  </a:txBody>
                  <a:tcPr>
                    <a:noFill/>
                  </a:tcPr>
                </a:tc>
                <a:tc>
                  <a:txBody>
                    <a:bodyPr/>
                    <a:lstStyle/>
                    <a:p>
                      <a:endParaRPr lang="nl-NL" sz="900" b="0" i="0" dirty="0">
                        <a:solidFill>
                          <a:srgbClr val="002060"/>
                        </a:solidFill>
                      </a:endParaRPr>
                    </a:p>
                  </a:txBody>
                  <a:tcPr>
                    <a:noFill/>
                  </a:tcPr>
                </a:tc>
                <a:tc>
                  <a:txBody>
                    <a:bodyPr/>
                    <a:lstStyle/>
                    <a:p>
                      <a:endParaRPr lang="nl-NL" sz="900" b="0" i="0" dirty="0">
                        <a:solidFill>
                          <a:srgbClr val="002060"/>
                        </a:solidFill>
                      </a:endParaRPr>
                    </a:p>
                  </a:txBody>
                  <a:tcPr>
                    <a:noFill/>
                  </a:tcPr>
                </a:tc>
                <a:extLst>
                  <a:ext uri="{0D108BD9-81ED-4DB2-BD59-A6C34878D82A}">
                    <a16:rowId xmlns:a16="http://schemas.microsoft.com/office/drawing/2014/main" xmlns="" val="10004"/>
                  </a:ext>
                </a:extLst>
              </a:tr>
              <a:tr h="288000">
                <a:tc>
                  <a:txBody>
                    <a:bodyPr/>
                    <a:lstStyle/>
                    <a:p>
                      <a:r>
                        <a:rPr lang="nl-NL" sz="900" b="0" i="0" dirty="0">
                          <a:solidFill>
                            <a:srgbClr val="002060"/>
                          </a:solidFill>
                        </a:rPr>
                        <a:t>3.</a:t>
                      </a:r>
                    </a:p>
                  </a:txBody>
                  <a:tcPr>
                    <a:solidFill>
                      <a:schemeClr val="accent3">
                        <a:lumMod val="95000"/>
                      </a:schemeClr>
                    </a:solidFill>
                  </a:tcPr>
                </a:tc>
                <a:tc>
                  <a:txBody>
                    <a:bodyPr/>
                    <a:lstStyle/>
                    <a:p>
                      <a:endParaRPr lang="nl-NL" sz="900" b="0" i="0" dirty="0">
                        <a:solidFill>
                          <a:srgbClr val="002060"/>
                        </a:solidFill>
                      </a:endParaRPr>
                    </a:p>
                  </a:txBody>
                  <a:tcPr>
                    <a:solidFill>
                      <a:schemeClr val="accent3">
                        <a:lumMod val="95000"/>
                      </a:schemeClr>
                    </a:solidFill>
                  </a:tcPr>
                </a:tc>
                <a:tc>
                  <a:txBody>
                    <a:bodyPr/>
                    <a:lstStyle/>
                    <a:p>
                      <a:endParaRPr lang="nl-NL" sz="900" b="0" i="0" dirty="0">
                        <a:solidFill>
                          <a:srgbClr val="002060"/>
                        </a:solidFill>
                      </a:endParaRPr>
                    </a:p>
                  </a:txBody>
                  <a:tcPr>
                    <a:solidFill>
                      <a:schemeClr val="accent3">
                        <a:lumMod val="95000"/>
                      </a:schemeClr>
                    </a:solidFill>
                  </a:tcPr>
                </a:tc>
                <a:tc>
                  <a:txBody>
                    <a:bodyPr/>
                    <a:lstStyle/>
                    <a:p>
                      <a:endParaRPr lang="nl-NL" sz="900" b="0" i="0" dirty="0">
                        <a:solidFill>
                          <a:srgbClr val="002060"/>
                        </a:solidFill>
                      </a:endParaRPr>
                    </a:p>
                  </a:txBody>
                  <a:tcPr>
                    <a:noFill/>
                  </a:tcPr>
                </a:tc>
                <a:tc>
                  <a:txBody>
                    <a:bodyPr/>
                    <a:lstStyle/>
                    <a:p>
                      <a:endParaRPr lang="nl-NL" sz="900" b="0" i="0" dirty="0">
                        <a:solidFill>
                          <a:srgbClr val="002060"/>
                        </a:solidFill>
                      </a:endParaRPr>
                    </a:p>
                  </a:txBody>
                  <a:tcPr>
                    <a:noFill/>
                  </a:tcPr>
                </a:tc>
                <a:tc>
                  <a:txBody>
                    <a:bodyPr/>
                    <a:lstStyle/>
                    <a:p>
                      <a:endParaRPr lang="nl-NL" sz="900" b="0" i="0" dirty="0">
                        <a:solidFill>
                          <a:srgbClr val="002060"/>
                        </a:solidFill>
                      </a:endParaRPr>
                    </a:p>
                  </a:txBody>
                  <a:tcPr>
                    <a:solidFill>
                      <a:schemeClr val="accent3">
                        <a:lumMod val="95000"/>
                      </a:schemeClr>
                    </a:solidFill>
                  </a:tcPr>
                </a:tc>
                <a:tc>
                  <a:txBody>
                    <a:bodyPr/>
                    <a:lstStyle/>
                    <a:p>
                      <a:endParaRPr lang="nl-NL" sz="900" b="0" i="0" dirty="0">
                        <a:solidFill>
                          <a:srgbClr val="002060"/>
                        </a:solidFill>
                      </a:endParaRPr>
                    </a:p>
                  </a:txBody>
                  <a:tcPr>
                    <a:solidFill>
                      <a:schemeClr val="accent3">
                        <a:lumMod val="95000"/>
                      </a:schemeClr>
                    </a:solidFill>
                  </a:tcPr>
                </a:tc>
                <a:tc>
                  <a:txBody>
                    <a:bodyPr/>
                    <a:lstStyle/>
                    <a:p>
                      <a:endParaRPr lang="nl-NL" sz="900" b="0" i="0" dirty="0">
                        <a:solidFill>
                          <a:srgbClr val="002060"/>
                        </a:solidFill>
                      </a:endParaRPr>
                    </a:p>
                  </a:txBody>
                  <a:tcPr>
                    <a:noFill/>
                  </a:tcPr>
                </a:tc>
                <a:tc>
                  <a:txBody>
                    <a:bodyPr/>
                    <a:lstStyle/>
                    <a:p>
                      <a:endParaRPr lang="nl-NL" sz="900" b="0" i="0" dirty="0">
                        <a:solidFill>
                          <a:srgbClr val="002060"/>
                        </a:solidFill>
                      </a:endParaRPr>
                    </a:p>
                  </a:txBody>
                  <a:tcPr>
                    <a:noFill/>
                  </a:tcPr>
                </a:tc>
                <a:tc>
                  <a:txBody>
                    <a:bodyPr/>
                    <a:lstStyle/>
                    <a:p>
                      <a:endParaRPr lang="nl-NL" sz="900" b="0" i="0" dirty="0">
                        <a:solidFill>
                          <a:srgbClr val="002060"/>
                        </a:solidFill>
                      </a:endParaRPr>
                    </a:p>
                  </a:txBody>
                  <a:tcPr>
                    <a:noFill/>
                  </a:tcPr>
                </a:tc>
                <a:extLst>
                  <a:ext uri="{0D108BD9-81ED-4DB2-BD59-A6C34878D82A}">
                    <a16:rowId xmlns:a16="http://schemas.microsoft.com/office/drawing/2014/main" xmlns="" val="10005"/>
                  </a:ext>
                </a:extLst>
              </a:tr>
            </a:tbl>
          </a:graphicData>
        </a:graphic>
      </p:graphicFrame>
      <p:graphicFrame>
        <p:nvGraphicFramePr>
          <p:cNvPr id="5" name="Tijdelijke aanduiding voor inhoud 3"/>
          <p:cNvGraphicFramePr>
            <a:graphicFrameLocks/>
          </p:cNvGraphicFramePr>
          <p:nvPr>
            <p:extLst>
              <p:ext uri="{D42A27DB-BD31-4B8C-83A1-F6EECF244321}">
                <p14:modId xmlns:p14="http://schemas.microsoft.com/office/powerpoint/2010/main" val="3594442757"/>
              </p:ext>
            </p:extLst>
          </p:nvPr>
        </p:nvGraphicFramePr>
        <p:xfrm>
          <a:off x="180559" y="4653136"/>
          <a:ext cx="11830883" cy="1805760"/>
        </p:xfrm>
        <a:graphic>
          <a:graphicData uri="http://schemas.openxmlformats.org/drawingml/2006/table">
            <a:tbl>
              <a:tblPr firstRow="1" bandRow="1">
                <a:tableStyleId>{912C8C85-51F0-491E-9774-3900AFEF0FD7}</a:tableStyleId>
              </a:tblPr>
              <a:tblGrid>
                <a:gridCol w="444072">
                  <a:extLst>
                    <a:ext uri="{9D8B030D-6E8A-4147-A177-3AD203B41FA5}">
                      <a16:colId xmlns:a16="http://schemas.microsoft.com/office/drawing/2014/main" xmlns="" val="20000"/>
                    </a:ext>
                  </a:extLst>
                </a:gridCol>
                <a:gridCol w="1593646">
                  <a:extLst>
                    <a:ext uri="{9D8B030D-6E8A-4147-A177-3AD203B41FA5}">
                      <a16:colId xmlns:a16="http://schemas.microsoft.com/office/drawing/2014/main" xmlns="" val="20001"/>
                    </a:ext>
                  </a:extLst>
                </a:gridCol>
                <a:gridCol w="2099265">
                  <a:extLst>
                    <a:ext uri="{9D8B030D-6E8A-4147-A177-3AD203B41FA5}">
                      <a16:colId xmlns:a16="http://schemas.microsoft.com/office/drawing/2014/main" xmlns="" val="20002"/>
                    </a:ext>
                  </a:extLst>
                </a:gridCol>
                <a:gridCol w="868661">
                  <a:extLst>
                    <a:ext uri="{9D8B030D-6E8A-4147-A177-3AD203B41FA5}">
                      <a16:colId xmlns:a16="http://schemas.microsoft.com/office/drawing/2014/main" xmlns="" val="20003"/>
                    </a:ext>
                  </a:extLst>
                </a:gridCol>
                <a:gridCol w="941050">
                  <a:extLst>
                    <a:ext uri="{9D8B030D-6E8A-4147-A177-3AD203B41FA5}">
                      <a16:colId xmlns:a16="http://schemas.microsoft.com/office/drawing/2014/main" xmlns="" val="20004"/>
                    </a:ext>
                  </a:extLst>
                </a:gridCol>
                <a:gridCol w="1158086">
                  <a:extLst>
                    <a:ext uri="{9D8B030D-6E8A-4147-A177-3AD203B41FA5}">
                      <a16:colId xmlns:a16="http://schemas.microsoft.com/office/drawing/2014/main" xmlns="" val="20005"/>
                    </a:ext>
                  </a:extLst>
                </a:gridCol>
                <a:gridCol w="1189339">
                  <a:extLst>
                    <a:ext uri="{9D8B030D-6E8A-4147-A177-3AD203B41FA5}">
                      <a16:colId xmlns:a16="http://schemas.microsoft.com/office/drawing/2014/main" xmlns="" val="20006"/>
                    </a:ext>
                  </a:extLst>
                </a:gridCol>
                <a:gridCol w="1158086">
                  <a:extLst>
                    <a:ext uri="{9D8B030D-6E8A-4147-A177-3AD203B41FA5}">
                      <a16:colId xmlns:a16="http://schemas.microsoft.com/office/drawing/2014/main" xmlns="" val="20007"/>
                    </a:ext>
                  </a:extLst>
                </a:gridCol>
                <a:gridCol w="1189339">
                  <a:extLst>
                    <a:ext uri="{9D8B030D-6E8A-4147-A177-3AD203B41FA5}">
                      <a16:colId xmlns:a16="http://schemas.microsoft.com/office/drawing/2014/main" xmlns="" val="20008"/>
                    </a:ext>
                  </a:extLst>
                </a:gridCol>
                <a:gridCol w="1189339">
                  <a:extLst>
                    <a:ext uri="{9D8B030D-6E8A-4147-A177-3AD203B41FA5}">
                      <a16:colId xmlns:a16="http://schemas.microsoft.com/office/drawing/2014/main" xmlns="" val="20009"/>
                    </a:ext>
                  </a:extLst>
                </a:gridCol>
              </a:tblGrid>
              <a:tr h="288000">
                <a:tc gridSpan="10">
                  <a:txBody>
                    <a:bodyPr/>
                    <a:lstStyle/>
                    <a:p>
                      <a:r>
                        <a:rPr lang="nl-NL" sz="900" dirty="0">
                          <a:solidFill>
                            <a:srgbClr val="002060"/>
                          </a:solidFill>
                        </a:rPr>
                        <a:t>Verbonden partijen/ vennootschappen of</a:t>
                      </a:r>
                      <a:r>
                        <a:rPr lang="nl-NL" sz="900" baseline="0" dirty="0">
                          <a:solidFill>
                            <a:srgbClr val="002060"/>
                          </a:solidFill>
                        </a:rPr>
                        <a:t> aandeelhouder</a:t>
                      </a:r>
                      <a:endParaRPr lang="nl-NL" sz="900" dirty="0">
                        <a:solidFill>
                          <a:srgbClr val="002060"/>
                        </a:solidFill>
                      </a:endParaRPr>
                    </a:p>
                  </a:txBody>
                  <a:tcPr>
                    <a:solidFill>
                      <a:srgbClr val="33CCFF"/>
                    </a:solidFill>
                  </a:tcPr>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extLst>
                  <a:ext uri="{0D108BD9-81ED-4DB2-BD59-A6C34878D82A}">
                    <a16:rowId xmlns:a16="http://schemas.microsoft.com/office/drawing/2014/main" xmlns="" val="10000"/>
                  </a:ext>
                </a:extLst>
              </a:tr>
              <a:tr h="288000">
                <a:tc>
                  <a:txBody>
                    <a:bodyPr/>
                    <a:lstStyle/>
                    <a:p>
                      <a:endParaRPr lang="nl-NL" sz="900" b="1" i="0" dirty="0">
                        <a:solidFill>
                          <a:srgbClr val="002060"/>
                        </a:solidFill>
                      </a:endParaRPr>
                    </a:p>
                  </a:txBody>
                  <a:tcPr/>
                </a:tc>
                <a:tc>
                  <a:txBody>
                    <a:bodyPr/>
                    <a:lstStyle/>
                    <a:p>
                      <a:endParaRPr lang="nl-NL" sz="900" b="1" i="0" dirty="0">
                        <a:solidFill>
                          <a:srgbClr val="002060"/>
                        </a:solidFill>
                      </a:endParaRPr>
                    </a:p>
                  </a:txBody>
                  <a:tcPr/>
                </a:tc>
                <a:tc>
                  <a:txBody>
                    <a:bodyPr/>
                    <a:lstStyle/>
                    <a:p>
                      <a:endParaRPr lang="nl-NL" sz="900" b="1" i="0" dirty="0">
                        <a:solidFill>
                          <a:srgbClr val="002060"/>
                        </a:solidFill>
                      </a:endParaRPr>
                    </a:p>
                  </a:txBody>
                  <a:tcPr/>
                </a:tc>
                <a:tc gridSpan="2">
                  <a:txBody>
                    <a:bodyPr/>
                    <a:lstStyle/>
                    <a:p>
                      <a:r>
                        <a:rPr lang="nl-NL" sz="900" b="1" i="1" dirty="0">
                          <a:solidFill>
                            <a:srgbClr val="002060"/>
                          </a:solidFill>
                        </a:rPr>
                        <a:t>Financieel belang</a:t>
                      </a:r>
                    </a:p>
                  </a:txBody>
                  <a:tcPr/>
                </a:tc>
                <a:tc hMerge="1">
                  <a:txBody>
                    <a:bodyPr/>
                    <a:lstStyle/>
                    <a:p>
                      <a:endParaRPr lang="nl-NL" sz="900" b="0" i="0" dirty="0">
                        <a:solidFill>
                          <a:srgbClr val="002060"/>
                        </a:solidFill>
                      </a:endParaRPr>
                    </a:p>
                  </a:txBody>
                  <a:tcPr/>
                </a:tc>
                <a:tc gridSpan="2">
                  <a:txBody>
                    <a:bodyPr/>
                    <a:lstStyle/>
                    <a:p>
                      <a:r>
                        <a:rPr lang="nl-NL" sz="900" b="1" i="1" dirty="0">
                          <a:solidFill>
                            <a:srgbClr val="002060"/>
                          </a:solidFill>
                        </a:rPr>
                        <a:t>Jaar 20xx</a:t>
                      </a:r>
                    </a:p>
                  </a:txBody>
                  <a:tcPr/>
                </a:tc>
                <a:tc hMerge="1">
                  <a:txBody>
                    <a:bodyPr/>
                    <a:lstStyle/>
                    <a:p>
                      <a:endParaRPr lang="nl-NL" sz="900" b="0" i="0" dirty="0">
                        <a:solidFill>
                          <a:srgbClr val="002060"/>
                        </a:solidFill>
                      </a:endParaRPr>
                    </a:p>
                  </a:txBody>
                  <a:tcPr/>
                </a:tc>
                <a:tc gridSpan="3">
                  <a:txBody>
                    <a:bodyPr/>
                    <a:lstStyle/>
                    <a:p>
                      <a:endParaRPr lang="nl-NL" sz="900" b="1" i="1" dirty="0">
                        <a:solidFill>
                          <a:srgbClr val="002060"/>
                        </a:solidFill>
                      </a:endParaRPr>
                    </a:p>
                  </a:txBody>
                  <a:tcPr/>
                </a:tc>
                <a:tc hMerge="1">
                  <a:txBody>
                    <a:bodyPr/>
                    <a:lstStyle/>
                    <a:p>
                      <a:endParaRPr lang="nl-NL" sz="900" b="0" i="0" dirty="0">
                        <a:solidFill>
                          <a:srgbClr val="002060"/>
                        </a:solidFill>
                      </a:endParaRPr>
                    </a:p>
                  </a:txBody>
                  <a:tcPr/>
                </a:tc>
                <a:tc hMerge="1">
                  <a:txBody>
                    <a:bodyPr/>
                    <a:lstStyle/>
                    <a:p>
                      <a:endParaRPr lang="nl-NL" sz="900" b="0" i="0" dirty="0">
                        <a:solidFill>
                          <a:srgbClr val="002060"/>
                        </a:solidFill>
                      </a:endParaRPr>
                    </a:p>
                  </a:txBody>
                  <a:tcPr/>
                </a:tc>
                <a:extLst>
                  <a:ext uri="{0D108BD9-81ED-4DB2-BD59-A6C34878D82A}">
                    <a16:rowId xmlns:a16="http://schemas.microsoft.com/office/drawing/2014/main" xmlns="" val="10001"/>
                  </a:ext>
                </a:extLst>
              </a:tr>
              <a:tr h="288000">
                <a:tc>
                  <a:txBody>
                    <a:bodyPr/>
                    <a:lstStyle/>
                    <a:p>
                      <a:r>
                        <a:rPr lang="nl-NL" sz="900" b="1" i="0" dirty="0">
                          <a:solidFill>
                            <a:srgbClr val="002060"/>
                          </a:solidFill>
                        </a:rPr>
                        <a:t>Nr.</a:t>
                      </a:r>
                    </a:p>
                  </a:txBody>
                  <a:tcPr>
                    <a:solidFill>
                      <a:schemeClr val="accent3">
                        <a:lumMod val="95000"/>
                      </a:schemeClr>
                    </a:solidFill>
                  </a:tcPr>
                </a:tc>
                <a:tc>
                  <a:txBody>
                    <a:bodyPr/>
                    <a:lstStyle/>
                    <a:p>
                      <a:r>
                        <a:rPr lang="nl-NL" sz="900" b="1" i="0" dirty="0">
                          <a:solidFill>
                            <a:srgbClr val="002060"/>
                          </a:solidFill>
                        </a:rPr>
                        <a:t>Verbonden partij</a:t>
                      </a:r>
                    </a:p>
                  </a:txBody>
                  <a:tcPr>
                    <a:solidFill>
                      <a:schemeClr val="accent3">
                        <a:lumMod val="95000"/>
                      </a:schemeClr>
                    </a:solidFill>
                  </a:tcPr>
                </a:tc>
                <a:tc>
                  <a:txBody>
                    <a:bodyPr/>
                    <a:lstStyle/>
                    <a:p>
                      <a:r>
                        <a:rPr lang="nl-NL" sz="900" b="1" i="0" dirty="0">
                          <a:solidFill>
                            <a:srgbClr val="002060"/>
                          </a:solidFill>
                        </a:rPr>
                        <a:t>Doel</a:t>
                      </a:r>
                      <a:r>
                        <a:rPr lang="nl-NL" sz="900" b="1" i="0" baseline="0" dirty="0">
                          <a:solidFill>
                            <a:srgbClr val="002060"/>
                          </a:solidFill>
                        </a:rPr>
                        <a:t> verbonden partij</a:t>
                      </a:r>
                      <a:endParaRPr lang="nl-NL" sz="900" b="1" i="0" dirty="0">
                        <a:solidFill>
                          <a:srgbClr val="002060"/>
                        </a:solidFill>
                      </a:endParaRPr>
                    </a:p>
                  </a:txBody>
                  <a:tcPr>
                    <a:solidFill>
                      <a:schemeClr val="accent3">
                        <a:lumMod val="95000"/>
                      </a:schemeClr>
                    </a:solidFill>
                  </a:tcPr>
                </a:tc>
                <a:tc>
                  <a:txBody>
                    <a:bodyPr/>
                    <a:lstStyle/>
                    <a:p>
                      <a:r>
                        <a:rPr lang="nl-NL" sz="900" b="1" i="0" dirty="0">
                          <a:solidFill>
                            <a:srgbClr val="002060"/>
                          </a:solidFill>
                        </a:rPr>
                        <a:t>Eenmalige bijdrage</a:t>
                      </a:r>
                    </a:p>
                  </a:txBody>
                  <a:tcPr>
                    <a:noFill/>
                  </a:tcPr>
                </a:tc>
                <a:tc>
                  <a:txBody>
                    <a:bodyPr/>
                    <a:lstStyle/>
                    <a:p>
                      <a:r>
                        <a:rPr lang="nl-NL" sz="900" b="1" i="0" dirty="0">
                          <a:solidFill>
                            <a:srgbClr val="002060"/>
                          </a:solidFill>
                        </a:rPr>
                        <a:t>Jaarlijkse bijdrage</a:t>
                      </a:r>
                    </a:p>
                  </a:txBody>
                  <a:tcPr>
                    <a:noFill/>
                  </a:tcPr>
                </a:tc>
                <a:tc>
                  <a:txBody>
                    <a:bodyPr/>
                    <a:lstStyle/>
                    <a:p>
                      <a:r>
                        <a:rPr lang="nl-NL" sz="900" b="1" i="0" dirty="0">
                          <a:solidFill>
                            <a:srgbClr val="002060"/>
                          </a:solidFill>
                        </a:rPr>
                        <a:t>Begrootte inkomsten</a:t>
                      </a:r>
                    </a:p>
                  </a:txBody>
                  <a:tcPr>
                    <a:solidFill>
                      <a:schemeClr val="accent3">
                        <a:lumMod val="95000"/>
                      </a:schemeClr>
                    </a:solidFill>
                  </a:tcPr>
                </a:tc>
                <a:tc>
                  <a:txBody>
                    <a:bodyPr/>
                    <a:lstStyle/>
                    <a:p>
                      <a:r>
                        <a:rPr lang="nl-NL" sz="900" b="1" i="0" dirty="0">
                          <a:solidFill>
                            <a:srgbClr val="002060"/>
                          </a:solidFill>
                        </a:rPr>
                        <a:t>Daadwerkelijke inkomsten</a:t>
                      </a:r>
                    </a:p>
                  </a:txBody>
                  <a:tcPr>
                    <a:solidFill>
                      <a:schemeClr val="accent3">
                        <a:lumMod val="95000"/>
                      </a:schemeClr>
                    </a:solidFill>
                  </a:tcPr>
                </a:tc>
                <a:tc>
                  <a:txBody>
                    <a:bodyPr/>
                    <a:lstStyle/>
                    <a:p>
                      <a:r>
                        <a:rPr lang="nl-NL" sz="900" b="1" i="0" dirty="0">
                          <a:solidFill>
                            <a:srgbClr val="002060"/>
                          </a:solidFill>
                        </a:rPr>
                        <a:t>Begrootte uitgaven</a:t>
                      </a:r>
                    </a:p>
                  </a:txBody>
                  <a:tcPr>
                    <a:noFill/>
                  </a:tcPr>
                </a:tc>
                <a:tc>
                  <a:txBody>
                    <a:bodyPr/>
                    <a:lstStyle/>
                    <a:p>
                      <a:r>
                        <a:rPr lang="nl-NL" sz="900" b="1" i="0" dirty="0">
                          <a:solidFill>
                            <a:srgbClr val="002060"/>
                          </a:solidFill>
                        </a:rPr>
                        <a:t>Daadwerkelijke uitgaven</a:t>
                      </a:r>
                    </a:p>
                  </a:txBody>
                  <a:tcPr>
                    <a:noFill/>
                  </a:tcPr>
                </a:tc>
                <a:tc>
                  <a:txBody>
                    <a:bodyPr/>
                    <a:lstStyle/>
                    <a:p>
                      <a:r>
                        <a:rPr lang="nl-NL" sz="900" b="1" i="0" dirty="0">
                          <a:solidFill>
                            <a:srgbClr val="002060"/>
                          </a:solidFill>
                        </a:rPr>
                        <a:t>Resultaat 20xx</a:t>
                      </a:r>
                    </a:p>
                  </a:txBody>
                  <a:tcPr>
                    <a:noFill/>
                  </a:tcPr>
                </a:tc>
                <a:extLst>
                  <a:ext uri="{0D108BD9-81ED-4DB2-BD59-A6C34878D82A}">
                    <a16:rowId xmlns:a16="http://schemas.microsoft.com/office/drawing/2014/main" xmlns="" val="10002"/>
                  </a:ext>
                </a:extLst>
              </a:tr>
              <a:tr h="288000">
                <a:tc>
                  <a:txBody>
                    <a:bodyPr/>
                    <a:lstStyle/>
                    <a:p>
                      <a:r>
                        <a:rPr lang="nl-NL" sz="900" b="0" i="0" dirty="0">
                          <a:solidFill>
                            <a:srgbClr val="002060"/>
                          </a:solidFill>
                        </a:rPr>
                        <a:t>1.</a:t>
                      </a:r>
                    </a:p>
                  </a:txBody>
                  <a:tcPr>
                    <a:solidFill>
                      <a:schemeClr val="accent3">
                        <a:lumMod val="95000"/>
                      </a:schemeClr>
                    </a:solidFill>
                  </a:tcPr>
                </a:tc>
                <a:tc>
                  <a:txBody>
                    <a:bodyPr/>
                    <a:lstStyle/>
                    <a:p>
                      <a:endParaRPr lang="nl-NL" sz="900" b="0" i="0" dirty="0">
                        <a:solidFill>
                          <a:srgbClr val="002060"/>
                        </a:solidFill>
                      </a:endParaRPr>
                    </a:p>
                  </a:txBody>
                  <a:tcPr>
                    <a:solidFill>
                      <a:schemeClr val="accent3">
                        <a:lumMod val="95000"/>
                      </a:schemeClr>
                    </a:solidFill>
                  </a:tcPr>
                </a:tc>
                <a:tc>
                  <a:txBody>
                    <a:bodyPr/>
                    <a:lstStyle/>
                    <a:p>
                      <a:endParaRPr lang="nl-NL" sz="900" b="0" i="0" dirty="0">
                        <a:solidFill>
                          <a:srgbClr val="002060"/>
                        </a:solidFill>
                      </a:endParaRPr>
                    </a:p>
                  </a:txBody>
                  <a:tcPr>
                    <a:solidFill>
                      <a:schemeClr val="accent3">
                        <a:lumMod val="95000"/>
                      </a:schemeClr>
                    </a:solidFill>
                  </a:tcPr>
                </a:tc>
                <a:tc>
                  <a:txBody>
                    <a:bodyPr/>
                    <a:lstStyle/>
                    <a:p>
                      <a:endParaRPr lang="nl-NL" sz="900" b="0" i="0" dirty="0">
                        <a:solidFill>
                          <a:srgbClr val="002060"/>
                        </a:solidFill>
                      </a:endParaRPr>
                    </a:p>
                  </a:txBody>
                  <a:tcPr>
                    <a:noFill/>
                  </a:tcPr>
                </a:tc>
                <a:tc>
                  <a:txBody>
                    <a:bodyPr/>
                    <a:lstStyle/>
                    <a:p>
                      <a:endParaRPr lang="nl-NL" sz="900" b="0" i="0" dirty="0">
                        <a:solidFill>
                          <a:srgbClr val="002060"/>
                        </a:solidFill>
                      </a:endParaRPr>
                    </a:p>
                  </a:txBody>
                  <a:tcPr>
                    <a:noFill/>
                  </a:tcPr>
                </a:tc>
                <a:tc>
                  <a:txBody>
                    <a:bodyPr/>
                    <a:lstStyle/>
                    <a:p>
                      <a:endParaRPr lang="nl-NL" sz="900" b="0" i="0" dirty="0">
                        <a:solidFill>
                          <a:srgbClr val="002060"/>
                        </a:solidFill>
                      </a:endParaRPr>
                    </a:p>
                  </a:txBody>
                  <a:tcPr>
                    <a:solidFill>
                      <a:schemeClr val="accent3">
                        <a:lumMod val="95000"/>
                      </a:schemeClr>
                    </a:solidFill>
                  </a:tcPr>
                </a:tc>
                <a:tc>
                  <a:txBody>
                    <a:bodyPr/>
                    <a:lstStyle/>
                    <a:p>
                      <a:endParaRPr lang="nl-NL" sz="900" b="0" i="0" dirty="0">
                        <a:solidFill>
                          <a:srgbClr val="002060"/>
                        </a:solidFill>
                      </a:endParaRPr>
                    </a:p>
                  </a:txBody>
                  <a:tcPr>
                    <a:solidFill>
                      <a:schemeClr val="accent3">
                        <a:lumMod val="95000"/>
                      </a:schemeClr>
                    </a:solidFill>
                  </a:tcPr>
                </a:tc>
                <a:tc>
                  <a:txBody>
                    <a:bodyPr/>
                    <a:lstStyle/>
                    <a:p>
                      <a:endParaRPr lang="nl-NL" sz="900" b="0" i="0" dirty="0">
                        <a:solidFill>
                          <a:srgbClr val="002060"/>
                        </a:solidFill>
                      </a:endParaRPr>
                    </a:p>
                  </a:txBody>
                  <a:tcPr>
                    <a:noFill/>
                  </a:tcPr>
                </a:tc>
                <a:tc>
                  <a:txBody>
                    <a:bodyPr/>
                    <a:lstStyle/>
                    <a:p>
                      <a:endParaRPr lang="nl-NL" sz="900" b="0" i="0" dirty="0">
                        <a:solidFill>
                          <a:srgbClr val="002060"/>
                        </a:solidFill>
                      </a:endParaRPr>
                    </a:p>
                  </a:txBody>
                  <a:tcPr>
                    <a:noFill/>
                  </a:tcPr>
                </a:tc>
                <a:tc>
                  <a:txBody>
                    <a:bodyPr/>
                    <a:lstStyle/>
                    <a:p>
                      <a:endParaRPr lang="nl-NL" sz="900" b="0" i="0" dirty="0">
                        <a:solidFill>
                          <a:srgbClr val="002060"/>
                        </a:solidFill>
                      </a:endParaRPr>
                    </a:p>
                  </a:txBody>
                  <a:tcPr>
                    <a:noFill/>
                  </a:tcPr>
                </a:tc>
                <a:extLst>
                  <a:ext uri="{0D108BD9-81ED-4DB2-BD59-A6C34878D82A}">
                    <a16:rowId xmlns:a16="http://schemas.microsoft.com/office/drawing/2014/main" xmlns="" val="10003"/>
                  </a:ext>
                </a:extLst>
              </a:tr>
              <a:tr h="288000">
                <a:tc>
                  <a:txBody>
                    <a:bodyPr/>
                    <a:lstStyle/>
                    <a:p>
                      <a:r>
                        <a:rPr lang="nl-NL" sz="900" b="0" i="0" dirty="0">
                          <a:solidFill>
                            <a:srgbClr val="002060"/>
                          </a:solidFill>
                        </a:rPr>
                        <a:t>2.</a:t>
                      </a:r>
                    </a:p>
                  </a:txBody>
                  <a:tcPr>
                    <a:solidFill>
                      <a:schemeClr val="accent3">
                        <a:lumMod val="95000"/>
                      </a:schemeClr>
                    </a:solidFill>
                  </a:tcPr>
                </a:tc>
                <a:tc>
                  <a:txBody>
                    <a:bodyPr/>
                    <a:lstStyle/>
                    <a:p>
                      <a:endParaRPr lang="nl-NL" sz="900" b="0" i="0" dirty="0">
                        <a:solidFill>
                          <a:srgbClr val="002060"/>
                        </a:solidFill>
                      </a:endParaRPr>
                    </a:p>
                  </a:txBody>
                  <a:tcPr>
                    <a:solidFill>
                      <a:schemeClr val="accent3">
                        <a:lumMod val="95000"/>
                      </a:schemeClr>
                    </a:solidFill>
                  </a:tcPr>
                </a:tc>
                <a:tc>
                  <a:txBody>
                    <a:bodyPr/>
                    <a:lstStyle/>
                    <a:p>
                      <a:endParaRPr lang="nl-NL" sz="900" b="0" i="0" dirty="0">
                        <a:solidFill>
                          <a:srgbClr val="002060"/>
                        </a:solidFill>
                      </a:endParaRPr>
                    </a:p>
                  </a:txBody>
                  <a:tcPr>
                    <a:solidFill>
                      <a:schemeClr val="accent3">
                        <a:lumMod val="95000"/>
                      </a:schemeClr>
                    </a:solidFill>
                  </a:tcPr>
                </a:tc>
                <a:tc>
                  <a:txBody>
                    <a:bodyPr/>
                    <a:lstStyle/>
                    <a:p>
                      <a:endParaRPr lang="nl-NL" sz="900" b="0" i="0" dirty="0">
                        <a:solidFill>
                          <a:srgbClr val="002060"/>
                        </a:solidFill>
                      </a:endParaRPr>
                    </a:p>
                  </a:txBody>
                  <a:tcPr>
                    <a:noFill/>
                  </a:tcPr>
                </a:tc>
                <a:tc>
                  <a:txBody>
                    <a:bodyPr/>
                    <a:lstStyle/>
                    <a:p>
                      <a:endParaRPr lang="nl-NL" sz="900" b="0" i="0" dirty="0">
                        <a:solidFill>
                          <a:srgbClr val="002060"/>
                        </a:solidFill>
                      </a:endParaRPr>
                    </a:p>
                  </a:txBody>
                  <a:tcPr>
                    <a:noFill/>
                  </a:tcPr>
                </a:tc>
                <a:tc>
                  <a:txBody>
                    <a:bodyPr/>
                    <a:lstStyle/>
                    <a:p>
                      <a:endParaRPr lang="nl-NL" sz="900" b="0" i="0" dirty="0">
                        <a:solidFill>
                          <a:srgbClr val="002060"/>
                        </a:solidFill>
                      </a:endParaRPr>
                    </a:p>
                  </a:txBody>
                  <a:tcPr>
                    <a:solidFill>
                      <a:schemeClr val="accent3">
                        <a:lumMod val="95000"/>
                      </a:schemeClr>
                    </a:solidFill>
                  </a:tcPr>
                </a:tc>
                <a:tc>
                  <a:txBody>
                    <a:bodyPr/>
                    <a:lstStyle/>
                    <a:p>
                      <a:endParaRPr lang="nl-NL" sz="900" b="0" i="0" dirty="0">
                        <a:solidFill>
                          <a:srgbClr val="002060"/>
                        </a:solidFill>
                      </a:endParaRPr>
                    </a:p>
                  </a:txBody>
                  <a:tcPr>
                    <a:solidFill>
                      <a:schemeClr val="accent3">
                        <a:lumMod val="95000"/>
                      </a:schemeClr>
                    </a:solidFill>
                  </a:tcPr>
                </a:tc>
                <a:tc>
                  <a:txBody>
                    <a:bodyPr/>
                    <a:lstStyle/>
                    <a:p>
                      <a:endParaRPr lang="nl-NL" sz="900" b="0" i="0" dirty="0">
                        <a:solidFill>
                          <a:srgbClr val="002060"/>
                        </a:solidFill>
                      </a:endParaRPr>
                    </a:p>
                  </a:txBody>
                  <a:tcPr>
                    <a:noFill/>
                  </a:tcPr>
                </a:tc>
                <a:tc>
                  <a:txBody>
                    <a:bodyPr/>
                    <a:lstStyle/>
                    <a:p>
                      <a:endParaRPr lang="nl-NL" sz="900" b="0" i="0" dirty="0">
                        <a:solidFill>
                          <a:srgbClr val="002060"/>
                        </a:solidFill>
                      </a:endParaRPr>
                    </a:p>
                  </a:txBody>
                  <a:tcPr>
                    <a:noFill/>
                  </a:tcPr>
                </a:tc>
                <a:tc>
                  <a:txBody>
                    <a:bodyPr/>
                    <a:lstStyle/>
                    <a:p>
                      <a:endParaRPr lang="nl-NL" sz="900" b="0" i="0" dirty="0">
                        <a:solidFill>
                          <a:srgbClr val="002060"/>
                        </a:solidFill>
                      </a:endParaRPr>
                    </a:p>
                  </a:txBody>
                  <a:tcPr>
                    <a:noFill/>
                  </a:tcPr>
                </a:tc>
                <a:extLst>
                  <a:ext uri="{0D108BD9-81ED-4DB2-BD59-A6C34878D82A}">
                    <a16:rowId xmlns:a16="http://schemas.microsoft.com/office/drawing/2014/main" xmlns="" val="10004"/>
                  </a:ext>
                </a:extLst>
              </a:tr>
              <a:tr h="288000">
                <a:tc>
                  <a:txBody>
                    <a:bodyPr/>
                    <a:lstStyle/>
                    <a:p>
                      <a:r>
                        <a:rPr lang="nl-NL" sz="900" b="0" i="0" dirty="0">
                          <a:solidFill>
                            <a:srgbClr val="002060"/>
                          </a:solidFill>
                        </a:rPr>
                        <a:t>3.</a:t>
                      </a:r>
                    </a:p>
                  </a:txBody>
                  <a:tcPr>
                    <a:solidFill>
                      <a:schemeClr val="accent3">
                        <a:lumMod val="95000"/>
                      </a:schemeClr>
                    </a:solidFill>
                  </a:tcPr>
                </a:tc>
                <a:tc>
                  <a:txBody>
                    <a:bodyPr/>
                    <a:lstStyle/>
                    <a:p>
                      <a:endParaRPr lang="nl-NL" sz="900" b="0" i="0" dirty="0">
                        <a:solidFill>
                          <a:srgbClr val="002060"/>
                        </a:solidFill>
                      </a:endParaRPr>
                    </a:p>
                  </a:txBody>
                  <a:tcPr>
                    <a:solidFill>
                      <a:schemeClr val="accent3">
                        <a:lumMod val="95000"/>
                      </a:schemeClr>
                    </a:solidFill>
                  </a:tcPr>
                </a:tc>
                <a:tc>
                  <a:txBody>
                    <a:bodyPr/>
                    <a:lstStyle/>
                    <a:p>
                      <a:endParaRPr lang="nl-NL" sz="900" b="0" i="0" dirty="0">
                        <a:solidFill>
                          <a:srgbClr val="002060"/>
                        </a:solidFill>
                      </a:endParaRPr>
                    </a:p>
                  </a:txBody>
                  <a:tcPr>
                    <a:solidFill>
                      <a:schemeClr val="accent3">
                        <a:lumMod val="95000"/>
                      </a:schemeClr>
                    </a:solidFill>
                  </a:tcPr>
                </a:tc>
                <a:tc>
                  <a:txBody>
                    <a:bodyPr/>
                    <a:lstStyle/>
                    <a:p>
                      <a:endParaRPr lang="nl-NL" sz="900" b="0" i="0" dirty="0">
                        <a:solidFill>
                          <a:srgbClr val="002060"/>
                        </a:solidFill>
                      </a:endParaRPr>
                    </a:p>
                  </a:txBody>
                  <a:tcPr>
                    <a:noFill/>
                  </a:tcPr>
                </a:tc>
                <a:tc>
                  <a:txBody>
                    <a:bodyPr/>
                    <a:lstStyle/>
                    <a:p>
                      <a:endParaRPr lang="nl-NL" sz="900" b="0" i="0" dirty="0">
                        <a:solidFill>
                          <a:srgbClr val="002060"/>
                        </a:solidFill>
                      </a:endParaRPr>
                    </a:p>
                  </a:txBody>
                  <a:tcPr>
                    <a:noFill/>
                  </a:tcPr>
                </a:tc>
                <a:tc>
                  <a:txBody>
                    <a:bodyPr/>
                    <a:lstStyle/>
                    <a:p>
                      <a:endParaRPr lang="nl-NL" sz="900" b="0" i="0" dirty="0">
                        <a:solidFill>
                          <a:srgbClr val="002060"/>
                        </a:solidFill>
                      </a:endParaRPr>
                    </a:p>
                  </a:txBody>
                  <a:tcPr>
                    <a:solidFill>
                      <a:schemeClr val="accent3">
                        <a:lumMod val="95000"/>
                      </a:schemeClr>
                    </a:solidFill>
                  </a:tcPr>
                </a:tc>
                <a:tc>
                  <a:txBody>
                    <a:bodyPr/>
                    <a:lstStyle/>
                    <a:p>
                      <a:endParaRPr lang="nl-NL" sz="900" b="0" i="0" dirty="0">
                        <a:solidFill>
                          <a:srgbClr val="002060"/>
                        </a:solidFill>
                      </a:endParaRPr>
                    </a:p>
                  </a:txBody>
                  <a:tcPr>
                    <a:solidFill>
                      <a:schemeClr val="accent3">
                        <a:lumMod val="95000"/>
                      </a:schemeClr>
                    </a:solidFill>
                  </a:tcPr>
                </a:tc>
                <a:tc>
                  <a:txBody>
                    <a:bodyPr/>
                    <a:lstStyle/>
                    <a:p>
                      <a:endParaRPr lang="nl-NL" sz="900" b="0" i="0" dirty="0">
                        <a:solidFill>
                          <a:srgbClr val="002060"/>
                        </a:solidFill>
                      </a:endParaRPr>
                    </a:p>
                  </a:txBody>
                  <a:tcPr>
                    <a:noFill/>
                  </a:tcPr>
                </a:tc>
                <a:tc>
                  <a:txBody>
                    <a:bodyPr/>
                    <a:lstStyle/>
                    <a:p>
                      <a:endParaRPr lang="nl-NL" sz="900" b="0" i="0" dirty="0">
                        <a:solidFill>
                          <a:srgbClr val="002060"/>
                        </a:solidFill>
                      </a:endParaRPr>
                    </a:p>
                  </a:txBody>
                  <a:tcPr>
                    <a:noFill/>
                  </a:tcPr>
                </a:tc>
                <a:tc>
                  <a:txBody>
                    <a:bodyPr/>
                    <a:lstStyle/>
                    <a:p>
                      <a:endParaRPr lang="nl-NL" sz="900" b="0" i="0" dirty="0">
                        <a:solidFill>
                          <a:srgbClr val="002060"/>
                        </a:solidFill>
                      </a:endParaRPr>
                    </a:p>
                  </a:txBody>
                  <a:tcPr>
                    <a:noFill/>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23198265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Wat is het oordeel over rechtmatig-, doelmatig- en doeltreffendheid?</a:t>
            </a:r>
          </a:p>
        </p:txBody>
      </p:sp>
      <p:sp>
        <p:nvSpPr>
          <p:cNvPr id="3" name="Tijdelijke aanduiding voor inhoud 2"/>
          <p:cNvSpPr>
            <a:spLocks noGrp="1"/>
          </p:cNvSpPr>
          <p:nvPr>
            <p:ph idx="1"/>
          </p:nvPr>
        </p:nvSpPr>
        <p:spPr>
          <a:xfrm>
            <a:off x="1536703" y="2060848"/>
            <a:ext cx="10223500" cy="4680520"/>
          </a:xfrm>
        </p:spPr>
        <p:txBody>
          <a:bodyPr/>
          <a:lstStyle/>
          <a:p>
            <a:r>
              <a:rPr lang="nl-NL" sz="2000" dirty="0"/>
              <a:t>Beschrijf hier puntsgewijs: </a:t>
            </a:r>
          </a:p>
          <a:p>
            <a:pPr marL="457200" indent="-457200">
              <a:buFont typeface="+mj-lt"/>
              <a:buAutoNum type="arabicPeriod"/>
            </a:pPr>
            <a:r>
              <a:rPr lang="nl-NL" sz="2000" i="1" dirty="0"/>
              <a:t>Hoe luidt het oordeel van de accountant over de rechtmatigheid en het getrouwe beeld van de jaarrekening en wat waren de voornaamste (maximaal 3) aandachtspunten?</a:t>
            </a:r>
          </a:p>
          <a:p>
            <a:pPr marL="457200" indent="-457200">
              <a:buFont typeface="+mj-lt"/>
              <a:buAutoNum type="arabicPeriod"/>
            </a:pPr>
            <a:r>
              <a:rPr lang="nl-NL" sz="2000" i="1" dirty="0"/>
              <a:t>Indien van toepassing: wat is het advies/oordeel van de auditcommissie?</a:t>
            </a:r>
          </a:p>
          <a:p>
            <a:pPr marL="457200" indent="-457200">
              <a:buFont typeface="+mj-lt"/>
              <a:buAutoNum type="arabicPeriod"/>
            </a:pPr>
            <a:r>
              <a:rPr lang="nl-NL" sz="2000" i="1" dirty="0"/>
              <a:t>Zijn er rapporten van beleidsonderzoeken en van andere evaluaties, en wat waren de voornaamste aanbevelingen hieruit? </a:t>
            </a:r>
          </a:p>
          <a:p>
            <a:pPr marL="857250" lvl="1" indent="-457200">
              <a:buFont typeface="+mj-lt"/>
              <a:buAutoNum type="arabicPeriod"/>
            </a:pPr>
            <a:r>
              <a:rPr lang="nl-NL" sz="2000" i="1" dirty="0"/>
              <a:t>Heeft het college zelf onderzoeken gedaan naar de doelmatigheid- en doeltreffendheid van het beleid (Art. 213a Gemeentewet)? </a:t>
            </a:r>
          </a:p>
          <a:p>
            <a:pPr marL="857250" lvl="1" indent="-457200">
              <a:buFont typeface="+mj-lt"/>
              <a:buAutoNum type="arabicPeriod"/>
            </a:pPr>
            <a:r>
              <a:rPr lang="nl-NL" sz="2000" i="1" dirty="0"/>
              <a:t>Zijn er andere analyses of rapporten welke direct of indirect onderzoek hebben gedaan naar de doelmatigheid en doeltreffendheid van het beleid als geheel of van specifieke programma’s? </a:t>
            </a:r>
          </a:p>
          <a:p>
            <a:pPr marL="457200" indent="-457200">
              <a:buFont typeface="+mj-lt"/>
              <a:buAutoNum type="arabicPeriod"/>
            </a:pPr>
            <a:r>
              <a:rPr lang="nl-NL" sz="2000" i="1" dirty="0"/>
              <a:t>Wat zijn de aandachtspunten/ onzekerheden voor de bedrijfsvoering?</a:t>
            </a:r>
          </a:p>
          <a:p>
            <a:pPr marL="0" indent="0">
              <a:buNone/>
            </a:pPr>
            <a:endParaRPr lang="nl-NL" sz="2000" i="1" dirty="0"/>
          </a:p>
          <a:p>
            <a:pPr marL="0" indent="0">
              <a:buNone/>
            </a:pPr>
            <a:endParaRPr lang="nl-NL" sz="1200" i="1" dirty="0">
              <a:solidFill>
                <a:srgbClr val="FF0000"/>
              </a:solidFill>
            </a:endParaRPr>
          </a:p>
          <a:p>
            <a:pPr marL="0" indent="0">
              <a:buNone/>
            </a:pPr>
            <a:endParaRPr lang="nl-NL" sz="800" i="1" dirty="0">
              <a:solidFill>
                <a:srgbClr val="FF0000"/>
              </a:solidFill>
            </a:endParaRPr>
          </a:p>
        </p:txBody>
      </p:sp>
      <p:sp>
        <p:nvSpPr>
          <p:cNvPr id="4" name="Ovaal 3"/>
          <p:cNvSpPr/>
          <p:nvPr/>
        </p:nvSpPr>
        <p:spPr>
          <a:xfrm rot="21429025">
            <a:off x="6388733" y="1593214"/>
            <a:ext cx="4646099" cy="760368"/>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nl-NL"/>
          </a:p>
        </p:txBody>
      </p:sp>
      <p:sp>
        <p:nvSpPr>
          <p:cNvPr id="5" name="Tekstvak 4"/>
          <p:cNvSpPr txBox="1"/>
          <p:nvPr/>
        </p:nvSpPr>
        <p:spPr>
          <a:xfrm>
            <a:off x="7068108" y="1728126"/>
            <a:ext cx="3708412" cy="523220"/>
          </a:xfrm>
          <a:prstGeom prst="rect">
            <a:avLst/>
          </a:prstGeom>
          <a:noFill/>
        </p:spPr>
        <p:txBody>
          <a:bodyPr wrap="square" rtlCol="0">
            <a:spAutoFit/>
          </a:bodyPr>
          <a:lstStyle/>
          <a:p>
            <a:pPr marL="0" indent="0">
              <a:buNone/>
            </a:pPr>
            <a:r>
              <a:rPr lang="nl-NL" sz="700" i="1" dirty="0">
                <a:solidFill>
                  <a:srgbClr val="FF0000"/>
                </a:solidFill>
              </a:rPr>
              <a:t>Noot: bij een inactieve rekenkamer of bij onvoldoende ondersteuning is de inhoudelijke controle op doelmatigheid en doeltreffendheid niet mogelijk. Hier dient rekening mee gehouden te worden. De accountantscontrole wordt bij deze vraag meegenomen wanneer deze op tijd aangeleverd wordt door de accountant. </a:t>
            </a:r>
          </a:p>
        </p:txBody>
      </p:sp>
    </p:spTree>
    <p:extLst>
      <p:ext uri="{BB962C8B-B14F-4D97-AF65-F5344CB8AC3E}">
        <p14:creationId xmlns:p14="http://schemas.microsoft.com/office/powerpoint/2010/main" val="7316608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Wat is het oordeel over rechtmatig-, doelmatig- en doeltreffendheid? – </a:t>
            </a:r>
            <a:br>
              <a:rPr lang="nl-NL" sz="3200" dirty="0"/>
            </a:br>
            <a:r>
              <a:rPr lang="nl-NL" sz="3200" dirty="0"/>
              <a:t>Voornaamste bevindingen</a:t>
            </a:r>
          </a:p>
        </p:txBody>
      </p:sp>
      <p:sp>
        <p:nvSpPr>
          <p:cNvPr id="3" name="Tijdelijke aanduiding voor inhoud 2"/>
          <p:cNvSpPr>
            <a:spLocks noGrp="1"/>
          </p:cNvSpPr>
          <p:nvPr>
            <p:ph idx="1"/>
          </p:nvPr>
        </p:nvSpPr>
        <p:spPr>
          <a:xfrm>
            <a:off x="1536703" y="2276872"/>
            <a:ext cx="10223500" cy="4032448"/>
          </a:xfrm>
        </p:spPr>
        <p:txBody>
          <a:bodyPr/>
          <a:lstStyle/>
          <a:p>
            <a:r>
              <a:rPr lang="nl-NL" sz="2000" dirty="0"/>
              <a:t>Beschrijf hier puntsgewijs: </a:t>
            </a:r>
          </a:p>
          <a:p>
            <a:pPr marL="457200" indent="-457200">
              <a:buFont typeface="+mj-lt"/>
              <a:buAutoNum type="arabicPeriod"/>
            </a:pPr>
            <a:r>
              <a:rPr lang="nl-NL" sz="2000" i="1" dirty="0"/>
              <a:t>De voornaamste bevindingen op het gebied van doelmatigheid, doeltreffendheid en rechtmatigheid. </a:t>
            </a:r>
          </a:p>
          <a:p>
            <a:pPr marL="0" indent="0">
              <a:buNone/>
            </a:pPr>
            <a:endParaRPr lang="nl-NL" sz="2000" i="1" dirty="0"/>
          </a:p>
          <a:p>
            <a:pPr marL="0" indent="0">
              <a:buNone/>
            </a:pPr>
            <a:endParaRPr lang="nl-NL" sz="1200" i="1" dirty="0">
              <a:solidFill>
                <a:srgbClr val="FF0000"/>
              </a:solidFill>
            </a:endParaRPr>
          </a:p>
          <a:p>
            <a:pPr marL="0" indent="0">
              <a:buNone/>
            </a:pPr>
            <a:endParaRPr lang="nl-NL" sz="800" i="1" dirty="0">
              <a:solidFill>
                <a:srgbClr val="FF0000"/>
              </a:solidFill>
            </a:endParaRPr>
          </a:p>
        </p:txBody>
      </p:sp>
    </p:spTree>
    <p:extLst>
      <p:ext uri="{BB962C8B-B14F-4D97-AF65-F5344CB8AC3E}">
        <p14:creationId xmlns:p14="http://schemas.microsoft.com/office/powerpoint/2010/main" val="20701450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Wat is het oordeel over rechtmatigheid van de accountant?</a:t>
            </a:r>
          </a:p>
        </p:txBody>
      </p:sp>
      <p:graphicFrame>
        <p:nvGraphicFramePr>
          <p:cNvPr id="4" name="Tabel 3"/>
          <p:cNvGraphicFramePr>
            <a:graphicFrameLocks noGrp="1"/>
          </p:cNvGraphicFramePr>
          <p:nvPr>
            <p:extLst>
              <p:ext uri="{D42A27DB-BD31-4B8C-83A1-F6EECF244321}">
                <p14:modId xmlns:p14="http://schemas.microsoft.com/office/powerpoint/2010/main" val="946783358"/>
              </p:ext>
            </p:extLst>
          </p:nvPr>
        </p:nvGraphicFramePr>
        <p:xfrm>
          <a:off x="588000" y="2244472"/>
          <a:ext cx="11015999" cy="1764720"/>
        </p:xfrm>
        <a:graphic>
          <a:graphicData uri="http://schemas.openxmlformats.org/drawingml/2006/table">
            <a:tbl>
              <a:tblPr firstRow="1" bandRow="1">
                <a:tableStyleId>{912C8C85-51F0-491E-9774-3900AFEF0FD7}</a:tableStyleId>
              </a:tblPr>
              <a:tblGrid>
                <a:gridCol w="2411656">
                  <a:extLst>
                    <a:ext uri="{9D8B030D-6E8A-4147-A177-3AD203B41FA5}">
                      <a16:colId xmlns:a16="http://schemas.microsoft.com/office/drawing/2014/main" xmlns="" val="20000"/>
                    </a:ext>
                  </a:extLst>
                </a:gridCol>
                <a:gridCol w="8604343">
                  <a:extLst>
                    <a:ext uri="{9D8B030D-6E8A-4147-A177-3AD203B41FA5}">
                      <a16:colId xmlns:a16="http://schemas.microsoft.com/office/drawing/2014/main" xmlns="" val="20001"/>
                    </a:ext>
                  </a:extLst>
                </a:gridCol>
              </a:tblGrid>
              <a:tr h="288000">
                <a:tc gridSpan="2">
                  <a:txBody>
                    <a:bodyPr/>
                    <a:lstStyle/>
                    <a:p>
                      <a:r>
                        <a:rPr lang="nl-NL" sz="900" dirty="0">
                          <a:solidFill>
                            <a:srgbClr val="002060"/>
                          </a:solidFill>
                        </a:rPr>
                        <a:t>(1) Accountantscontrole – rechtmatigheid en getrouwheid van de jaarstukken</a:t>
                      </a:r>
                    </a:p>
                  </a:txBody>
                  <a:tcPr>
                    <a:solidFill>
                      <a:srgbClr val="33CCFF"/>
                    </a:solidFill>
                  </a:tcPr>
                </a:tc>
                <a:tc hMerge="1">
                  <a:txBody>
                    <a:bodyPr/>
                    <a:lstStyle/>
                    <a:p>
                      <a:endParaRPr lang="nl-NL" sz="900" dirty="0"/>
                    </a:p>
                  </a:txBody>
                  <a:tcPr/>
                </a:tc>
                <a:extLst>
                  <a:ext uri="{0D108BD9-81ED-4DB2-BD59-A6C34878D82A}">
                    <a16:rowId xmlns:a16="http://schemas.microsoft.com/office/drawing/2014/main" xmlns="" val="10000"/>
                  </a:ext>
                </a:extLst>
              </a:tr>
              <a:tr h="288000">
                <a:tc>
                  <a:txBody>
                    <a:bodyPr/>
                    <a:lstStyle/>
                    <a:p>
                      <a:r>
                        <a:rPr lang="nl-NL" sz="900" b="1" dirty="0">
                          <a:solidFill>
                            <a:srgbClr val="002060"/>
                          </a:solidFill>
                        </a:rPr>
                        <a:t>Oordeel</a:t>
                      </a:r>
                      <a:r>
                        <a:rPr lang="nl-NL" sz="900" b="1" baseline="0" dirty="0">
                          <a:solidFill>
                            <a:srgbClr val="002060"/>
                          </a:solidFill>
                        </a:rPr>
                        <a:t> van de accountant</a:t>
                      </a:r>
                      <a:endParaRPr lang="nl-NL" sz="900" b="1" dirty="0">
                        <a:solidFill>
                          <a:srgbClr val="002060"/>
                        </a:solidFill>
                      </a:endParaRPr>
                    </a:p>
                  </a:txBody>
                  <a:tcPr/>
                </a:tc>
                <a:tc>
                  <a:txBody>
                    <a:bodyPr/>
                    <a:lstStyle/>
                    <a:p>
                      <a:r>
                        <a:rPr lang="nl-NL" sz="900" b="1" dirty="0">
                          <a:solidFill>
                            <a:srgbClr val="002060"/>
                          </a:solidFill>
                        </a:rPr>
                        <a:t>Argumentatie</a:t>
                      </a:r>
                    </a:p>
                  </a:txBody>
                  <a:tcPr/>
                </a:tc>
                <a:extLst>
                  <a:ext uri="{0D108BD9-81ED-4DB2-BD59-A6C34878D82A}">
                    <a16:rowId xmlns:a16="http://schemas.microsoft.com/office/drawing/2014/main" xmlns="" val="10001"/>
                  </a:ext>
                </a:extLst>
              </a:tr>
              <a:tr h="736367">
                <a:tc>
                  <a:txBody>
                    <a:bodyPr/>
                    <a:lstStyle/>
                    <a:p>
                      <a:pPr marL="0" indent="0">
                        <a:buFont typeface="Arial" panose="020B0604020202020204" pitchFamily="34" charset="0"/>
                        <a:buNone/>
                      </a:pPr>
                      <a:r>
                        <a:rPr lang="nl-NL" sz="900" i="0" dirty="0">
                          <a:solidFill>
                            <a:srgbClr val="002060"/>
                          </a:solidFill>
                        </a:rPr>
                        <a:t>Laat</a:t>
                      </a:r>
                      <a:r>
                        <a:rPr lang="nl-NL" sz="900" i="0" baseline="0" dirty="0">
                          <a:solidFill>
                            <a:srgbClr val="002060"/>
                          </a:solidFill>
                        </a:rPr>
                        <a:t> staan welke van toepassing is. </a:t>
                      </a:r>
                      <a:endParaRPr lang="nl-NL" sz="900" i="0" dirty="0">
                        <a:solidFill>
                          <a:srgbClr val="002060"/>
                        </a:solidFill>
                      </a:endParaRPr>
                    </a:p>
                    <a:p>
                      <a:pPr marL="171450" indent="-171450">
                        <a:buFont typeface="Arial" panose="020B0604020202020204" pitchFamily="34" charset="0"/>
                        <a:buChar char="•"/>
                      </a:pPr>
                      <a:r>
                        <a:rPr lang="nl-NL" sz="900" i="1" dirty="0">
                          <a:solidFill>
                            <a:srgbClr val="002060"/>
                          </a:solidFill>
                        </a:rPr>
                        <a:t>Goedkeurende verklaring</a:t>
                      </a:r>
                    </a:p>
                    <a:p>
                      <a:pPr marL="171450" indent="-171450">
                        <a:buFont typeface="Arial" panose="020B0604020202020204" pitchFamily="34" charset="0"/>
                        <a:buChar char="•"/>
                      </a:pPr>
                      <a:r>
                        <a:rPr lang="nl-NL" sz="900" i="1" dirty="0">
                          <a:solidFill>
                            <a:srgbClr val="002060"/>
                          </a:solidFill>
                        </a:rPr>
                        <a:t>Oordeel met beperking</a:t>
                      </a:r>
                    </a:p>
                    <a:p>
                      <a:pPr marL="171450" indent="-171450">
                        <a:buFont typeface="Arial" panose="020B0604020202020204" pitchFamily="34" charset="0"/>
                        <a:buChar char="•"/>
                      </a:pPr>
                      <a:r>
                        <a:rPr lang="nl-NL" sz="900" i="1" dirty="0">
                          <a:solidFill>
                            <a:srgbClr val="002060"/>
                          </a:solidFill>
                        </a:rPr>
                        <a:t>Afkeurende verklaring</a:t>
                      </a:r>
                    </a:p>
                    <a:p>
                      <a:pPr marL="171450" indent="-171450">
                        <a:buFont typeface="Arial" panose="020B0604020202020204" pitchFamily="34" charset="0"/>
                        <a:buChar char="•"/>
                      </a:pPr>
                      <a:r>
                        <a:rPr lang="nl-NL" sz="900" i="1" dirty="0">
                          <a:solidFill>
                            <a:srgbClr val="002060"/>
                          </a:solidFill>
                        </a:rPr>
                        <a:t>Oordeelonthouding</a:t>
                      </a:r>
                    </a:p>
                  </a:txBody>
                  <a:tcPr/>
                </a:tc>
                <a:tc>
                  <a:txBody>
                    <a:bodyPr/>
                    <a:lstStyle/>
                    <a:p>
                      <a:pPr marL="0" indent="0">
                        <a:buFont typeface="+mj-lt"/>
                        <a:buNone/>
                      </a:pPr>
                      <a:r>
                        <a:rPr lang="nl-NL" sz="900" i="1" dirty="0">
                          <a:solidFill>
                            <a:srgbClr val="002060"/>
                          </a:solidFill>
                        </a:rPr>
                        <a:t>Beschrijf</a:t>
                      </a:r>
                      <a:r>
                        <a:rPr lang="nl-NL" sz="900" i="1" baseline="0" dirty="0">
                          <a:solidFill>
                            <a:srgbClr val="002060"/>
                          </a:solidFill>
                        </a:rPr>
                        <a:t> hier (in het kort) de argumentatie van de accountant</a:t>
                      </a:r>
                    </a:p>
                    <a:p>
                      <a:pPr marL="0" indent="0">
                        <a:buFont typeface="+mj-lt"/>
                        <a:buNone/>
                      </a:pPr>
                      <a:endParaRPr lang="nl-NL" sz="900" i="1" baseline="0" dirty="0">
                        <a:solidFill>
                          <a:srgbClr val="002060"/>
                        </a:solidFill>
                      </a:endParaRPr>
                    </a:p>
                    <a:p>
                      <a:pPr marL="0" indent="0">
                        <a:buFont typeface="+mj-lt"/>
                        <a:buNone/>
                      </a:pPr>
                      <a:endParaRPr lang="nl-NL" sz="900" i="1" baseline="0" dirty="0">
                        <a:solidFill>
                          <a:srgbClr val="002060"/>
                        </a:solidFill>
                      </a:endParaRPr>
                    </a:p>
                    <a:p>
                      <a:pPr marL="0" indent="0">
                        <a:buFont typeface="+mj-lt"/>
                        <a:buNone/>
                      </a:pPr>
                      <a:endParaRPr lang="nl-NL" sz="900" i="1" baseline="0" dirty="0">
                        <a:solidFill>
                          <a:srgbClr val="002060"/>
                        </a:solidFill>
                      </a:endParaRPr>
                    </a:p>
                    <a:p>
                      <a:pPr marL="0" indent="0">
                        <a:buFont typeface="+mj-lt"/>
                        <a:buNone/>
                      </a:pPr>
                      <a:endParaRPr lang="nl-NL" sz="900" i="1" baseline="0" dirty="0">
                        <a:solidFill>
                          <a:srgbClr val="002060"/>
                        </a:solidFill>
                      </a:endParaRPr>
                    </a:p>
                    <a:p>
                      <a:pPr marL="0" indent="0">
                        <a:buFont typeface="+mj-lt"/>
                        <a:buNone/>
                      </a:pPr>
                      <a:endParaRPr lang="nl-NL" sz="900" i="1" baseline="0" dirty="0">
                        <a:solidFill>
                          <a:srgbClr val="002060"/>
                        </a:solidFill>
                      </a:endParaRPr>
                    </a:p>
                    <a:p>
                      <a:pPr marL="0" indent="0">
                        <a:buFont typeface="+mj-lt"/>
                        <a:buNone/>
                      </a:pPr>
                      <a:endParaRPr lang="nl-NL" sz="900" i="1" baseline="0" dirty="0">
                        <a:solidFill>
                          <a:srgbClr val="002060"/>
                        </a:solidFill>
                      </a:endParaRPr>
                    </a:p>
                    <a:p>
                      <a:pPr marL="0" indent="0">
                        <a:buFont typeface="+mj-lt"/>
                        <a:buNone/>
                      </a:pPr>
                      <a:endParaRPr lang="nl-NL" sz="900" i="1" dirty="0">
                        <a:solidFill>
                          <a:srgbClr val="002060"/>
                        </a:solidFill>
                      </a:endParaRPr>
                    </a:p>
                  </a:txBody>
                  <a:tcPr/>
                </a:tc>
                <a:extLst>
                  <a:ext uri="{0D108BD9-81ED-4DB2-BD59-A6C34878D82A}">
                    <a16:rowId xmlns:a16="http://schemas.microsoft.com/office/drawing/2014/main" xmlns="" val="10002"/>
                  </a:ext>
                </a:extLst>
              </a:tr>
            </a:tbl>
          </a:graphicData>
        </a:graphic>
      </p:graphicFrame>
      <p:graphicFrame>
        <p:nvGraphicFramePr>
          <p:cNvPr id="5" name="Tabel 4"/>
          <p:cNvGraphicFramePr>
            <a:graphicFrameLocks noGrp="1"/>
          </p:cNvGraphicFramePr>
          <p:nvPr>
            <p:extLst>
              <p:ext uri="{D42A27DB-BD31-4B8C-83A1-F6EECF244321}">
                <p14:modId xmlns:p14="http://schemas.microsoft.com/office/powerpoint/2010/main" val="2192748524"/>
              </p:ext>
            </p:extLst>
          </p:nvPr>
        </p:nvGraphicFramePr>
        <p:xfrm>
          <a:off x="588001" y="4380040"/>
          <a:ext cx="8100000" cy="1728000"/>
        </p:xfrm>
        <a:graphic>
          <a:graphicData uri="http://schemas.openxmlformats.org/drawingml/2006/table">
            <a:tbl>
              <a:tblPr firstRow="1" bandRow="1">
                <a:tableStyleId>{912C8C85-51F0-491E-9774-3900AFEF0FD7}</a:tableStyleId>
              </a:tblPr>
              <a:tblGrid>
                <a:gridCol w="2700000">
                  <a:extLst>
                    <a:ext uri="{9D8B030D-6E8A-4147-A177-3AD203B41FA5}">
                      <a16:colId xmlns:a16="http://schemas.microsoft.com/office/drawing/2014/main" xmlns="" val="20000"/>
                    </a:ext>
                  </a:extLst>
                </a:gridCol>
                <a:gridCol w="2700000">
                  <a:extLst>
                    <a:ext uri="{9D8B030D-6E8A-4147-A177-3AD203B41FA5}">
                      <a16:colId xmlns:a16="http://schemas.microsoft.com/office/drawing/2014/main" xmlns="" val="20001"/>
                    </a:ext>
                  </a:extLst>
                </a:gridCol>
                <a:gridCol w="2700000">
                  <a:extLst>
                    <a:ext uri="{9D8B030D-6E8A-4147-A177-3AD203B41FA5}">
                      <a16:colId xmlns:a16="http://schemas.microsoft.com/office/drawing/2014/main" xmlns="" val="20002"/>
                    </a:ext>
                  </a:extLst>
                </a:gridCol>
              </a:tblGrid>
              <a:tr h="288000">
                <a:tc gridSpan="3">
                  <a:txBody>
                    <a:bodyPr/>
                    <a:lstStyle/>
                    <a:p>
                      <a:r>
                        <a:rPr lang="nl-NL" sz="900" dirty="0">
                          <a:solidFill>
                            <a:srgbClr val="002060"/>
                          </a:solidFill>
                        </a:rPr>
                        <a:t>(2) Accountantscontrole – rechtmatigheid en getrouwheid van de jaarstukken</a:t>
                      </a:r>
                    </a:p>
                  </a:txBody>
                  <a:tcPr>
                    <a:solidFill>
                      <a:srgbClr val="33CCFF"/>
                    </a:solidFill>
                  </a:tcPr>
                </a:tc>
                <a:tc hMerge="1">
                  <a:txBody>
                    <a:bodyPr/>
                    <a:lstStyle/>
                    <a:p>
                      <a:endParaRPr lang="nl-NL" sz="900" dirty="0"/>
                    </a:p>
                  </a:txBody>
                  <a:tcPr/>
                </a:tc>
                <a:tc hMerge="1">
                  <a:txBody>
                    <a:bodyPr/>
                    <a:lstStyle/>
                    <a:p>
                      <a:endParaRPr lang="nl-NL"/>
                    </a:p>
                  </a:txBody>
                  <a:tcPr/>
                </a:tc>
                <a:extLst>
                  <a:ext uri="{0D108BD9-81ED-4DB2-BD59-A6C34878D82A}">
                    <a16:rowId xmlns:a16="http://schemas.microsoft.com/office/drawing/2014/main" xmlns="" val="10000"/>
                  </a:ext>
                </a:extLst>
              </a:tr>
              <a:tr h="288000">
                <a:tc>
                  <a:txBody>
                    <a:bodyPr/>
                    <a:lstStyle/>
                    <a:p>
                      <a:r>
                        <a:rPr lang="nl-NL" sz="900" b="1" dirty="0">
                          <a:solidFill>
                            <a:srgbClr val="002060"/>
                          </a:solidFill>
                        </a:rPr>
                        <a:t>Overzicht fouten en onzekerheden*</a:t>
                      </a:r>
                    </a:p>
                  </a:txBody>
                  <a:tcPr/>
                </a:tc>
                <a:tc gridSpan="2">
                  <a:txBody>
                    <a:bodyPr/>
                    <a:lstStyle/>
                    <a:p>
                      <a:endParaRPr lang="nl-NL" sz="900" b="1" dirty="0">
                        <a:solidFill>
                          <a:srgbClr val="002060"/>
                        </a:solidFill>
                      </a:endParaRPr>
                    </a:p>
                  </a:txBody>
                  <a:tcPr/>
                </a:tc>
                <a:tc hMerge="1">
                  <a:txBody>
                    <a:bodyPr/>
                    <a:lstStyle/>
                    <a:p>
                      <a:endParaRPr lang="nl-NL"/>
                    </a:p>
                  </a:txBody>
                  <a:tcPr/>
                </a:tc>
                <a:extLst>
                  <a:ext uri="{0D108BD9-81ED-4DB2-BD59-A6C34878D82A}">
                    <a16:rowId xmlns:a16="http://schemas.microsoft.com/office/drawing/2014/main" xmlns="" val="10001"/>
                  </a:ext>
                </a:extLst>
              </a:tr>
              <a:tr h="288000">
                <a:tc>
                  <a:txBody>
                    <a:bodyPr/>
                    <a:lstStyle/>
                    <a:p>
                      <a:pPr marL="0" indent="0">
                        <a:buFont typeface="Arial" panose="020B0604020202020204" pitchFamily="34" charset="0"/>
                        <a:buNone/>
                      </a:pPr>
                      <a:endParaRPr lang="nl-NL" sz="900" i="1" dirty="0">
                        <a:solidFill>
                          <a:srgbClr val="002060"/>
                        </a:solidFill>
                      </a:endParaRPr>
                    </a:p>
                  </a:txBody>
                  <a:tcPr>
                    <a:lnR w="12700" cap="flat" cmpd="sng" algn="ctr">
                      <a:solidFill>
                        <a:schemeClr val="accent2"/>
                      </a:solidFill>
                      <a:prstDash val="solid"/>
                      <a:round/>
                      <a:headEnd type="none" w="med" len="med"/>
                      <a:tailEnd type="none" w="med" len="med"/>
                    </a:lnR>
                  </a:tcPr>
                </a:tc>
                <a:tc>
                  <a:txBody>
                    <a:bodyPr/>
                    <a:lstStyle/>
                    <a:p>
                      <a:pPr marL="0" indent="0">
                        <a:buFont typeface="+mj-lt"/>
                        <a:buNone/>
                      </a:pPr>
                      <a:r>
                        <a:rPr lang="nl-NL" sz="900" i="0" u="sng" dirty="0">
                          <a:solidFill>
                            <a:srgbClr val="002060"/>
                          </a:solidFill>
                        </a:rPr>
                        <a:t>Fouten</a:t>
                      </a:r>
                    </a:p>
                  </a:txBody>
                  <a:tcPr>
                    <a:lnL w="12700" cap="flat" cmpd="sng" algn="ctr">
                      <a:solidFill>
                        <a:schemeClr val="accent2"/>
                      </a:solidFill>
                      <a:prstDash val="solid"/>
                      <a:round/>
                      <a:headEnd type="none" w="med" len="med"/>
                      <a:tailEnd type="none" w="med" len="med"/>
                    </a:lnL>
                  </a:tcPr>
                </a:tc>
                <a:tc>
                  <a:txBody>
                    <a:bodyPr/>
                    <a:lstStyle/>
                    <a:p>
                      <a:pPr marL="0" indent="0">
                        <a:buFont typeface="+mj-lt"/>
                        <a:buNone/>
                      </a:pPr>
                      <a:r>
                        <a:rPr lang="nl-NL" sz="900" i="0" u="sng" dirty="0">
                          <a:solidFill>
                            <a:srgbClr val="002060"/>
                          </a:solidFill>
                        </a:rPr>
                        <a:t>Onzekerheden</a:t>
                      </a:r>
                    </a:p>
                  </a:txBody>
                  <a:tcPr/>
                </a:tc>
                <a:extLst>
                  <a:ext uri="{0D108BD9-81ED-4DB2-BD59-A6C34878D82A}">
                    <a16:rowId xmlns:a16="http://schemas.microsoft.com/office/drawing/2014/main" xmlns="" val="10002"/>
                  </a:ext>
                </a:extLst>
              </a:tr>
              <a:tr h="288000">
                <a:tc>
                  <a:txBody>
                    <a:bodyPr/>
                    <a:lstStyle/>
                    <a:p>
                      <a:pPr marL="0" indent="0">
                        <a:buFont typeface="Arial" panose="020B0604020202020204" pitchFamily="34" charset="0"/>
                        <a:buNone/>
                      </a:pPr>
                      <a:r>
                        <a:rPr lang="nl-NL" sz="900" i="0" u="sng" dirty="0">
                          <a:solidFill>
                            <a:srgbClr val="002060"/>
                          </a:solidFill>
                        </a:rPr>
                        <a:t>Getrouwheid</a:t>
                      </a:r>
                    </a:p>
                  </a:txBody>
                  <a:tcPr>
                    <a:lnR w="12700" cap="flat" cmpd="sng" algn="ctr">
                      <a:solidFill>
                        <a:schemeClr val="accent2"/>
                      </a:solidFill>
                      <a:prstDash val="solid"/>
                      <a:round/>
                      <a:headEnd type="none" w="med" len="med"/>
                      <a:tailEnd type="none" w="med" len="med"/>
                    </a:lnR>
                  </a:tcPr>
                </a:tc>
                <a:tc>
                  <a:txBody>
                    <a:bodyPr/>
                    <a:lstStyle/>
                    <a:p>
                      <a:pPr marL="0" indent="0">
                        <a:buFont typeface="+mj-lt"/>
                        <a:buNone/>
                      </a:pPr>
                      <a:endParaRPr lang="nl-NL" sz="900" i="0" dirty="0">
                        <a:solidFill>
                          <a:srgbClr val="002060"/>
                        </a:solidFill>
                      </a:endParaRPr>
                    </a:p>
                  </a:txBody>
                  <a:tcPr>
                    <a:lnL w="12700" cap="flat" cmpd="sng" algn="ctr">
                      <a:solidFill>
                        <a:schemeClr val="accent2"/>
                      </a:solidFill>
                      <a:prstDash val="solid"/>
                      <a:round/>
                      <a:headEnd type="none" w="med" len="med"/>
                      <a:tailEnd type="none" w="med" len="med"/>
                    </a:lnL>
                  </a:tcPr>
                </a:tc>
                <a:tc>
                  <a:txBody>
                    <a:bodyPr/>
                    <a:lstStyle/>
                    <a:p>
                      <a:pPr marL="0" indent="0">
                        <a:buFont typeface="+mj-lt"/>
                        <a:buNone/>
                      </a:pPr>
                      <a:endParaRPr lang="nl-NL" sz="900" i="0" dirty="0">
                        <a:solidFill>
                          <a:srgbClr val="002060"/>
                        </a:solidFill>
                      </a:endParaRPr>
                    </a:p>
                  </a:txBody>
                  <a:tcPr/>
                </a:tc>
                <a:extLst>
                  <a:ext uri="{0D108BD9-81ED-4DB2-BD59-A6C34878D82A}">
                    <a16:rowId xmlns:a16="http://schemas.microsoft.com/office/drawing/2014/main" xmlns="" val="10003"/>
                  </a:ext>
                </a:extLst>
              </a:tr>
              <a:tr h="288000">
                <a:tc>
                  <a:txBody>
                    <a:bodyPr/>
                    <a:lstStyle/>
                    <a:p>
                      <a:pPr marL="0" indent="0">
                        <a:buFont typeface="Arial" panose="020B0604020202020204" pitchFamily="34" charset="0"/>
                        <a:buNone/>
                      </a:pPr>
                      <a:r>
                        <a:rPr lang="nl-NL" sz="900" i="0" u="sng" dirty="0">
                          <a:solidFill>
                            <a:srgbClr val="002060"/>
                          </a:solidFill>
                        </a:rPr>
                        <a:t>Rechtmatigheid</a:t>
                      </a:r>
                    </a:p>
                  </a:txBody>
                  <a:tcPr>
                    <a:lnR w="12700" cap="flat" cmpd="sng" algn="ctr">
                      <a:solidFill>
                        <a:schemeClr val="accent2"/>
                      </a:solidFill>
                      <a:prstDash val="solid"/>
                      <a:round/>
                      <a:headEnd type="none" w="med" len="med"/>
                      <a:tailEnd type="none" w="med" len="med"/>
                    </a:lnR>
                  </a:tcPr>
                </a:tc>
                <a:tc>
                  <a:txBody>
                    <a:bodyPr/>
                    <a:lstStyle/>
                    <a:p>
                      <a:pPr marL="0" indent="0">
                        <a:buFont typeface="+mj-lt"/>
                        <a:buNone/>
                      </a:pPr>
                      <a:endParaRPr lang="nl-NL" sz="900" i="0" dirty="0">
                        <a:solidFill>
                          <a:srgbClr val="002060"/>
                        </a:solidFill>
                      </a:endParaRPr>
                    </a:p>
                  </a:txBody>
                  <a:tcPr>
                    <a:lnL w="12700" cap="flat" cmpd="sng" algn="ctr">
                      <a:solidFill>
                        <a:schemeClr val="accent2"/>
                      </a:solidFill>
                      <a:prstDash val="solid"/>
                      <a:round/>
                      <a:headEnd type="none" w="med" len="med"/>
                      <a:tailEnd type="none" w="med" len="med"/>
                    </a:lnL>
                  </a:tcPr>
                </a:tc>
                <a:tc>
                  <a:txBody>
                    <a:bodyPr/>
                    <a:lstStyle/>
                    <a:p>
                      <a:pPr marL="0" indent="0">
                        <a:buFont typeface="+mj-lt"/>
                        <a:buNone/>
                      </a:pPr>
                      <a:endParaRPr lang="nl-NL" sz="900" i="0" dirty="0">
                        <a:solidFill>
                          <a:srgbClr val="002060"/>
                        </a:solidFill>
                      </a:endParaRPr>
                    </a:p>
                  </a:txBody>
                  <a:tcPr/>
                </a:tc>
                <a:extLst>
                  <a:ext uri="{0D108BD9-81ED-4DB2-BD59-A6C34878D82A}">
                    <a16:rowId xmlns:a16="http://schemas.microsoft.com/office/drawing/2014/main" xmlns="" val="10004"/>
                  </a:ext>
                </a:extLst>
              </a:tr>
              <a:tr h="288000">
                <a:tc gridSpan="3">
                  <a:txBody>
                    <a:bodyPr/>
                    <a:lstStyle/>
                    <a:p>
                      <a:pPr marL="0" indent="0">
                        <a:buFont typeface="Arial" panose="020B0604020202020204" pitchFamily="34" charset="0"/>
                        <a:buNone/>
                      </a:pPr>
                      <a:r>
                        <a:rPr lang="nl-NL" sz="600" i="0" u="none" dirty="0">
                          <a:solidFill>
                            <a:srgbClr val="FF0000"/>
                          </a:solidFill>
                        </a:rPr>
                        <a:t>*Bij</a:t>
                      </a:r>
                      <a:r>
                        <a:rPr lang="nl-NL" sz="600" i="0" u="none" baseline="0" dirty="0">
                          <a:solidFill>
                            <a:srgbClr val="FF0000"/>
                          </a:solidFill>
                        </a:rPr>
                        <a:t> deze tabel moet worden opgemerkt dat een getrouwheidsfout of –onzekerheid altijd een rechtmatigheidsfout- of onzekerheid is, omdat dit afwijkingen zijn van de verslaggevingsvoorschriften (BBV). </a:t>
                      </a:r>
                      <a:endParaRPr lang="nl-NL" sz="600" i="0" u="none" dirty="0">
                        <a:solidFill>
                          <a:srgbClr val="FF0000"/>
                        </a:solidFill>
                      </a:endParaRPr>
                    </a:p>
                  </a:txBody>
                  <a:tcPr anchor="b">
                    <a:lnL w="9525" cap="flat" cmpd="sng" algn="ctr">
                      <a:noFill/>
                      <a:prstDash val="solid"/>
                    </a:lnL>
                    <a:lnR w="9525" cap="flat" cmpd="sng" algn="ctr">
                      <a:noFill/>
                      <a:prstDash val="solid"/>
                    </a:lnR>
                    <a:lnB w="9525" cap="flat" cmpd="sng" algn="ctr">
                      <a:noFill/>
                      <a:prstDash val="solid"/>
                    </a:lnB>
                  </a:tcPr>
                </a:tc>
                <a:tc hMerge="1">
                  <a:txBody>
                    <a:bodyPr/>
                    <a:lstStyle/>
                    <a:p>
                      <a:pPr marL="0" indent="0">
                        <a:buFont typeface="+mj-lt"/>
                        <a:buNone/>
                      </a:pPr>
                      <a:endParaRPr lang="nl-NL" sz="900" i="0" dirty="0"/>
                    </a:p>
                  </a:txBody>
                  <a:tcPr/>
                </a:tc>
                <a:tc hMerge="1">
                  <a:txBody>
                    <a:bodyPr/>
                    <a:lstStyle/>
                    <a:p>
                      <a:pPr marL="0" indent="0">
                        <a:buFont typeface="+mj-lt"/>
                        <a:buNone/>
                      </a:pPr>
                      <a:endParaRPr lang="nl-NL" sz="900" i="0" dirty="0"/>
                    </a:p>
                  </a:txBody>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25389279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Wat is het oordeel van de auditcommissie?</a:t>
            </a:r>
          </a:p>
        </p:txBody>
      </p:sp>
      <p:graphicFrame>
        <p:nvGraphicFramePr>
          <p:cNvPr id="5" name="Tabel 4"/>
          <p:cNvGraphicFramePr>
            <a:graphicFrameLocks noGrp="1"/>
          </p:cNvGraphicFramePr>
          <p:nvPr>
            <p:extLst>
              <p:ext uri="{D42A27DB-BD31-4B8C-83A1-F6EECF244321}">
                <p14:modId xmlns:p14="http://schemas.microsoft.com/office/powerpoint/2010/main" val="2767000316"/>
              </p:ext>
            </p:extLst>
          </p:nvPr>
        </p:nvGraphicFramePr>
        <p:xfrm>
          <a:off x="588000" y="2244472"/>
          <a:ext cx="11016000" cy="2926840"/>
        </p:xfrm>
        <a:graphic>
          <a:graphicData uri="http://schemas.openxmlformats.org/drawingml/2006/table">
            <a:tbl>
              <a:tblPr firstRow="1" bandRow="1">
                <a:tableStyleId>{912C8C85-51F0-491E-9774-3900AFEF0FD7}</a:tableStyleId>
              </a:tblPr>
              <a:tblGrid>
                <a:gridCol w="467440">
                  <a:extLst>
                    <a:ext uri="{9D8B030D-6E8A-4147-A177-3AD203B41FA5}">
                      <a16:colId xmlns:a16="http://schemas.microsoft.com/office/drawing/2014/main" xmlns="" val="20000"/>
                    </a:ext>
                  </a:extLst>
                </a:gridCol>
                <a:gridCol w="4608512">
                  <a:extLst>
                    <a:ext uri="{9D8B030D-6E8A-4147-A177-3AD203B41FA5}">
                      <a16:colId xmlns:a16="http://schemas.microsoft.com/office/drawing/2014/main" xmlns="" val="20001"/>
                    </a:ext>
                  </a:extLst>
                </a:gridCol>
                <a:gridCol w="5940048">
                  <a:extLst>
                    <a:ext uri="{9D8B030D-6E8A-4147-A177-3AD203B41FA5}">
                      <a16:colId xmlns:a16="http://schemas.microsoft.com/office/drawing/2014/main" xmlns="" val="20002"/>
                    </a:ext>
                  </a:extLst>
                </a:gridCol>
              </a:tblGrid>
              <a:tr h="288000">
                <a:tc gridSpan="3">
                  <a:txBody>
                    <a:bodyPr/>
                    <a:lstStyle/>
                    <a:p>
                      <a:r>
                        <a:rPr lang="nl-NL" sz="900" dirty="0">
                          <a:solidFill>
                            <a:srgbClr val="002060"/>
                          </a:solidFill>
                        </a:rPr>
                        <a:t>Verslag</a:t>
                      </a:r>
                      <a:r>
                        <a:rPr lang="nl-NL" sz="900" baseline="0" dirty="0">
                          <a:solidFill>
                            <a:srgbClr val="002060"/>
                          </a:solidFill>
                        </a:rPr>
                        <a:t> van de auditcommissie over de jaarrekening 20xx</a:t>
                      </a:r>
                      <a:endParaRPr lang="nl-NL" sz="900" dirty="0">
                        <a:solidFill>
                          <a:srgbClr val="002060"/>
                        </a:solidFill>
                      </a:endParaRPr>
                    </a:p>
                  </a:txBody>
                  <a:tcPr>
                    <a:solidFill>
                      <a:srgbClr val="33CCFF"/>
                    </a:solidFill>
                  </a:tcPr>
                </a:tc>
                <a:tc hMerge="1">
                  <a:txBody>
                    <a:bodyPr/>
                    <a:lstStyle/>
                    <a:p>
                      <a:endParaRPr lang="nl-NL"/>
                    </a:p>
                  </a:txBody>
                  <a:tcPr/>
                </a:tc>
                <a:tc hMerge="1">
                  <a:txBody>
                    <a:bodyPr/>
                    <a:lstStyle/>
                    <a:p>
                      <a:endParaRPr lang="nl-NL" sz="900" dirty="0"/>
                    </a:p>
                  </a:txBody>
                  <a:tcPr/>
                </a:tc>
                <a:extLst>
                  <a:ext uri="{0D108BD9-81ED-4DB2-BD59-A6C34878D82A}">
                    <a16:rowId xmlns:a16="http://schemas.microsoft.com/office/drawing/2014/main" xmlns="" val="10000"/>
                  </a:ext>
                </a:extLst>
              </a:tr>
              <a:tr h="288000">
                <a:tc gridSpan="3">
                  <a:txBody>
                    <a:bodyPr/>
                    <a:lstStyle/>
                    <a:p>
                      <a:r>
                        <a:rPr lang="nl-NL" sz="900" b="1" dirty="0">
                          <a:solidFill>
                            <a:srgbClr val="002060"/>
                          </a:solidFill>
                        </a:rPr>
                        <a:t>Advies ter vaststelling van de gemeenterekening</a:t>
                      </a:r>
                    </a:p>
                  </a:txBody>
                  <a:tcPr/>
                </a:tc>
                <a:tc hMerge="1">
                  <a:txBody>
                    <a:bodyPr/>
                    <a:lstStyle/>
                    <a:p>
                      <a:endParaRPr lang="nl-NL"/>
                    </a:p>
                  </a:txBody>
                  <a:tcPr/>
                </a:tc>
                <a:tc hMerge="1">
                  <a:txBody>
                    <a:bodyPr/>
                    <a:lstStyle/>
                    <a:p>
                      <a:pPr marL="0" indent="0">
                        <a:buFont typeface="+mj-lt"/>
                        <a:buNone/>
                      </a:pPr>
                      <a:endParaRPr lang="nl-NL" sz="900" b="1" dirty="0"/>
                    </a:p>
                  </a:txBody>
                  <a:tcPr/>
                </a:tc>
                <a:extLst>
                  <a:ext uri="{0D108BD9-81ED-4DB2-BD59-A6C34878D82A}">
                    <a16:rowId xmlns:a16="http://schemas.microsoft.com/office/drawing/2014/main" xmlns="" val="10001"/>
                  </a:ext>
                </a:extLst>
              </a:tr>
              <a:tr h="370840">
                <a:tc gridSpan="3">
                  <a:txBody>
                    <a:bodyPr/>
                    <a:lstStyle/>
                    <a:p>
                      <a:r>
                        <a:rPr lang="nl-NL" sz="900" dirty="0">
                          <a:solidFill>
                            <a:srgbClr val="002060"/>
                          </a:solidFill>
                        </a:rPr>
                        <a:t>De</a:t>
                      </a:r>
                      <a:r>
                        <a:rPr lang="nl-NL" sz="900" baseline="0" dirty="0">
                          <a:solidFill>
                            <a:srgbClr val="002060"/>
                          </a:solidFill>
                        </a:rPr>
                        <a:t> auditcommissie adviseert de gemeenteraad, gelet op de accountantscontrole om de jaarrekening </a:t>
                      </a:r>
                      <a:r>
                        <a:rPr lang="nl-NL" sz="900" b="1" baseline="0" dirty="0">
                          <a:solidFill>
                            <a:srgbClr val="00B050"/>
                          </a:solidFill>
                        </a:rPr>
                        <a:t>wel</a:t>
                      </a:r>
                      <a:r>
                        <a:rPr lang="nl-NL" sz="900" baseline="0" dirty="0">
                          <a:solidFill>
                            <a:srgbClr val="002060"/>
                          </a:solidFill>
                        </a:rPr>
                        <a:t>/ </a:t>
                      </a:r>
                      <a:r>
                        <a:rPr lang="nl-NL" sz="900" b="1" baseline="0" dirty="0">
                          <a:solidFill>
                            <a:srgbClr val="FF0000"/>
                          </a:solidFill>
                        </a:rPr>
                        <a:t>niet</a:t>
                      </a:r>
                      <a:r>
                        <a:rPr lang="nl-NL" sz="900" baseline="0" dirty="0">
                          <a:solidFill>
                            <a:srgbClr val="FF0000"/>
                          </a:solidFill>
                        </a:rPr>
                        <a:t> </a:t>
                      </a:r>
                      <a:r>
                        <a:rPr lang="nl-NL" sz="900" baseline="0" dirty="0">
                          <a:solidFill>
                            <a:srgbClr val="002060"/>
                          </a:solidFill>
                        </a:rPr>
                        <a:t>vast te stellen. (Weghalen wat van toepassing is). </a:t>
                      </a:r>
                      <a:endParaRPr lang="nl-NL" sz="900" dirty="0">
                        <a:solidFill>
                          <a:srgbClr val="002060"/>
                        </a:solidFill>
                      </a:endParaRPr>
                    </a:p>
                  </a:txBody>
                  <a:tcPr/>
                </a:tc>
                <a:tc hMerge="1">
                  <a:txBody>
                    <a:bodyPr/>
                    <a:lstStyle/>
                    <a:p>
                      <a:endParaRPr lang="nl-NL"/>
                    </a:p>
                  </a:txBody>
                  <a:tcPr/>
                </a:tc>
                <a:tc hMerge="1">
                  <a:txBody>
                    <a:bodyPr/>
                    <a:lstStyle/>
                    <a:p>
                      <a:pPr marL="0" indent="0">
                        <a:buFont typeface="+mj-lt"/>
                        <a:buNone/>
                      </a:pPr>
                      <a:endParaRPr lang="nl-NL" sz="900" dirty="0"/>
                    </a:p>
                  </a:txBody>
                  <a:tcPr/>
                </a:tc>
                <a:extLst>
                  <a:ext uri="{0D108BD9-81ED-4DB2-BD59-A6C34878D82A}">
                    <a16:rowId xmlns:a16="http://schemas.microsoft.com/office/drawing/2014/main" xmlns="" val="10002"/>
                  </a:ext>
                </a:extLst>
              </a:tr>
              <a:tr h="252000">
                <a:tc gridSpan="3">
                  <a:txBody>
                    <a:bodyPr/>
                    <a:lstStyle/>
                    <a:p>
                      <a:endParaRPr lang="nl-NL" sz="900" dirty="0">
                        <a:solidFill>
                          <a:srgbClr val="002060"/>
                        </a:solidFill>
                      </a:endParaRPr>
                    </a:p>
                  </a:txBody>
                  <a:tcPr/>
                </a:tc>
                <a:tc hMerge="1">
                  <a:txBody>
                    <a:bodyPr/>
                    <a:lstStyle/>
                    <a:p>
                      <a:endParaRPr lang="nl-NL"/>
                    </a:p>
                  </a:txBody>
                  <a:tcPr/>
                </a:tc>
                <a:tc hMerge="1">
                  <a:txBody>
                    <a:bodyPr/>
                    <a:lstStyle/>
                    <a:p>
                      <a:endParaRPr lang="nl-NL" sz="900" dirty="0"/>
                    </a:p>
                  </a:txBody>
                  <a:tcPr/>
                </a:tc>
                <a:extLst>
                  <a:ext uri="{0D108BD9-81ED-4DB2-BD59-A6C34878D82A}">
                    <a16:rowId xmlns:a16="http://schemas.microsoft.com/office/drawing/2014/main" xmlns="" val="10003"/>
                  </a:ext>
                </a:extLst>
              </a:tr>
              <a:tr h="288000">
                <a:tc gridSpan="2">
                  <a:txBody>
                    <a:bodyPr/>
                    <a:lstStyle/>
                    <a:p>
                      <a:r>
                        <a:rPr lang="nl-NL" sz="900" b="1" dirty="0">
                          <a:solidFill>
                            <a:srgbClr val="002060"/>
                          </a:solidFill>
                        </a:rPr>
                        <a:t>Aanbevelingen ter verbetering van de jaarrekening en het financiële beheer</a:t>
                      </a:r>
                    </a:p>
                  </a:txBody>
                  <a:tcPr/>
                </a:tc>
                <a:tc hMerge="1">
                  <a:txBody>
                    <a:bodyPr/>
                    <a:lstStyle/>
                    <a:p>
                      <a:endParaRPr lang="nl-NL"/>
                    </a:p>
                  </a:txBody>
                  <a:tcPr/>
                </a:tc>
                <a:tc>
                  <a:txBody>
                    <a:bodyPr/>
                    <a:lstStyle/>
                    <a:p>
                      <a:pPr marL="0" indent="0">
                        <a:buFont typeface="+mj-lt"/>
                        <a:buNone/>
                      </a:pPr>
                      <a:endParaRPr lang="nl-NL" sz="900" dirty="0"/>
                    </a:p>
                  </a:txBody>
                  <a:tcPr/>
                </a:tc>
                <a:extLst>
                  <a:ext uri="{0D108BD9-81ED-4DB2-BD59-A6C34878D82A}">
                    <a16:rowId xmlns:a16="http://schemas.microsoft.com/office/drawing/2014/main" xmlns="" val="10004"/>
                  </a:ext>
                </a:extLst>
              </a:tr>
              <a:tr h="288000">
                <a:tc>
                  <a:txBody>
                    <a:bodyPr/>
                    <a:lstStyle/>
                    <a:p>
                      <a:r>
                        <a:rPr lang="nl-NL" sz="900" dirty="0">
                          <a:solidFill>
                            <a:srgbClr val="002060"/>
                          </a:solidFill>
                        </a:rPr>
                        <a:t>1.</a:t>
                      </a:r>
                    </a:p>
                  </a:txBody>
                  <a:tcPr/>
                </a:tc>
                <a:tc gridSpan="2">
                  <a:txBody>
                    <a:bodyPr/>
                    <a:lstStyle/>
                    <a:p>
                      <a:endParaRPr lang="nl-NL" sz="900" dirty="0">
                        <a:solidFill>
                          <a:srgbClr val="002060"/>
                        </a:solidFill>
                      </a:endParaRPr>
                    </a:p>
                  </a:txBody>
                  <a:tcPr/>
                </a:tc>
                <a:tc hMerge="1">
                  <a:txBody>
                    <a:bodyPr/>
                    <a:lstStyle/>
                    <a:p>
                      <a:endParaRPr lang="nl-NL" sz="900" dirty="0"/>
                    </a:p>
                  </a:txBody>
                  <a:tcPr/>
                </a:tc>
                <a:extLst>
                  <a:ext uri="{0D108BD9-81ED-4DB2-BD59-A6C34878D82A}">
                    <a16:rowId xmlns:a16="http://schemas.microsoft.com/office/drawing/2014/main" xmlns="" val="10005"/>
                  </a:ext>
                </a:extLst>
              </a:tr>
              <a:tr h="288000">
                <a:tc>
                  <a:txBody>
                    <a:bodyPr/>
                    <a:lstStyle/>
                    <a:p>
                      <a:r>
                        <a:rPr lang="nl-NL" sz="900" dirty="0">
                          <a:solidFill>
                            <a:srgbClr val="002060"/>
                          </a:solidFill>
                        </a:rPr>
                        <a:t>2.</a:t>
                      </a:r>
                    </a:p>
                  </a:txBody>
                  <a:tcPr/>
                </a:tc>
                <a:tc gridSpan="2">
                  <a:txBody>
                    <a:bodyPr/>
                    <a:lstStyle/>
                    <a:p>
                      <a:endParaRPr lang="nl-NL" sz="900" dirty="0">
                        <a:solidFill>
                          <a:srgbClr val="002060"/>
                        </a:solidFill>
                      </a:endParaRPr>
                    </a:p>
                  </a:txBody>
                  <a:tcPr/>
                </a:tc>
                <a:tc hMerge="1">
                  <a:txBody>
                    <a:bodyPr/>
                    <a:lstStyle/>
                    <a:p>
                      <a:endParaRPr lang="nl-NL" sz="900" dirty="0"/>
                    </a:p>
                  </a:txBody>
                  <a:tcPr/>
                </a:tc>
                <a:extLst>
                  <a:ext uri="{0D108BD9-81ED-4DB2-BD59-A6C34878D82A}">
                    <a16:rowId xmlns:a16="http://schemas.microsoft.com/office/drawing/2014/main" xmlns="" val="10006"/>
                  </a:ext>
                </a:extLst>
              </a:tr>
              <a:tr h="288000">
                <a:tc>
                  <a:txBody>
                    <a:bodyPr/>
                    <a:lstStyle/>
                    <a:p>
                      <a:r>
                        <a:rPr lang="nl-NL" sz="900" dirty="0">
                          <a:solidFill>
                            <a:srgbClr val="002060"/>
                          </a:solidFill>
                        </a:rPr>
                        <a:t>3.</a:t>
                      </a:r>
                    </a:p>
                  </a:txBody>
                  <a:tcPr/>
                </a:tc>
                <a:tc gridSpan="2">
                  <a:txBody>
                    <a:bodyPr/>
                    <a:lstStyle/>
                    <a:p>
                      <a:endParaRPr lang="nl-NL" sz="900" dirty="0">
                        <a:solidFill>
                          <a:srgbClr val="002060"/>
                        </a:solidFill>
                      </a:endParaRPr>
                    </a:p>
                  </a:txBody>
                  <a:tcPr/>
                </a:tc>
                <a:tc hMerge="1">
                  <a:txBody>
                    <a:bodyPr/>
                    <a:lstStyle/>
                    <a:p>
                      <a:endParaRPr lang="nl-NL" sz="900" dirty="0"/>
                    </a:p>
                  </a:txBody>
                  <a:tcPr/>
                </a:tc>
                <a:extLst>
                  <a:ext uri="{0D108BD9-81ED-4DB2-BD59-A6C34878D82A}">
                    <a16:rowId xmlns:a16="http://schemas.microsoft.com/office/drawing/2014/main" xmlns="" val="10007"/>
                  </a:ext>
                </a:extLst>
              </a:tr>
              <a:tr h="288000">
                <a:tc>
                  <a:txBody>
                    <a:bodyPr/>
                    <a:lstStyle/>
                    <a:p>
                      <a:r>
                        <a:rPr lang="nl-NL" sz="900" dirty="0">
                          <a:solidFill>
                            <a:srgbClr val="002060"/>
                          </a:solidFill>
                        </a:rPr>
                        <a:t>4.</a:t>
                      </a:r>
                    </a:p>
                  </a:txBody>
                  <a:tcPr/>
                </a:tc>
                <a:tc gridSpan="2">
                  <a:txBody>
                    <a:bodyPr/>
                    <a:lstStyle/>
                    <a:p>
                      <a:endParaRPr lang="nl-NL" sz="900" dirty="0">
                        <a:solidFill>
                          <a:srgbClr val="002060"/>
                        </a:solidFill>
                      </a:endParaRPr>
                    </a:p>
                  </a:txBody>
                  <a:tcPr/>
                </a:tc>
                <a:tc hMerge="1">
                  <a:txBody>
                    <a:bodyPr/>
                    <a:lstStyle/>
                    <a:p>
                      <a:endParaRPr lang="nl-NL" sz="900" dirty="0"/>
                    </a:p>
                  </a:txBody>
                  <a:tcPr/>
                </a:tc>
                <a:extLst>
                  <a:ext uri="{0D108BD9-81ED-4DB2-BD59-A6C34878D82A}">
                    <a16:rowId xmlns:a16="http://schemas.microsoft.com/office/drawing/2014/main" xmlns="" val="10008"/>
                  </a:ext>
                </a:extLst>
              </a:tr>
              <a:tr h="288000">
                <a:tc>
                  <a:txBody>
                    <a:bodyPr/>
                    <a:lstStyle/>
                    <a:p>
                      <a:r>
                        <a:rPr lang="nl-NL" sz="900" dirty="0">
                          <a:solidFill>
                            <a:srgbClr val="002060"/>
                          </a:solidFill>
                        </a:rPr>
                        <a:t>5.</a:t>
                      </a:r>
                    </a:p>
                  </a:txBody>
                  <a:tcPr/>
                </a:tc>
                <a:tc gridSpan="2">
                  <a:txBody>
                    <a:bodyPr/>
                    <a:lstStyle/>
                    <a:p>
                      <a:endParaRPr lang="nl-NL" sz="900" dirty="0">
                        <a:solidFill>
                          <a:srgbClr val="002060"/>
                        </a:solidFill>
                      </a:endParaRPr>
                    </a:p>
                  </a:txBody>
                  <a:tcPr/>
                </a:tc>
                <a:tc hMerge="1">
                  <a:txBody>
                    <a:bodyPr/>
                    <a:lstStyle/>
                    <a:p>
                      <a:endParaRPr lang="nl-NL"/>
                    </a:p>
                  </a:txBody>
                  <a:tcPr/>
                </a:tc>
                <a:extLst>
                  <a:ext uri="{0D108BD9-81ED-4DB2-BD59-A6C34878D82A}">
                    <a16:rowId xmlns:a16="http://schemas.microsoft.com/office/drawing/2014/main" xmlns="" val="10009"/>
                  </a:ext>
                </a:extLst>
              </a:tr>
            </a:tbl>
          </a:graphicData>
        </a:graphic>
      </p:graphicFrame>
    </p:spTree>
    <p:extLst>
      <p:ext uri="{BB962C8B-B14F-4D97-AF65-F5344CB8AC3E}">
        <p14:creationId xmlns:p14="http://schemas.microsoft.com/office/powerpoint/2010/main" val="17938543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Wat is het oordeel over rechtmatig-, doelmatig- en doeltreffendheid?</a:t>
            </a:r>
          </a:p>
        </p:txBody>
      </p:sp>
      <p:graphicFrame>
        <p:nvGraphicFramePr>
          <p:cNvPr id="4" name="Tabel 3"/>
          <p:cNvGraphicFramePr>
            <a:graphicFrameLocks noGrp="1"/>
          </p:cNvGraphicFramePr>
          <p:nvPr>
            <p:extLst>
              <p:ext uri="{D42A27DB-BD31-4B8C-83A1-F6EECF244321}">
                <p14:modId xmlns:p14="http://schemas.microsoft.com/office/powerpoint/2010/main" val="140540379"/>
              </p:ext>
            </p:extLst>
          </p:nvPr>
        </p:nvGraphicFramePr>
        <p:xfrm>
          <a:off x="588000" y="2244472"/>
          <a:ext cx="11016002" cy="2955000"/>
        </p:xfrm>
        <a:graphic>
          <a:graphicData uri="http://schemas.openxmlformats.org/drawingml/2006/table">
            <a:tbl>
              <a:tblPr firstRow="1" bandRow="1">
                <a:tableStyleId>{912C8C85-51F0-491E-9774-3900AFEF0FD7}</a:tableStyleId>
              </a:tblPr>
              <a:tblGrid>
                <a:gridCol w="2411656">
                  <a:extLst>
                    <a:ext uri="{9D8B030D-6E8A-4147-A177-3AD203B41FA5}">
                      <a16:colId xmlns:a16="http://schemas.microsoft.com/office/drawing/2014/main" xmlns="" val="20000"/>
                    </a:ext>
                  </a:extLst>
                </a:gridCol>
                <a:gridCol w="1656184">
                  <a:extLst>
                    <a:ext uri="{9D8B030D-6E8A-4147-A177-3AD203B41FA5}">
                      <a16:colId xmlns:a16="http://schemas.microsoft.com/office/drawing/2014/main" xmlns="" val="20001"/>
                    </a:ext>
                  </a:extLst>
                </a:gridCol>
                <a:gridCol w="2736304">
                  <a:extLst>
                    <a:ext uri="{9D8B030D-6E8A-4147-A177-3AD203B41FA5}">
                      <a16:colId xmlns:a16="http://schemas.microsoft.com/office/drawing/2014/main" xmlns="" val="20002"/>
                    </a:ext>
                  </a:extLst>
                </a:gridCol>
                <a:gridCol w="4211858">
                  <a:extLst>
                    <a:ext uri="{9D8B030D-6E8A-4147-A177-3AD203B41FA5}">
                      <a16:colId xmlns:a16="http://schemas.microsoft.com/office/drawing/2014/main" xmlns="" val="20003"/>
                    </a:ext>
                  </a:extLst>
                </a:gridCol>
              </a:tblGrid>
              <a:tr h="288000">
                <a:tc>
                  <a:txBody>
                    <a:bodyPr/>
                    <a:lstStyle/>
                    <a:p>
                      <a:r>
                        <a:rPr lang="nl-NL" sz="900" dirty="0">
                          <a:solidFill>
                            <a:srgbClr val="002060"/>
                          </a:solidFill>
                        </a:rPr>
                        <a:t>Onderwerp van het</a:t>
                      </a:r>
                      <a:r>
                        <a:rPr lang="nl-NL" sz="900" baseline="0" dirty="0">
                          <a:solidFill>
                            <a:srgbClr val="002060"/>
                          </a:solidFill>
                        </a:rPr>
                        <a:t> onderzoek</a:t>
                      </a:r>
                      <a:endParaRPr lang="nl-NL" sz="900" dirty="0">
                        <a:solidFill>
                          <a:srgbClr val="002060"/>
                        </a:solidFill>
                      </a:endParaRPr>
                    </a:p>
                  </a:txBody>
                  <a:tcPr>
                    <a:solidFill>
                      <a:srgbClr val="33CCFF"/>
                    </a:solidFill>
                  </a:tcPr>
                </a:tc>
                <a:tc>
                  <a:txBody>
                    <a:bodyPr/>
                    <a:lstStyle/>
                    <a:p>
                      <a:r>
                        <a:rPr lang="nl-NL" sz="900" dirty="0">
                          <a:solidFill>
                            <a:srgbClr val="002060"/>
                          </a:solidFill>
                        </a:rPr>
                        <a:t>Uitvoerend</a:t>
                      </a:r>
                      <a:r>
                        <a:rPr lang="nl-NL" sz="900" baseline="0" dirty="0">
                          <a:solidFill>
                            <a:srgbClr val="002060"/>
                          </a:solidFill>
                        </a:rPr>
                        <a:t> orgaan</a:t>
                      </a:r>
                      <a:endParaRPr lang="nl-NL" sz="900" dirty="0">
                        <a:solidFill>
                          <a:srgbClr val="002060"/>
                        </a:solidFill>
                      </a:endParaRPr>
                    </a:p>
                  </a:txBody>
                  <a:tcPr>
                    <a:solidFill>
                      <a:srgbClr val="33CCFF"/>
                    </a:solidFill>
                  </a:tcPr>
                </a:tc>
                <a:tc>
                  <a:txBody>
                    <a:bodyPr/>
                    <a:lstStyle/>
                    <a:p>
                      <a:r>
                        <a:rPr lang="nl-NL" sz="900" dirty="0">
                          <a:solidFill>
                            <a:srgbClr val="002060"/>
                          </a:solidFill>
                        </a:rPr>
                        <a:t>Aandachtspunt</a:t>
                      </a:r>
                    </a:p>
                  </a:txBody>
                  <a:tcPr>
                    <a:solidFill>
                      <a:srgbClr val="33CCFF"/>
                    </a:solidFill>
                  </a:tcPr>
                </a:tc>
                <a:tc>
                  <a:txBody>
                    <a:bodyPr/>
                    <a:lstStyle/>
                    <a:p>
                      <a:r>
                        <a:rPr lang="nl-NL" sz="900" dirty="0">
                          <a:solidFill>
                            <a:srgbClr val="002060"/>
                          </a:solidFill>
                        </a:rPr>
                        <a:t>Aanbevelingen</a:t>
                      </a:r>
                    </a:p>
                  </a:txBody>
                  <a:tcPr>
                    <a:solidFill>
                      <a:srgbClr val="33CCFF"/>
                    </a:solidFill>
                  </a:tcPr>
                </a:tc>
                <a:extLst>
                  <a:ext uri="{0D108BD9-81ED-4DB2-BD59-A6C34878D82A}">
                    <a16:rowId xmlns:a16="http://schemas.microsoft.com/office/drawing/2014/main" xmlns="" val="10000"/>
                  </a:ext>
                </a:extLst>
              </a:tr>
              <a:tr h="381640">
                <a:tc>
                  <a:txBody>
                    <a:bodyPr/>
                    <a:lstStyle/>
                    <a:p>
                      <a:r>
                        <a:rPr lang="nl-NL" sz="900" dirty="0">
                          <a:solidFill>
                            <a:srgbClr val="002060"/>
                          </a:solidFill>
                        </a:rPr>
                        <a:t>Onderzoek</a:t>
                      </a:r>
                      <a:r>
                        <a:rPr lang="nl-NL" sz="900" baseline="0" dirty="0">
                          <a:solidFill>
                            <a:srgbClr val="002060"/>
                          </a:solidFill>
                        </a:rPr>
                        <a:t> A </a:t>
                      </a:r>
                      <a:endParaRPr lang="nl-NL" sz="900" dirty="0">
                        <a:solidFill>
                          <a:srgbClr val="002060"/>
                        </a:solidFill>
                      </a:endParaRPr>
                    </a:p>
                  </a:txBody>
                  <a:tcPr/>
                </a:tc>
                <a:tc>
                  <a:txBody>
                    <a:bodyPr/>
                    <a:lstStyle/>
                    <a:p>
                      <a:r>
                        <a:rPr lang="nl-NL" sz="900" i="1" dirty="0">
                          <a:solidFill>
                            <a:srgbClr val="002060"/>
                          </a:solidFill>
                        </a:rPr>
                        <a:t>Auditcommissie</a:t>
                      </a:r>
                    </a:p>
                    <a:p>
                      <a:r>
                        <a:rPr lang="nl-NL" sz="900" i="1" dirty="0">
                          <a:solidFill>
                            <a:srgbClr val="002060"/>
                          </a:solidFill>
                        </a:rPr>
                        <a:t>Of</a:t>
                      </a:r>
                      <a:r>
                        <a:rPr lang="nl-NL" sz="900" i="1" baseline="0" dirty="0">
                          <a:solidFill>
                            <a:srgbClr val="002060"/>
                          </a:solidFill>
                        </a:rPr>
                        <a:t> c</a:t>
                      </a:r>
                      <a:r>
                        <a:rPr lang="nl-NL" sz="900" i="1" dirty="0">
                          <a:solidFill>
                            <a:srgbClr val="002060"/>
                          </a:solidFill>
                        </a:rPr>
                        <a:t>ollege</a:t>
                      </a:r>
                      <a:r>
                        <a:rPr lang="nl-NL" sz="900" i="1" baseline="0" dirty="0">
                          <a:solidFill>
                            <a:srgbClr val="002060"/>
                          </a:solidFill>
                        </a:rPr>
                        <a:t> van B&amp;W</a:t>
                      </a:r>
                    </a:p>
                    <a:p>
                      <a:r>
                        <a:rPr lang="nl-NL" sz="900" i="1" baseline="0" dirty="0">
                          <a:solidFill>
                            <a:srgbClr val="002060"/>
                          </a:solidFill>
                        </a:rPr>
                        <a:t>Of de a</a:t>
                      </a:r>
                      <a:r>
                        <a:rPr lang="nl-NL" sz="900" i="1" dirty="0">
                          <a:solidFill>
                            <a:srgbClr val="002060"/>
                          </a:solidFill>
                        </a:rPr>
                        <a:t>ccountant</a:t>
                      </a:r>
                    </a:p>
                    <a:p>
                      <a:r>
                        <a:rPr lang="nl-NL" sz="900" i="1" dirty="0">
                          <a:solidFill>
                            <a:srgbClr val="002060"/>
                          </a:solidFill>
                        </a:rPr>
                        <a:t>Of</a:t>
                      </a:r>
                      <a:r>
                        <a:rPr lang="nl-NL" sz="900" i="1" baseline="0" dirty="0">
                          <a:solidFill>
                            <a:srgbClr val="002060"/>
                          </a:solidFill>
                        </a:rPr>
                        <a:t> rekenkamer</a:t>
                      </a:r>
                    </a:p>
                    <a:p>
                      <a:r>
                        <a:rPr lang="nl-NL" sz="900" i="1" baseline="0" dirty="0">
                          <a:solidFill>
                            <a:srgbClr val="002060"/>
                          </a:solidFill>
                        </a:rPr>
                        <a:t>Of…</a:t>
                      </a:r>
                      <a:endParaRPr lang="nl-NL" sz="900" i="1" dirty="0">
                        <a:solidFill>
                          <a:srgbClr val="002060"/>
                        </a:solidFill>
                      </a:endParaRPr>
                    </a:p>
                  </a:txBody>
                  <a:tcPr/>
                </a:tc>
                <a:tc>
                  <a:txBody>
                    <a:bodyPr/>
                    <a:lstStyle/>
                    <a:p>
                      <a:pPr marL="228600" indent="-228600">
                        <a:buFont typeface="+mj-lt"/>
                        <a:buAutoNum type="arabicPeriod"/>
                      </a:pPr>
                      <a:endParaRPr lang="nl-NL" sz="900" dirty="0">
                        <a:solidFill>
                          <a:srgbClr val="002060"/>
                        </a:solidFill>
                      </a:endParaRPr>
                    </a:p>
                  </a:txBody>
                  <a:tcPr/>
                </a:tc>
                <a:tc>
                  <a:txBody>
                    <a:bodyPr/>
                    <a:lstStyle/>
                    <a:p>
                      <a:pPr marL="228600" indent="-228600">
                        <a:buFont typeface="+mj-lt"/>
                        <a:buAutoNum type="arabicPeriod"/>
                      </a:pPr>
                      <a:r>
                        <a:rPr lang="nl-NL" sz="900" dirty="0">
                          <a:solidFill>
                            <a:srgbClr val="002060"/>
                          </a:solidFill>
                        </a:rPr>
                        <a:t>.</a:t>
                      </a:r>
                    </a:p>
                    <a:p>
                      <a:pPr marL="228600" indent="-228600">
                        <a:buFont typeface="+mj-lt"/>
                        <a:buAutoNum type="arabicPeriod"/>
                      </a:pPr>
                      <a:r>
                        <a:rPr lang="nl-NL" sz="900" dirty="0">
                          <a:solidFill>
                            <a:srgbClr val="002060"/>
                          </a:solidFill>
                        </a:rPr>
                        <a:t>.</a:t>
                      </a:r>
                    </a:p>
                    <a:p>
                      <a:pPr marL="228600" indent="-228600">
                        <a:buFont typeface="+mj-lt"/>
                        <a:buAutoNum type="arabicPeriod"/>
                      </a:pPr>
                      <a:r>
                        <a:rPr lang="nl-NL" sz="900" dirty="0">
                          <a:solidFill>
                            <a:srgbClr val="002060"/>
                          </a:solidFill>
                        </a:rPr>
                        <a:t>.</a:t>
                      </a:r>
                    </a:p>
                    <a:p>
                      <a:pPr marL="228600" indent="-228600">
                        <a:buFont typeface="+mj-lt"/>
                        <a:buAutoNum type="arabicPeriod"/>
                      </a:pPr>
                      <a:r>
                        <a:rPr lang="nl-NL" sz="900" dirty="0">
                          <a:solidFill>
                            <a:srgbClr val="002060"/>
                          </a:solidFill>
                        </a:rPr>
                        <a:t>.</a:t>
                      </a:r>
                    </a:p>
                    <a:p>
                      <a:pPr marL="228600" indent="-228600">
                        <a:buFont typeface="+mj-lt"/>
                        <a:buAutoNum type="arabicPeriod"/>
                      </a:pPr>
                      <a:r>
                        <a:rPr lang="nl-NL" sz="900" dirty="0">
                          <a:solidFill>
                            <a:srgbClr val="002060"/>
                          </a:solidFill>
                        </a:rPr>
                        <a:t>.</a:t>
                      </a:r>
                    </a:p>
                  </a:txBody>
                  <a:tcPr/>
                </a:tc>
                <a:extLst>
                  <a:ext uri="{0D108BD9-81ED-4DB2-BD59-A6C34878D82A}">
                    <a16:rowId xmlns:a16="http://schemas.microsoft.com/office/drawing/2014/main" xmlns="" val="10001"/>
                  </a:ext>
                </a:extLst>
              </a:tr>
              <a:tr h="370840">
                <a:tc>
                  <a:txBody>
                    <a:bodyPr/>
                    <a:lstStyle/>
                    <a:p>
                      <a:r>
                        <a:rPr lang="nl-NL" sz="900" dirty="0">
                          <a:solidFill>
                            <a:srgbClr val="002060"/>
                          </a:solidFill>
                        </a:rPr>
                        <a:t>Onderzoek B</a:t>
                      </a:r>
                    </a:p>
                  </a:txBody>
                  <a:tcPr/>
                </a:tc>
                <a:tc>
                  <a:txBody>
                    <a:bodyPr/>
                    <a:lstStyle/>
                    <a:p>
                      <a:endParaRPr lang="nl-NL" sz="900" dirty="0">
                        <a:solidFill>
                          <a:srgbClr val="002060"/>
                        </a:solidFill>
                      </a:endParaRPr>
                    </a:p>
                  </a:txBody>
                  <a:tcPr/>
                </a:tc>
                <a:tc>
                  <a:txBody>
                    <a:bodyPr/>
                    <a:lstStyle/>
                    <a:p>
                      <a:pPr marL="228600" indent="-228600">
                        <a:buFont typeface="+mj-lt"/>
                        <a:buAutoNum type="arabicPeriod"/>
                      </a:pPr>
                      <a:endParaRPr lang="nl-NL" sz="900" dirty="0">
                        <a:solidFill>
                          <a:srgbClr val="002060"/>
                        </a:solidFill>
                      </a:endParaRPr>
                    </a:p>
                  </a:txBody>
                  <a:tcPr/>
                </a:tc>
                <a:tc>
                  <a:txBody>
                    <a:bodyPr/>
                    <a:lstStyle/>
                    <a:p>
                      <a:pPr marL="228600" indent="-228600">
                        <a:buFont typeface="+mj-lt"/>
                        <a:buAutoNum type="arabicPeriod"/>
                      </a:pPr>
                      <a:r>
                        <a:rPr lang="nl-NL" sz="900" dirty="0">
                          <a:solidFill>
                            <a:srgbClr val="002060"/>
                          </a:solidFill>
                        </a:rPr>
                        <a:t>.</a:t>
                      </a:r>
                    </a:p>
                    <a:p>
                      <a:pPr marL="228600" indent="-228600">
                        <a:buFont typeface="+mj-lt"/>
                        <a:buAutoNum type="arabicPeriod"/>
                      </a:pPr>
                      <a:r>
                        <a:rPr lang="nl-NL" sz="900" dirty="0">
                          <a:solidFill>
                            <a:srgbClr val="002060"/>
                          </a:solidFill>
                        </a:rPr>
                        <a:t>.</a:t>
                      </a:r>
                    </a:p>
                    <a:p>
                      <a:pPr marL="228600" indent="-228600">
                        <a:buFont typeface="+mj-lt"/>
                        <a:buAutoNum type="arabicPeriod"/>
                      </a:pPr>
                      <a:r>
                        <a:rPr lang="nl-NL" sz="900" dirty="0">
                          <a:solidFill>
                            <a:srgbClr val="002060"/>
                          </a:solidFill>
                        </a:rPr>
                        <a:t>.</a:t>
                      </a:r>
                    </a:p>
                    <a:p>
                      <a:pPr marL="228600" indent="-228600">
                        <a:buFont typeface="+mj-lt"/>
                        <a:buAutoNum type="arabicPeriod"/>
                      </a:pPr>
                      <a:r>
                        <a:rPr lang="nl-NL" sz="900" dirty="0">
                          <a:solidFill>
                            <a:srgbClr val="002060"/>
                          </a:solidFill>
                        </a:rPr>
                        <a:t>.</a:t>
                      </a:r>
                    </a:p>
                    <a:p>
                      <a:pPr marL="228600" indent="-228600">
                        <a:buFont typeface="+mj-lt"/>
                        <a:buAutoNum type="arabicPeriod"/>
                      </a:pPr>
                      <a:r>
                        <a:rPr lang="nl-NL" sz="900" dirty="0">
                          <a:solidFill>
                            <a:srgbClr val="002060"/>
                          </a:solidFill>
                        </a:rPr>
                        <a:t>.</a:t>
                      </a:r>
                    </a:p>
                  </a:txBody>
                  <a:tcPr/>
                </a:tc>
                <a:extLst>
                  <a:ext uri="{0D108BD9-81ED-4DB2-BD59-A6C34878D82A}">
                    <a16:rowId xmlns:a16="http://schemas.microsoft.com/office/drawing/2014/main" xmlns="" val="10002"/>
                  </a:ext>
                </a:extLst>
              </a:tr>
              <a:tr h="370840">
                <a:tc>
                  <a:txBody>
                    <a:bodyPr/>
                    <a:lstStyle/>
                    <a:p>
                      <a:r>
                        <a:rPr lang="nl-NL" sz="900" dirty="0">
                          <a:solidFill>
                            <a:srgbClr val="002060"/>
                          </a:solidFill>
                        </a:rPr>
                        <a:t>Onderzoek C</a:t>
                      </a:r>
                    </a:p>
                  </a:txBody>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extLst>
                  <a:ext uri="{0D108BD9-81ED-4DB2-BD59-A6C34878D82A}">
                    <a16:rowId xmlns:a16="http://schemas.microsoft.com/office/drawing/2014/main" xmlns="" val="10003"/>
                  </a:ext>
                </a:extLst>
              </a:tr>
              <a:tr h="370840">
                <a:tc>
                  <a:txBody>
                    <a:bodyPr/>
                    <a:lstStyle/>
                    <a:p>
                      <a:r>
                        <a:rPr lang="nl-NL" sz="900" dirty="0">
                          <a:solidFill>
                            <a:srgbClr val="002060"/>
                          </a:solidFill>
                        </a:rPr>
                        <a:t>Onderzoek D</a:t>
                      </a:r>
                    </a:p>
                  </a:txBody>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extLst>
                  <a:ext uri="{0D108BD9-81ED-4DB2-BD59-A6C34878D82A}">
                    <a16:rowId xmlns:a16="http://schemas.microsoft.com/office/drawing/2014/main" xmlns="" val="10004"/>
                  </a:ext>
                </a:extLst>
              </a:tr>
              <a:tr h="370840">
                <a:tc>
                  <a:txBody>
                    <a:bodyPr/>
                    <a:lstStyle/>
                    <a:p>
                      <a:r>
                        <a:rPr lang="nl-NL" sz="900" dirty="0">
                          <a:solidFill>
                            <a:srgbClr val="002060"/>
                          </a:solidFill>
                        </a:rPr>
                        <a:t>Onderzoek E</a:t>
                      </a:r>
                    </a:p>
                  </a:txBody>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35152581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Wat is het oordeel over rechtmatig-, doelmatig- en doeltreffendheid?</a:t>
            </a:r>
          </a:p>
        </p:txBody>
      </p:sp>
      <p:graphicFrame>
        <p:nvGraphicFramePr>
          <p:cNvPr id="3" name="Tabel 2"/>
          <p:cNvGraphicFramePr>
            <a:graphicFrameLocks noGrp="1"/>
          </p:cNvGraphicFramePr>
          <p:nvPr>
            <p:extLst>
              <p:ext uri="{D42A27DB-BD31-4B8C-83A1-F6EECF244321}">
                <p14:modId xmlns:p14="http://schemas.microsoft.com/office/powerpoint/2010/main" val="125712313"/>
              </p:ext>
            </p:extLst>
          </p:nvPr>
        </p:nvGraphicFramePr>
        <p:xfrm>
          <a:off x="1596000" y="2708920"/>
          <a:ext cx="9000000" cy="3179520"/>
        </p:xfrm>
        <a:graphic>
          <a:graphicData uri="http://schemas.openxmlformats.org/drawingml/2006/table">
            <a:tbl>
              <a:tblPr firstRow="1" bandRow="1">
                <a:tableStyleId>{72833802-FEF1-4C79-8D5D-14CF1EAF98D9}</a:tableStyleId>
              </a:tblPr>
              <a:tblGrid>
                <a:gridCol w="1956166">
                  <a:extLst>
                    <a:ext uri="{9D8B030D-6E8A-4147-A177-3AD203B41FA5}">
                      <a16:colId xmlns:a16="http://schemas.microsoft.com/office/drawing/2014/main" xmlns="" val="20000"/>
                    </a:ext>
                  </a:extLst>
                </a:gridCol>
                <a:gridCol w="2543834">
                  <a:extLst>
                    <a:ext uri="{9D8B030D-6E8A-4147-A177-3AD203B41FA5}">
                      <a16:colId xmlns:a16="http://schemas.microsoft.com/office/drawing/2014/main" xmlns="" val="20001"/>
                    </a:ext>
                  </a:extLst>
                </a:gridCol>
                <a:gridCol w="2250000">
                  <a:extLst>
                    <a:ext uri="{9D8B030D-6E8A-4147-A177-3AD203B41FA5}">
                      <a16:colId xmlns:a16="http://schemas.microsoft.com/office/drawing/2014/main" xmlns="" val="20002"/>
                    </a:ext>
                  </a:extLst>
                </a:gridCol>
                <a:gridCol w="2250000">
                  <a:extLst>
                    <a:ext uri="{9D8B030D-6E8A-4147-A177-3AD203B41FA5}">
                      <a16:colId xmlns:a16="http://schemas.microsoft.com/office/drawing/2014/main" xmlns="" val="20003"/>
                    </a:ext>
                  </a:extLst>
                </a:gridCol>
              </a:tblGrid>
              <a:tr h="288000">
                <a:tc>
                  <a:txBody>
                    <a:bodyPr/>
                    <a:lstStyle/>
                    <a:p>
                      <a:r>
                        <a:rPr lang="nl-NL" sz="900" dirty="0">
                          <a:solidFill>
                            <a:srgbClr val="002060"/>
                          </a:solidFill>
                        </a:rPr>
                        <a:t>Onderwerp</a:t>
                      </a:r>
                    </a:p>
                  </a:txBody>
                  <a:tcPr>
                    <a:solidFill>
                      <a:srgbClr val="33CCFF"/>
                    </a:solidFill>
                  </a:tcPr>
                </a:tc>
                <a:tc>
                  <a:txBody>
                    <a:bodyPr/>
                    <a:lstStyle/>
                    <a:p>
                      <a:r>
                        <a:rPr lang="nl-NL" sz="900" dirty="0">
                          <a:solidFill>
                            <a:srgbClr val="002060"/>
                          </a:solidFill>
                        </a:rPr>
                        <a:t>20xx</a:t>
                      </a:r>
                    </a:p>
                  </a:txBody>
                  <a:tcPr>
                    <a:solidFill>
                      <a:srgbClr val="33CCFF"/>
                    </a:solidFill>
                  </a:tcPr>
                </a:tc>
                <a:tc>
                  <a:txBody>
                    <a:bodyPr/>
                    <a:lstStyle/>
                    <a:p>
                      <a:r>
                        <a:rPr lang="nl-NL" sz="900" dirty="0">
                          <a:solidFill>
                            <a:srgbClr val="002060"/>
                          </a:solidFill>
                        </a:rPr>
                        <a:t>20xx</a:t>
                      </a:r>
                    </a:p>
                  </a:txBody>
                  <a:tcPr>
                    <a:solidFill>
                      <a:srgbClr val="33CCFF"/>
                    </a:solidFill>
                  </a:tcPr>
                </a:tc>
                <a:tc>
                  <a:txBody>
                    <a:bodyPr/>
                    <a:lstStyle/>
                    <a:p>
                      <a:r>
                        <a:rPr lang="nl-NL" sz="900" dirty="0">
                          <a:solidFill>
                            <a:srgbClr val="002060"/>
                          </a:solidFill>
                        </a:rPr>
                        <a:t>20xx</a:t>
                      </a:r>
                    </a:p>
                  </a:txBody>
                  <a:tcPr>
                    <a:solidFill>
                      <a:srgbClr val="33CCFF"/>
                    </a:solidFill>
                  </a:tcPr>
                </a:tc>
                <a:extLst>
                  <a:ext uri="{0D108BD9-81ED-4DB2-BD59-A6C34878D82A}">
                    <a16:rowId xmlns:a16="http://schemas.microsoft.com/office/drawing/2014/main" xmlns="" val="10000"/>
                  </a:ext>
                </a:extLst>
              </a:tr>
              <a:tr h="360000">
                <a:tc>
                  <a:txBody>
                    <a:bodyPr/>
                    <a:lstStyle/>
                    <a:p>
                      <a:endParaRPr lang="nl-NL" sz="900" dirty="0"/>
                    </a:p>
                  </a:txBody>
                  <a:tcPr/>
                </a:tc>
                <a:tc>
                  <a:txBody>
                    <a:bodyPr/>
                    <a:lstStyle/>
                    <a:p>
                      <a:r>
                        <a:rPr lang="nl-NL" sz="900" dirty="0"/>
                        <a:t>(</a:t>
                      </a:r>
                      <a:r>
                        <a:rPr lang="nl-NL" sz="900" i="1" dirty="0"/>
                        <a:t>Kleur de tabel rood of groen op basis van het oordeel). </a:t>
                      </a:r>
                      <a:endParaRPr lang="nl-NL" sz="900" dirty="0"/>
                    </a:p>
                  </a:txBody>
                  <a:tcPr/>
                </a:tc>
                <a:tc>
                  <a:txBody>
                    <a:bodyPr/>
                    <a:lstStyle/>
                    <a:p>
                      <a:endParaRPr lang="nl-NL" sz="900" dirty="0"/>
                    </a:p>
                  </a:txBody>
                  <a:tcPr/>
                </a:tc>
                <a:tc>
                  <a:txBody>
                    <a:bodyPr/>
                    <a:lstStyle/>
                    <a:p>
                      <a:endParaRPr lang="nl-NL" sz="900"/>
                    </a:p>
                  </a:txBody>
                  <a:tcPr/>
                </a:tc>
                <a:extLst>
                  <a:ext uri="{0D108BD9-81ED-4DB2-BD59-A6C34878D82A}">
                    <a16:rowId xmlns:a16="http://schemas.microsoft.com/office/drawing/2014/main" xmlns="" val="10001"/>
                  </a:ext>
                </a:extLst>
              </a:tr>
              <a:tr h="360000">
                <a:tc>
                  <a:txBody>
                    <a:bodyPr/>
                    <a:lstStyle/>
                    <a:p>
                      <a:r>
                        <a:rPr lang="nl-NL" sz="900" dirty="0"/>
                        <a:t>Punt van aandacht</a:t>
                      </a:r>
                    </a:p>
                  </a:txBody>
                  <a:tcPr/>
                </a:tc>
                <a:tc>
                  <a:txBody>
                    <a:bodyPr/>
                    <a:lstStyle/>
                    <a:p>
                      <a:r>
                        <a:rPr lang="nl-NL" sz="900" dirty="0"/>
                        <a:t>Onvolkomenheid/ opgelost</a:t>
                      </a:r>
                    </a:p>
                  </a:txBody>
                  <a:tcPr>
                    <a:solidFill>
                      <a:schemeClr val="bg1">
                        <a:lumMod val="95000"/>
                      </a:schemeClr>
                    </a:solidFill>
                  </a:tcPr>
                </a:tc>
                <a:tc>
                  <a:txBody>
                    <a:bodyPr/>
                    <a:lstStyle/>
                    <a:p>
                      <a:r>
                        <a:rPr lang="nl-NL" sz="900" dirty="0"/>
                        <a:t>Onvolkomenheid/ opgelost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900" dirty="0"/>
                        <a:t>Onvolkomenheid/ opgelost</a:t>
                      </a:r>
                    </a:p>
                    <a:p>
                      <a:endParaRPr lang="nl-NL" sz="900" dirty="0"/>
                    </a:p>
                  </a:txBody>
                  <a:tcPr>
                    <a:solidFill>
                      <a:schemeClr val="bg1">
                        <a:lumMod val="95000"/>
                      </a:schemeClr>
                    </a:solidFill>
                  </a:tcPr>
                </a:tc>
                <a:extLst>
                  <a:ext uri="{0D108BD9-81ED-4DB2-BD59-A6C34878D82A}">
                    <a16:rowId xmlns:a16="http://schemas.microsoft.com/office/drawing/2014/main" xmlns="" val="10002"/>
                  </a:ext>
                </a:extLst>
              </a:tr>
              <a:tr h="360000">
                <a:tc>
                  <a:txBody>
                    <a:bodyPr/>
                    <a:lstStyle/>
                    <a:p>
                      <a:r>
                        <a:rPr lang="nl-NL" sz="900" dirty="0"/>
                        <a:t>Punt van aandacht</a:t>
                      </a:r>
                    </a:p>
                  </a:txBody>
                  <a:tcPr/>
                </a:tc>
                <a:tc>
                  <a:txBody>
                    <a:bodyPr/>
                    <a:lstStyle/>
                    <a:p>
                      <a:r>
                        <a:rPr lang="nl-NL" sz="900" dirty="0"/>
                        <a:t>Onvolkomenheid/ opgelost</a:t>
                      </a:r>
                    </a:p>
                  </a:txBody>
                  <a:tcPr>
                    <a:solidFill>
                      <a:schemeClr val="bg1">
                        <a:lumMod val="95000"/>
                      </a:schemeClr>
                    </a:solidFill>
                  </a:tcPr>
                </a:tc>
                <a:tc>
                  <a:txBody>
                    <a:bodyPr/>
                    <a:lstStyle/>
                    <a:p>
                      <a:r>
                        <a:rPr lang="nl-NL" sz="900" dirty="0"/>
                        <a:t>Onvolkomenheid/ opgelost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900" dirty="0"/>
                        <a:t>Onvolkomenheid/ opgelost</a:t>
                      </a:r>
                    </a:p>
                  </a:txBody>
                  <a:tcPr>
                    <a:solidFill>
                      <a:schemeClr val="bg1">
                        <a:lumMod val="95000"/>
                      </a:schemeClr>
                    </a:solidFill>
                  </a:tcPr>
                </a:tc>
                <a:extLst>
                  <a:ext uri="{0D108BD9-81ED-4DB2-BD59-A6C34878D82A}">
                    <a16:rowId xmlns:a16="http://schemas.microsoft.com/office/drawing/2014/main" xmlns="" val="10003"/>
                  </a:ext>
                </a:extLst>
              </a:tr>
              <a:tr h="360000">
                <a:tc>
                  <a:txBody>
                    <a:bodyPr/>
                    <a:lstStyle/>
                    <a:p>
                      <a:r>
                        <a:rPr lang="nl-NL" sz="900" dirty="0"/>
                        <a:t>Punt van aandacht</a:t>
                      </a:r>
                    </a:p>
                  </a:txBody>
                  <a:tcPr/>
                </a:tc>
                <a:tc>
                  <a:txBody>
                    <a:bodyPr/>
                    <a:lstStyle/>
                    <a:p>
                      <a:r>
                        <a:rPr lang="nl-NL" sz="900" dirty="0"/>
                        <a:t>Onvolkomenheid/ opgelost</a:t>
                      </a:r>
                    </a:p>
                  </a:txBody>
                  <a:tcPr>
                    <a:solidFill>
                      <a:schemeClr val="bg1">
                        <a:lumMod val="95000"/>
                      </a:schemeClr>
                    </a:solidFill>
                  </a:tcPr>
                </a:tc>
                <a:tc>
                  <a:txBody>
                    <a:bodyPr/>
                    <a:lstStyle/>
                    <a:p>
                      <a:r>
                        <a:rPr lang="nl-NL" sz="900" dirty="0"/>
                        <a:t>Onvolkomenheid/ opgelost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900" dirty="0"/>
                        <a:t>Onvolkomenheid/ opgelost</a:t>
                      </a:r>
                    </a:p>
                  </a:txBody>
                  <a:tcPr>
                    <a:solidFill>
                      <a:schemeClr val="bg1">
                        <a:lumMod val="95000"/>
                      </a:schemeClr>
                    </a:solidFill>
                  </a:tcPr>
                </a:tc>
                <a:extLst>
                  <a:ext uri="{0D108BD9-81ED-4DB2-BD59-A6C34878D82A}">
                    <a16:rowId xmlns:a16="http://schemas.microsoft.com/office/drawing/2014/main" xmlns="" val="10004"/>
                  </a:ext>
                </a:extLst>
              </a:tr>
              <a:tr h="360000">
                <a:tc>
                  <a:txBody>
                    <a:bodyPr/>
                    <a:lstStyle/>
                    <a:p>
                      <a:r>
                        <a:rPr lang="nl-NL" sz="900" dirty="0"/>
                        <a:t>Punt van aandacht</a:t>
                      </a:r>
                    </a:p>
                  </a:txBody>
                  <a:tcPr/>
                </a:tc>
                <a:tc>
                  <a:txBody>
                    <a:bodyPr/>
                    <a:lstStyle/>
                    <a:p>
                      <a:r>
                        <a:rPr lang="nl-NL" sz="900" dirty="0"/>
                        <a:t>Onvolkomenheid/ opgelost</a:t>
                      </a:r>
                    </a:p>
                  </a:txBody>
                  <a:tcPr>
                    <a:solidFill>
                      <a:schemeClr val="bg1">
                        <a:lumMod val="95000"/>
                      </a:schemeClr>
                    </a:solidFill>
                  </a:tcPr>
                </a:tc>
                <a:tc>
                  <a:txBody>
                    <a:bodyPr/>
                    <a:lstStyle/>
                    <a:p>
                      <a:r>
                        <a:rPr lang="nl-NL" sz="900" dirty="0"/>
                        <a:t>Onvolkomenheid/ opgelost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900" dirty="0"/>
                        <a:t>Onvolkomenheid/ opgelost</a:t>
                      </a:r>
                    </a:p>
                  </a:txBody>
                  <a:tcPr>
                    <a:solidFill>
                      <a:schemeClr val="bg1">
                        <a:lumMod val="95000"/>
                      </a:schemeClr>
                    </a:solidFill>
                  </a:tcPr>
                </a:tc>
                <a:extLst>
                  <a:ext uri="{0D108BD9-81ED-4DB2-BD59-A6C34878D82A}">
                    <a16:rowId xmlns:a16="http://schemas.microsoft.com/office/drawing/2014/main" xmlns="" val="10005"/>
                  </a:ext>
                </a:extLst>
              </a:tr>
              <a:tr h="360000">
                <a:tc>
                  <a:txBody>
                    <a:bodyPr/>
                    <a:lstStyle/>
                    <a:p>
                      <a:r>
                        <a:rPr lang="nl-NL" sz="900" dirty="0"/>
                        <a:t>Punt van aandacht</a:t>
                      </a:r>
                    </a:p>
                  </a:txBody>
                  <a:tcPr/>
                </a:tc>
                <a:tc>
                  <a:txBody>
                    <a:bodyPr/>
                    <a:lstStyle/>
                    <a:p>
                      <a:r>
                        <a:rPr lang="nl-NL" sz="900" dirty="0"/>
                        <a:t>Onvolkomenheid/ opgelost</a:t>
                      </a:r>
                    </a:p>
                  </a:txBody>
                  <a:tcPr>
                    <a:solidFill>
                      <a:schemeClr val="bg1">
                        <a:lumMod val="95000"/>
                      </a:schemeClr>
                    </a:solidFill>
                  </a:tcPr>
                </a:tc>
                <a:tc>
                  <a:txBody>
                    <a:bodyPr/>
                    <a:lstStyle/>
                    <a:p>
                      <a:r>
                        <a:rPr lang="nl-NL" sz="900" dirty="0"/>
                        <a:t>Onvolkomenheid/ opgelost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900" dirty="0"/>
                        <a:t>Onvolkomenheid/ opgelost</a:t>
                      </a:r>
                    </a:p>
                  </a:txBody>
                  <a:tcPr>
                    <a:solidFill>
                      <a:schemeClr val="bg1">
                        <a:lumMod val="95000"/>
                      </a:schemeClr>
                    </a:solidFill>
                  </a:tcPr>
                </a:tc>
                <a:extLst>
                  <a:ext uri="{0D108BD9-81ED-4DB2-BD59-A6C34878D82A}">
                    <a16:rowId xmlns:a16="http://schemas.microsoft.com/office/drawing/2014/main" xmlns="" val="10006"/>
                  </a:ext>
                </a:extLst>
              </a:tr>
              <a:tr h="360000">
                <a:tc>
                  <a:txBody>
                    <a:bodyPr/>
                    <a:lstStyle/>
                    <a:p>
                      <a:r>
                        <a:rPr lang="nl-NL" sz="900" dirty="0"/>
                        <a:t>Punt van aandacht</a:t>
                      </a:r>
                    </a:p>
                  </a:txBody>
                  <a:tcPr/>
                </a:tc>
                <a:tc>
                  <a:txBody>
                    <a:bodyPr/>
                    <a:lstStyle/>
                    <a:p>
                      <a:r>
                        <a:rPr lang="nl-NL" sz="900" dirty="0"/>
                        <a:t>Onvolkomenheid/ opgelost</a:t>
                      </a:r>
                    </a:p>
                  </a:txBody>
                  <a:tcPr>
                    <a:solidFill>
                      <a:schemeClr val="bg1">
                        <a:lumMod val="95000"/>
                      </a:schemeClr>
                    </a:solidFill>
                  </a:tcPr>
                </a:tc>
                <a:tc>
                  <a:txBody>
                    <a:bodyPr/>
                    <a:lstStyle/>
                    <a:p>
                      <a:r>
                        <a:rPr lang="nl-NL" sz="900" dirty="0"/>
                        <a:t>Onvolkomenheid/ opgelost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900" dirty="0"/>
                        <a:t>Onvolkomenheid/ opgelost</a:t>
                      </a:r>
                    </a:p>
                  </a:txBody>
                  <a:tcPr>
                    <a:solidFill>
                      <a:schemeClr val="bg1">
                        <a:lumMod val="95000"/>
                      </a:schemeClr>
                    </a:solidFill>
                  </a:tcPr>
                </a:tc>
                <a:extLst>
                  <a:ext uri="{0D108BD9-81ED-4DB2-BD59-A6C34878D82A}">
                    <a16:rowId xmlns:a16="http://schemas.microsoft.com/office/drawing/2014/main" xmlns="" val="10007"/>
                  </a:ext>
                </a:extLst>
              </a:tr>
              <a:tr h="360000">
                <a:tc>
                  <a:txBody>
                    <a:bodyPr/>
                    <a:lstStyle/>
                    <a:p>
                      <a:r>
                        <a:rPr lang="nl-NL" sz="900" dirty="0"/>
                        <a:t>Punt van aandacht</a:t>
                      </a:r>
                    </a:p>
                  </a:txBody>
                  <a:tcPr/>
                </a:tc>
                <a:tc>
                  <a:txBody>
                    <a:bodyPr/>
                    <a:lstStyle/>
                    <a:p>
                      <a:r>
                        <a:rPr lang="nl-NL" sz="900" dirty="0"/>
                        <a:t>Onvolkomenheid/ opgelost</a:t>
                      </a:r>
                    </a:p>
                  </a:txBody>
                  <a:tcPr>
                    <a:solidFill>
                      <a:schemeClr val="bg1">
                        <a:lumMod val="95000"/>
                      </a:schemeClr>
                    </a:solidFill>
                  </a:tcPr>
                </a:tc>
                <a:tc>
                  <a:txBody>
                    <a:bodyPr/>
                    <a:lstStyle/>
                    <a:p>
                      <a:r>
                        <a:rPr lang="nl-NL" sz="900" dirty="0"/>
                        <a:t>Onvolkomenheid/ opgelost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900" dirty="0"/>
                        <a:t>Onvolkomenheid/ opgelost</a:t>
                      </a:r>
                    </a:p>
                  </a:txBody>
                  <a:tcPr>
                    <a:solidFill>
                      <a:schemeClr val="bg1">
                        <a:lumMod val="95000"/>
                      </a:schemeClr>
                    </a:solidFill>
                  </a:tcPr>
                </a:tc>
                <a:extLst>
                  <a:ext uri="{0D108BD9-81ED-4DB2-BD59-A6C34878D82A}">
                    <a16:rowId xmlns:a16="http://schemas.microsoft.com/office/drawing/2014/main" xmlns="" val="10008"/>
                  </a:ext>
                </a:extLst>
              </a:tr>
            </a:tbl>
          </a:graphicData>
        </a:graphic>
      </p:graphicFrame>
    </p:spTree>
    <p:extLst>
      <p:ext uri="{BB962C8B-B14F-4D97-AF65-F5344CB8AC3E}">
        <p14:creationId xmlns:p14="http://schemas.microsoft.com/office/powerpoint/2010/main" val="6345664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Wat is het oordeel over de bedrijfsvoering?</a:t>
            </a:r>
          </a:p>
        </p:txBody>
      </p:sp>
      <p:graphicFrame>
        <p:nvGraphicFramePr>
          <p:cNvPr id="5" name="Tabel 4"/>
          <p:cNvGraphicFramePr>
            <a:graphicFrameLocks noGrp="1"/>
          </p:cNvGraphicFramePr>
          <p:nvPr>
            <p:extLst>
              <p:ext uri="{D42A27DB-BD31-4B8C-83A1-F6EECF244321}">
                <p14:modId xmlns:p14="http://schemas.microsoft.com/office/powerpoint/2010/main" val="1139301570"/>
              </p:ext>
            </p:extLst>
          </p:nvPr>
        </p:nvGraphicFramePr>
        <p:xfrm>
          <a:off x="588000" y="2244472"/>
          <a:ext cx="11016000" cy="2880000"/>
        </p:xfrm>
        <a:graphic>
          <a:graphicData uri="http://schemas.openxmlformats.org/drawingml/2006/table">
            <a:tbl>
              <a:tblPr firstRow="1" bandRow="1">
                <a:tableStyleId>{912C8C85-51F0-491E-9774-3900AFEF0FD7}</a:tableStyleId>
              </a:tblPr>
              <a:tblGrid>
                <a:gridCol w="467440">
                  <a:extLst>
                    <a:ext uri="{9D8B030D-6E8A-4147-A177-3AD203B41FA5}">
                      <a16:colId xmlns:a16="http://schemas.microsoft.com/office/drawing/2014/main" xmlns="" val="20000"/>
                    </a:ext>
                  </a:extLst>
                </a:gridCol>
                <a:gridCol w="10548560">
                  <a:extLst>
                    <a:ext uri="{9D8B030D-6E8A-4147-A177-3AD203B41FA5}">
                      <a16:colId xmlns:a16="http://schemas.microsoft.com/office/drawing/2014/main" xmlns="" val="20001"/>
                    </a:ext>
                  </a:extLst>
                </a:gridCol>
              </a:tblGrid>
              <a:tr h="288000">
                <a:tc gridSpan="2">
                  <a:txBody>
                    <a:bodyPr/>
                    <a:lstStyle/>
                    <a:p>
                      <a:r>
                        <a:rPr lang="nl-NL" sz="900" dirty="0">
                          <a:solidFill>
                            <a:srgbClr val="002060"/>
                          </a:solidFill>
                        </a:rPr>
                        <a:t>Oordeel over de bedrijfsvoering</a:t>
                      </a:r>
                    </a:p>
                  </a:txBody>
                  <a:tcPr>
                    <a:solidFill>
                      <a:srgbClr val="33CCFF"/>
                    </a:solidFill>
                  </a:tcPr>
                </a:tc>
                <a:tc hMerge="1">
                  <a:txBody>
                    <a:bodyPr/>
                    <a:lstStyle/>
                    <a:p>
                      <a:endParaRPr lang="nl-NL"/>
                    </a:p>
                  </a:txBody>
                  <a:tcPr/>
                </a:tc>
                <a:extLst>
                  <a:ext uri="{0D108BD9-81ED-4DB2-BD59-A6C34878D82A}">
                    <a16:rowId xmlns:a16="http://schemas.microsoft.com/office/drawing/2014/main" xmlns="" val="10000"/>
                  </a:ext>
                </a:extLst>
              </a:tr>
              <a:tr h="288000">
                <a:tc gridSpan="2">
                  <a:txBody>
                    <a:bodyPr/>
                    <a:lstStyle/>
                    <a:p>
                      <a:r>
                        <a:rPr lang="nl-NL" sz="900" b="1" dirty="0">
                          <a:solidFill>
                            <a:srgbClr val="002060"/>
                          </a:solidFill>
                        </a:rPr>
                        <a:t>Aandachtspunten bedrijfsvoering</a:t>
                      </a:r>
                    </a:p>
                  </a:txBody>
                  <a:tcPr/>
                </a:tc>
                <a:tc hMerge="1">
                  <a:txBody>
                    <a:bodyPr/>
                    <a:lstStyle/>
                    <a:p>
                      <a:endParaRPr lang="nl-NL"/>
                    </a:p>
                  </a:txBody>
                  <a:tcPr/>
                </a:tc>
                <a:extLst>
                  <a:ext uri="{0D108BD9-81ED-4DB2-BD59-A6C34878D82A}">
                    <a16:rowId xmlns:a16="http://schemas.microsoft.com/office/drawing/2014/main" xmlns="" val="10001"/>
                  </a:ext>
                </a:extLst>
              </a:tr>
              <a:tr h="288000">
                <a:tc>
                  <a:txBody>
                    <a:bodyPr/>
                    <a:lstStyle/>
                    <a:p>
                      <a:r>
                        <a:rPr lang="nl-NL" sz="900" dirty="0">
                          <a:solidFill>
                            <a:srgbClr val="002060"/>
                          </a:solidFill>
                        </a:rPr>
                        <a:t>1. </a:t>
                      </a:r>
                    </a:p>
                  </a:txBody>
                  <a:tcPr/>
                </a:tc>
                <a:tc>
                  <a:txBody>
                    <a:bodyPr/>
                    <a:lstStyle/>
                    <a:p>
                      <a:endParaRPr lang="nl-NL" sz="900" dirty="0"/>
                    </a:p>
                  </a:txBody>
                  <a:tcPr/>
                </a:tc>
                <a:extLst>
                  <a:ext uri="{0D108BD9-81ED-4DB2-BD59-A6C34878D82A}">
                    <a16:rowId xmlns:a16="http://schemas.microsoft.com/office/drawing/2014/main" xmlns="" val="10002"/>
                  </a:ext>
                </a:extLst>
              </a:tr>
              <a:tr h="288000">
                <a:tc>
                  <a:txBody>
                    <a:bodyPr/>
                    <a:lstStyle/>
                    <a:p>
                      <a:r>
                        <a:rPr lang="nl-NL" sz="900" dirty="0">
                          <a:solidFill>
                            <a:srgbClr val="002060"/>
                          </a:solidFill>
                        </a:rPr>
                        <a:t>2. </a:t>
                      </a:r>
                    </a:p>
                  </a:txBody>
                  <a:tcPr/>
                </a:tc>
                <a:tc>
                  <a:txBody>
                    <a:bodyPr/>
                    <a:lstStyle/>
                    <a:p>
                      <a:endParaRPr lang="nl-NL" sz="900" dirty="0"/>
                    </a:p>
                  </a:txBody>
                  <a:tcPr/>
                </a:tc>
                <a:extLst>
                  <a:ext uri="{0D108BD9-81ED-4DB2-BD59-A6C34878D82A}">
                    <a16:rowId xmlns:a16="http://schemas.microsoft.com/office/drawing/2014/main" xmlns="" val="10003"/>
                  </a:ext>
                </a:extLst>
              </a:tr>
              <a:tr h="288000">
                <a:tc>
                  <a:txBody>
                    <a:bodyPr/>
                    <a:lstStyle/>
                    <a:p>
                      <a:r>
                        <a:rPr lang="nl-NL" sz="900" b="0" dirty="0">
                          <a:solidFill>
                            <a:srgbClr val="002060"/>
                          </a:solidFill>
                        </a:rPr>
                        <a:t>3. </a:t>
                      </a:r>
                    </a:p>
                  </a:txBody>
                  <a:tcPr/>
                </a:tc>
                <a:tc>
                  <a:txBody>
                    <a:bodyPr/>
                    <a:lstStyle/>
                    <a:p>
                      <a:endParaRPr lang="nl-NL" sz="900" dirty="0"/>
                    </a:p>
                  </a:txBody>
                  <a:tcPr/>
                </a:tc>
                <a:extLst>
                  <a:ext uri="{0D108BD9-81ED-4DB2-BD59-A6C34878D82A}">
                    <a16:rowId xmlns:a16="http://schemas.microsoft.com/office/drawing/2014/main" xmlns="" val="2266462195"/>
                  </a:ext>
                </a:extLst>
              </a:tr>
              <a:tr h="288000">
                <a:tc gridSpan="2">
                  <a:txBody>
                    <a:bodyPr/>
                    <a:lstStyle/>
                    <a:p>
                      <a:endParaRPr lang="nl-NL" sz="900" b="1" dirty="0">
                        <a:solidFill>
                          <a:srgbClr val="002060"/>
                        </a:solidFill>
                      </a:endParaRPr>
                    </a:p>
                  </a:txBody>
                  <a:tcPr/>
                </a:tc>
                <a:tc hMerge="1">
                  <a:txBody>
                    <a:bodyPr/>
                    <a:lstStyle/>
                    <a:p>
                      <a:endParaRPr lang="nl-NL"/>
                    </a:p>
                  </a:txBody>
                  <a:tcPr/>
                </a:tc>
                <a:extLst>
                  <a:ext uri="{0D108BD9-81ED-4DB2-BD59-A6C34878D82A}">
                    <a16:rowId xmlns:a16="http://schemas.microsoft.com/office/drawing/2014/main" xmlns="" val="1380235858"/>
                  </a:ext>
                </a:extLst>
              </a:tr>
              <a:tr h="288000">
                <a:tc gridSpan="2">
                  <a:txBody>
                    <a:bodyPr/>
                    <a:lstStyle/>
                    <a:p>
                      <a:r>
                        <a:rPr lang="nl-NL" sz="900" b="1" dirty="0">
                          <a:solidFill>
                            <a:srgbClr val="002060"/>
                          </a:solidFill>
                        </a:rPr>
                        <a:t>Aanbevelingen ter verbetering van de bedrijfsvoering</a:t>
                      </a:r>
                    </a:p>
                  </a:txBody>
                  <a:tcPr/>
                </a:tc>
                <a:tc hMerge="1">
                  <a:txBody>
                    <a:bodyPr/>
                    <a:lstStyle/>
                    <a:p>
                      <a:endParaRPr lang="nl-NL"/>
                    </a:p>
                  </a:txBody>
                  <a:tcPr/>
                </a:tc>
                <a:extLst>
                  <a:ext uri="{0D108BD9-81ED-4DB2-BD59-A6C34878D82A}">
                    <a16:rowId xmlns:a16="http://schemas.microsoft.com/office/drawing/2014/main" xmlns="" val="10004"/>
                  </a:ext>
                </a:extLst>
              </a:tr>
              <a:tr h="288000">
                <a:tc>
                  <a:txBody>
                    <a:bodyPr/>
                    <a:lstStyle/>
                    <a:p>
                      <a:r>
                        <a:rPr lang="nl-NL" sz="900" dirty="0">
                          <a:solidFill>
                            <a:srgbClr val="002060"/>
                          </a:solidFill>
                        </a:rPr>
                        <a:t>1.</a:t>
                      </a:r>
                    </a:p>
                  </a:txBody>
                  <a:tcPr/>
                </a:tc>
                <a:tc>
                  <a:txBody>
                    <a:bodyPr/>
                    <a:lstStyle/>
                    <a:p>
                      <a:endParaRPr lang="nl-NL" sz="900" dirty="0">
                        <a:solidFill>
                          <a:srgbClr val="002060"/>
                        </a:solidFill>
                      </a:endParaRPr>
                    </a:p>
                  </a:txBody>
                  <a:tcPr/>
                </a:tc>
                <a:extLst>
                  <a:ext uri="{0D108BD9-81ED-4DB2-BD59-A6C34878D82A}">
                    <a16:rowId xmlns:a16="http://schemas.microsoft.com/office/drawing/2014/main" xmlns="" val="10005"/>
                  </a:ext>
                </a:extLst>
              </a:tr>
              <a:tr h="288000">
                <a:tc>
                  <a:txBody>
                    <a:bodyPr/>
                    <a:lstStyle/>
                    <a:p>
                      <a:r>
                        <a:rPr lang="nl-NL" sz="900" dirty="0">
                          <a:solidFill>
                            <a:srgbClr val="002060"/>
                          </a:solidFill>
                        </a:rPr>
                        <a:t>2.</a:t>
                      </a:r>
                    </a:p>
                  </a:txBody>
                  <a:tcPr/>
                </a:tc>
                <a:tc>
                  <a:txBody>
                    <a:bodyPr/>
                    <a:lstStyle/>
                    <a:p>
                      <a:endParaRPr lang="nl-NL" sz="900" dirty="0">
                        <a:solidFill>
                          <a:srgbClr val="002060"/>
                        </a:solidFill>
                      </a:endParaRPr>
                    </a:p>
                  </a:txBody>
                  <a:tcPr/>
                </a:tc>
                <a:extLst>
                  <a:ext uri="{0D108BD9-81ED-4DB2-BD59-A6C34878D82A}">
                    <a16:rowId xmlns:a16="http://schemas.microsoft.com/office/drawing/2014/main" xmlns="" val="10006"/>
                  </a:ext>
                </a:extLst>
              </a:tr>
              <a:tr h="288000">
                <a:tc>
                  <a:txBody>
                    <a:bodyPr/>
                    <a:lstStyle/>
                    <a:p>
                      <a:r>
                        <a:rPr lang="nl-NL" sz="900" dirty="0">
                          <a:solidFill>
                            <a:srgbClr val="002060"/>
                          </a:solidFill>
                        </a:rPr>
                        <a:t>3.</a:t>
                      </a:r>
                    </a:p>
                  </a:txBody>
                  <a:tcPr/>
                </a:tc>
                <a:tc>
                  <a:txBody>
                    <a:bodyPr/>
                    <a:lstStyle/>
                    <a:p>
                      <a:endParaRPr lang="nl-NL" sz="900" dirty="0">
                        <a:solidFill>
                          <a:srgbClr val="002060"/>
                        </a:solidFill>
                      </a:endParaRPr>
                    </a:p>
                  </a:txBody>
                  <a:tcPr/>
                </a:tc>
                <a:extLst>
                  <a:ext uri="{0D108BD9-81ED-4DB2-BD59-A6C34878D82A}">
                    <a16:rowId xmlns:a16="http://schemas.microsoft.com/office/drawing/2014/main" xmlns="" val="10007"/>
                  </a:ext>
                </a:extLst>
              </a:tr>
            </a:tbl>
          </a:graphicData>
        </a:graphic>
      </p:graphicFrame>
      <p:sp>
        <p:nvSpPr>
          <p:cNvPr id="6" name="Ovaal 5"/>
          <p:cNvSpPr/>
          <p:nvPr/>
        </p:nvSpPr>
        <p:spPr>
          <a:xfrm>
            <a:off x="7644172" y="5481228"/>
            <a:ext cx="3723729" cy="998984"/>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nl-NL" sz="1000" dirty="0">
                <a:solidFill>
                  <a:schemeClr val="tx1"/>
                </a:solidFill>
              </a:rPr>
              <a:t>Wanneer er aandachtspunten zijn voor de bedrijfsvoering, kan deze sheet worden gebruik en ingevuld. </a:t>
            </a:r>
          </a:p>
        </p:txBody>
      </p:sp>
    </p:spTree>
    <p:extLst>
      <p:ext uri="{BB962C8B-B14F-4D97-AF65-F5344CB8AC3E}">
        <p14:creationId xmlns:p14="http://schemas.microsoft.com/office/powerpoint/2010/main" val="36958254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Welke conclusies heb ik als rapporteur?</a:t>
            </a:r>
          </a:p>
        </p:txBody>
      </p:sp>
      <p:sp>
        <p:nvSpPr>
          <p:cNvPr id="3" name="Tijdelijke aanduiding voor inhoud 2"/>
          <p:cNvSpPr>
            <a:spLocks noGrp="1"/>
          </p:cNvSpPr>
          <p:nvPr>
            <p:ph idx="1"/>
          </p:nvPr>
        </p:nvSpPr>
        <p:spPr>
          <a:xfrm>
            <a:off x="1536703" y="2060848"/>
            <a:ext cx="10223500" cy="4094981"/>
          </a:xfrm>
        </p:spPr>
        <p:txBody>
          <a:bodyPr/>
          <a:lstStyle/>
          <a:p>
            <a:r>
              <a:rPr lang="nl-NL" sz="2000" dirty="0"/>
              <a:t>Beschrijf in de volgende drie sheets achtereenvolgens:</a:t>
            </a:r>
          </a:p>
          <a:p>
            <a:pPr marL="457200" indent="-457200">
              <a:buFont typeface="+mj-lt"/>
              <a:buAutoNum type="arabicPeriod"/>
            </a:pPr>
            <a:r>
              <a:rPr lang="nl-NL" sz="2000" i="1" dirty="0"/>
              <a:t>De conclusies voor de wethouder op basis van de rapportage.</a:t>
            </a:r>
          </a:p>
          <a:p>
            <a:pPr marL="457200" indent="-457200">
              <a:buFont typeface="+mj-lt"/>
              <a:buAutoNum type="arabicPeriod"/>
            </a:pPr>
            <a:r>
              <a:rPr lang="nl-NL" sz="2000" i="1" dirty="0"/>
              <a:t>De aanbevelingen voor de wethouder op basis van de rapportage.</a:t>
            </a:r>
          </a:p>
          <a:p>
            <a:pPr marL="457200" indent="-457200">
              <a:buFont typeface="+mj-lt"/>
              <a:buAutoNum type="arabicPeriod"/>
            </a:pPr>
            <a:r>
              <a:rPr lang="nl-NL" sz="2000" i="1" dirty="0"/>
              <a:t>De verzoeken aan het college op basis van de rapportage</a:t>
            </a:r>
          </a:p>
        </p:txBody>
      </p:sp>
    </p:spTree>
    <p:extLst>
      <p:ext uri="{BB962C8B-B14F-4D97-AF65-F5344CB8AC3E}">
        <p14:creationId xmlns:p14="http://schemas.microsoft.com/office/powerpoint/2010/main" val="2897628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Wat is het beeld op hoofdlijnen?</a:t>
            </a:r>
          </a:p>
        </p:txBody>
      </p:sp>
      <p:sp>
        <p:nvSpPr>
          <p:cNvPr id="3" name="Tijdelijke aanduiding voor inhoud 2"/>
          <p:cNvSpPr>
            <a:spLocks noGrp="1"/>
          </p:cNvSpPr>
          <p:nvPr>
            <p:ph idx="1"/>
          </p:nvPr>
        </p:nvSpPr>
        <p:spPr>
          <a:xfrm>
            <a:off x="1536703" y="2060848"/>
            <a:ext cx="10223500" cy="4094981"/>
          </a:xfrm>
        </p:spPr>
        <p:txBody>
          <a:bodyPr/>
          <a:lstStyle/>
          <a:p>
            <a:r>
              <a:rPr lang="nl-NL" sz="2000" dirty="0"/>
              <a:t>Beschrijf hier puntsgewijs:</a:t>
            </a:r>
          </a:p>
          <a:p>
            <a:pPr marL="457200" indent="-457200">
              <a:buFont typeface="+mj-lt"/>
              <a:buAutoNum type="arabicPeriod"/>
            </a:pPr>
            <a:r>
              <a:rPr lang="nl-NL" sz="2000" i="1" dirty="0"/>
              <a:t>Wat zijn de inkomsten en uitgaven op het totaalniveau van het beleidsterrein over meerdere jaren?</a:t>
            </a:r>
          </a:p>
          <a:p>
            <a:pPr marL="457200" indent="-457200">
              <a:buFont typeface="+mj-lt"/>
              <a:buAutoNum type="arabicPeriod"/>
            </a:pPr>
            <a:r>
              <a:rPr lang="nl-NL" sz="2000" i="1" dirty="0"/>
              <a:t>Hoe presteert het beleidsterrein over meerdere jaren? En hoe ten opzichte van benchmarks? (bijvoorbeeld deelaspecten als economische groei, duurzaamheid, verkeer, parkeren, veiligheid op straat, etc. </a:t>
            </a:r>
          </a:p>
          <a:p>
            <a:pPr marL="457200" indent="-457200">
              <a:buFont typeface="+mj-lt"/>
              <a:buAutoNum type="arabicPeriod"/>
            </a:pPr>
            <a:r>
              <a:rPr lang="nl-NL" sz="2000" i="1" dirty="0"/>
              <a:t>Zijn er bevindingen uit belangrijke rapporten en studies die over de afgelopen periode iets zeggen over de prestaties op het beleidsterrein?</a:t>
            </a:r>
          </a:p>
          <a:p>
            <a:pPr marL="457200" indent="-457200">
              <a:buFont typeface="+mj-lt"/>
              <a:buAutoNum type="arabicPeriod"/>
            </a:pPr>
            <a:r>
              <a:rPr lang="nl-NL" sz="2000" i="1" dirty="0"/>
              <a:t>Welke opvallende dingen zijn de afgelopen tijd gebeurd of gaan nog gebeuren, die relevant zijn voor de doelstellingen en financiën van de gemeente. </a:t>
            </a:r>
          </a:p>
          <a:p>
            <a:pPr marL="457200" indent="-457200">
              <a:buFont typeface="+mj-lt"/>
              <a:buAutoNum type="arabicPeriod"/>
            </a:pPr>
            <a:r>
              <a:rPr lang="nl-NL" sz="2000" i="1" dirty="0"/>
              <a:t>Welke belangrijke besluiten zijn de afgelopen tijd genomen? </a:t>
            </a:r>
          </a:p>
        </p:txBody>
      </p:sp>
    </p:spTree>
    <p:extLst>
      <p:ext uri="{BB962C8B-B14F-4D97-AF65-F5344CB8AC3E}">
        <p14:creationId xmlns:p14="http://schemas.microsoft.com/office/powerpoint/2010/main" val="9701005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Welke conclusies heb ik als rapporteur?</a:t>
            </a:r>
          </a:p>
        </p:txBody>
      </p:sp>
      <p:sp>
        <p:nvSpPr>
          <p:cNvPr id="3" name="Tijdelijke aanduiding voor inhoud 2"/>
          <p:cNvSpPr>
            <a:spLocks noGrp="1"/>
          </p:cNvSpPr>
          <p:nvPr>
            <p:ph idx="1"/>
          </p:nvPr>
        </p:nvSpPr>
        <p:spPr>
          <a:xfrm>
            <a:off x="1536703" y="2060848"/>
            <a:ext cx="10223500" cy="4094981"/>
          </a:xfrm>
        </p:spPr>
        <p:txBody>
          <a:bodyPr/>
          <a:lstStyle/>
          <a:p>
            <a:r>
              <a:rPr lang="nl-NL" sz="2000" dirty="0"/>
              <a:t>Beschrijf hier puntsgewijs:</a:t>
            </a:r>
          </a:p>
          <a:p>
            <a:pPr marL="457200" indent="-457200">
              <a:buFont typeface="+mj-lt"/>
              <a:buAutoNum type="arabicPeriod"/>
            </a:pPr>
            <a:r>
              <a:rPr lang="nl-NL" sz="2000" i="1" dirty="0"/>
              <a:t>De conclusies hebben de rapporteurs op basis van de rapportage.</a:t>
            </a:r>
          </a:p>
        </p:txBody>
      </p:sp>
    </p:spTree>
    <p:extLst>
      <p:ext uri="{BB962C8B-B14F-4D97-AF65-F5344CB8AC3E}">
        <p14:creationId xmlns:p14="http://schemas.microsoft.com/office/powerpoint/2010/main" val="27989333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Welke aanbevelingen heb ik als rapporteur?</a:t>
            </a:r>
          </a:p>
        </p:txBody>
      </p:sp>
      <p:sp>
        <p:nvSpPr>
          <p:cNvPr id="3" name="Tijdelijke aanduiding voor inhoud 2"/>
          <p:cNvSpPr>
            <a:spLocks noGrp="1"/>
          </p:cNvSpPr>
          <p:nvPr>
            <p:ph idx="1"/>
          </p:nvPr>
        </p:nvSpPr>
        <p:spPr>
          <a:xfrm>
            <a:off x="1536703" y="2060848"/>
            <a:ext cx="10223500" cy="4094981"/>
          </a:xfrm>
        </p:spPr>
        <p:txBody>
          <a:bodyPr/>
          <a:lstStyle/>
          <a:p>
            <a:r>
              <a:rPr lang="nl-NL" sz="2000" dirty="0"/>
              <a:t>Beschrijf hier puntsgewijs:</a:t>
            </a:r>
          </a:p>
          <a:p>
            <a:pPr marL="457200" indent="-457200">
              <a:buFont typeface="+mj-lt"/>
              <a:buAutoNum type="arabicPeriod"/>
            </a:pPr>
            <a:r>
              <a:rPr lang="nl-NL" sz="2000" i="1" dirty="0"/>
              <a:t>De aanbevelingen hebben de rapporteurs op basis van de rapportage.</a:t>
            </a:r>
          </a:p>
        </p:txBody>
      </p:sp>
    </p:spTree>
    <p:extLst>
      <p:ext uri="{BB962C8B-B14F-4D97-AF65-F5344CB8AC3E}">
        <p14:creationId xmlns:p14="http://schemas.microsoft.com/office/powerpoint/2010/main" val="35003187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Voortgang conclusies en aanbevelingen</a:t>
            </a:r>
            <a:br>
              <a:rPr lang="nl-NL" sz="3200" dirty="0"/>
            </a:br>
            <a:r>
              <a:rPr lang="nl-NL" sz="3200" dirty="0"/>
              <a:t>(Voor in de volgende rapportage)</a:t>
            </a:r>
          </a:p>
        </p:txBody>
      </p:sp>
      <p:graphicFrame>
        <p:nvGraphicFramePr>
          <p:cNvPr id="8" name="Tabel 7"/>
          <p:cNvGraphicFramePr>
            <a:graphicFrameLocks noGrp="1"/>
          </p:cNvGraphicFramePr>
          <p:nvPr>
            <p:extLst>
              <p:ext uri="{D42A27DB-BD31-4B8C-83A1-F6EECF244321}">
                <p14:modId xmlns:p14="http://schemas.microsoft.com/office/powerpoint/2010/main" val="2533306643"/>
              </p:ext>
            </p:extLst>
          </p:nvPr>
        </p:nvGraphicFramePr>
        <p:xfrm>
          <a:off x="588000" y="2266072"/>
          <a:ext cx="11016000" cy="3958920"/>
        </p:xfrm>
        <a:graphic>
          <a:graphicData uri="http://schemas.openxmlformats.org/drawingml/2006/table">
            <a:tbl>
              <a:tblPr firstRow="1" bandRow="1">
                <a:tableStyleId>{912C8C85-51F0-491E-9774-3900AFEF0FD7}</a:tableStyleId>
              </a:tblPr>
              <a:tblGrid>
                <a:gridCol w="3672000">
                  <a:extLst>
                    <a:ext uri="{9D8B030D-6E8A-4147-A177-3AD203B41FA5}">
                      <a16:colId xmlns:a16="http://schemas.microsoft.com/office/drawing/2014/main" xmlns="" val="20000"/>
                    </a:ext>
                  </a:extLst>
                </a:gridCol>
                <a:gridCol w="3672000">
                  <a:extLst>
                    <a:ext uri="{9D8B030D-6E8A-4147-A177-3AD203B41FA5}">
                      <a16:colId xmlns:a16="http://schemas.microsoft.com/office/drawing/2014/main" xmlns="" val="20001"/>
                    </a:ext>
                  </a:extLst>
                </a:gridCol>
                <a:gridCol w="3672000">
                  <a:extLst>
                    <a:ext uri="{9D8B030D-6E8A-4147-A177-3AD203B41FA5}">
                      <a16:colId xmlns:a16="http://schemas.microsoft.com/office/drawing/2014/main" xmlns="" val="20002"/>
                    </a:ext>
                  </a:extLst>
                </a:gridCol>
              </a:tblGrid>
              <a:tr h="288000">
                <a:tc>
                  <a:txBody>
                    <a:bodyPr/>
                    <a:lstStyle/>
                    <a:p>
                      <a:r>
                        <a:rPr lang="nl-NL" sz="900" baseline="0" dirty="0">
                          <a:solidFill>
                            <a:srgbClr val="002060"/>
                          </a:solidFill>
                        </a:rPr>
                        <a:t>Verzoeken</a:t>
                      </a:r>
                      <a:endParaRPr lang="nl-NL" sz="900" dirty="0">
                        <a:solidFill>
                          <a:srgbClr val="002060"/>
                        </a:solidFill>
                      </a:endParaRPr>
                    </a:p>
                  </a:txBody>
                  <a:tcPr>
                    <a:solidFill>
                      <a:srgbClr val="33CCFF"/>
                    </a:solidFill>
                  </a:tcPr>
                </a:tc>
                <a:tc>
                  <a:txBody>
                    <a:bodyPr/>
                    <a:lstStyle/>
                    <a:p>
                      <a:r>
                        <a:rPr lang="nl-NL" sz="900" dirty="0">
                          <a:solidFill>
                            <a:srgbClr val="002060"/>
                          </a:solidFill>
                        </a:rPr>
                        <a:t>Oordeel over de voortgang</a:t>
                      </a:r>
                      <a:r>
                        <a:rPr lang="nl-NL" sz="900" baseline="0" dirty="0">
                          <a:solidFill>
                            <a:srgbClr val="002060"/>
                          </a:solidFill>
                        </a:rPr>
                        <a:t> van de uitvoering</a:t>
                      </a:r>
                      <a:endParaRPr lang="nl-NL" sz="900" dirty="0">
                        <a:solidFill>
                          <a:srgbClr val="002060"/>
                        </a:solidFill>
                      </a:endParaRPr>
                    </a:p>
                  </a:txBody>
                  <a:tcPr>
                    <a:solidFill>
                      <a:srgbClr val="33CCFF"/>
                    </a:solidFill>
                  </a:tcPr>
                </a:tc>
                <a:tc>
                  <a:txBody>
                    <a:bodyPr/>
                    <a:lstStyle/>
                    <a:p>
                      <a:r>
                        <a:rPr lang="nl-NL" sz="900" dirty="0">
                          <a:solidFill>
                            <a:srgbClr val="002060"/>
                          </a:solidFill>
                        </a:rPr>
                        <a:t>Opmerkingen</a:t>
                      </a:r>
                    </a:p>
                  </a:txBody>
                  <a:tcPr>
                    <a:solidFill>
                      <a:srgbClr val="33CCFF"/>
                    </a:solidFill>
                  </a:tcPr>
                </a:tc>
                <a:extLst>
                  <a:ext uri="{0D108BD9-81ED-4DB2-BD59-A6C34878D82A}">
                    <a16:rowId xmlns:a16="http://schemas.microsoft.com/office/drawing/2014/main" xmlns="" val="10000"/>
                  </a:ext>
                </a:extLst>
              </a:tr>
              <a:tr h="288000">
                <a:tc>
                  <a:txBody>
                    <a:bodyPr/>
                    <a:lstStyle/>
                    <a:p>
                      <a:r>
                        <a:rPr lang="nl-NL" sz="900" i="1" dirty="0">
                          <a:solidFill>
                            <a:srgbClr val="002060"/>
                          </a:solidFill>
                        </a:rPr>
                        <a:t>(Beschrijf hier de </a:t>
                      </a:r>
                      <a:r>
                        <a:rPr lang="nl-NL" sz="900" i="1" baseline="0" dirty="0">
                          <a:solidFill>
                            <a:srgbClr val="002060"/>
                          </a:solidFill>
                        </a:rPr>
                        <a:t>verzoeken voor het college op basis van de vorige rapportage)</a:t>
                      </a:r>
                      <a:endParaRPr lang="nl-NL" sz="900" i="1" dirty="0">
                        <a:solidFill>
                          <a:srgbClr val="002060"/>
                        </a:solidFill>
                      </a:endParaRPr>
                    </a:p>
                  </a:txBody>
                  <a:tcPr/>
                </a:tc>
                <a:tc>
                  <a:txBody>
                    <a:bodyPr/>
                    <a:lstStyle/>
                    <a:p>
                      <a:r>
                        <a:rPr lang="nl-NL" sz="900" i="1" dirty="0">
                          <a:solidFill>
                            <a:srgbClr val="002060"/>
                          </a:solidFill>
                        </a:rPr>
                        <a:t>(Oordelen</a:t>
                      </a:r>
                      <a:r>
                        <a:rPr lang="nl-NL" sz="900" i="1" baseline="0" dirty="0">
                          <a:solidFill>
                            <a:srgbClr val="002060"/>
                          </a:solidFill>
                        </a:rPr>
                        <a:t> zowel in tekst als met de kleuren over de mate waarop het college uitvoering heeft gegeven aan de verzoeken)</a:t>
                      </a:r>
                      <a:endParaRPr lang="nl-NL" sz="900" i="1" dirty="0">
                        <a:solidFill>
                          <a:srgbClr val="002060"/>
                        </a:solidFill>
                      </a:endParaRPr>
                    </a:p>
                  </a:txBody>
                  <a:tcPr/>
                </a:tc>
                <a:tc>
                  <a:txBody>
                    <a:bodyPr/>
                    <a:lstStyle/>
                    <a:p>
                      <a:r>
                        <a:rPr lang="nl-NL" sz="900" i="1" dirty="0">
                          <a:solidFill>
                            <a:srgbClr val="002060"/>
                          </a:solidFill>
                        </a:rPr>
                        <a:t>(Indien nodig kunnen hier opmerkingen</a:t>
                      </a:r>
                      <a:r>
                        <a:rPr lang="nl-NL" sz="900" i="1" baseline="0" dirty="0">
                          <a:solidFill>
                            <a:srgbClr val="002060"/>
                          </a:solidFill>
                        </a:rPr>
                        <a:t> geplaatst worden)</a:t>
                      </a:r>
                      <a:endParaRPr lang="nl-NL" sz="900" i="1" dirty="0">
                        <a:solidFill>
                          <a:srgbClr val="002060"/>
                        </a:solidFill>
                      </a:endParaRPr>
                    </a:p>
                  </a:txBody>
                  <a:tcPr/>
                </a:tc>
                <a:extLst>
                  <a:ext uri="{0D108BD9-81ED-4DB2-BD59-A6C34878D82A}">
                    <a16:rowId xmlns:a16="http://schemas.microsoft.com/office/drawing/2014/main" xmlns="" val="10001"/>
                  </a:ext>
                </a:extLst>
              </a:tr>
              <a:tr h="288000">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extLst>
                  <a:ext uri="{0D108BD9-81ED-4DB2-BD59-A6C34878D82A}">
                    <a16:rowId xmlns:a16="http://schemas.microsoft.com/office/drawing/2014/main" xmlns="" val="10002"/>
                  </a:ext>
                </a:extLst>
              </a:tr>
              <a:tr h="288000">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extLst>
                  <a:ext uri="{0D108BD9-81ED-4DB2-BD59-A6C34878D82A}">
                    <a16:rowId xmlns:a16="http://schemas.microsoft.com/office/drawing/2014/main" xmlns="" val="10003"/>
                  </a:ext>
                </a:extLst>
              </a:tr>
              <a:tr h="288000">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extLst>
                  <a:ext uri="{0D108BD9-81ED-4DB2-BD59-A6C34878D82A}">
                    <a16:rowId xmlns:a16="http://schemas.microsoft.com/office/drawing/2014/main" xmlns="" val="10004"/>
                  </a:ext>
                </a:extLst>
              </a:tr>
              <a:tr h="288000">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extLst>
                  <a:ext uri="{0D108BD9-81ED-4DB2-BD59-A6C34878D82A}">
                    <a16:rowId xmlns:a16="http://schemas.microsoft.com/office/drawing/2014/main" xmlns="" val="10005"/>
                  </a:ext>
                </a:extLst>
              </a:tr>
              <a:tr h="288000">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extLst>
                  <a:ext uri="{0D108BD9-81ED-4DB2-BD59-A6C34878D82A}">
                    <a16:rowId xmlns:a16="http://schemas.microsoft.com/office/drawing/2014/main" xmlns="" val="10006"/>
                  </a:ext>
                </a:extLst>
              </a:tr>
              <a:tr h="288000">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extLst>
                  <a:ext uri="{0D108BD9-81ED-4DB2-BD59-A6C34878D82A}">
                    <a16:rowId xmlns:a16="http://schemas.microsoft.com/office/drawing/2014/main" xmlns="" val="10007"/>
                  </a:ext>
                </a:extLst>
              </a:tr>
              <a:tr h="288000">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extLst>
                  <a:ext uri="{0D108BD9-81ED-4DB2-BD59-A6C34878D82A}">
                    <a16:rowId xmlns:a16="http://schemas.microsoft.com/office/drawing/2014/main" xmlns="" val="10008"/>
                  </a:ext>
                </a:extLst>
              </a:tr>
              <a:tr h="288000">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extLst>
                  <a:ext uri="{0D108BD9-81ED-4DB2-BD59-A6C34878D82A}">
                    <a16:rowId xmlns:a16="http://schemas.microsoft.com/office/drawing/2014/main" xmlns="" val="10009"/>
                  </a:ext>
                </a:extLst>
              </a:tr>
              <a:tr h="288000">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extLst>
                  <a:ext uri="{0D108BD9-81ED-4DB2-BD59-A6C34878D82A}">
                    <a16:rowId xmlns:a16="http://schemas.microsoft.com/office/drawing/2014/main" xmlns="" val="10010"/>
                  </a:ext>
                </a:extLst>
              </a:tr>
              <a:tr h="288000">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extLst>
                  <a:ext uri="{0D108BD9-81ED-4DB2-BD59-A6C34878D82A}">
                    <a16:rowId xmlns:a16="http://schemas.microsoft.com/office/drawing/2014/main" xmlns="" val="10011"/>
                  </a:ext>
                </a:extLst>
              </a:tr>
              <a:tr h="288000">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tc>
                  <a:txBody>
                    <a:bodyPr/>
                    <a:lstStyle/>
                    <a:p>
                      <a:endParaRPr lang="nl-NL" sz="900" dirty="0">
                        <a:solidFill>
                          <a:srgbClr val="002060"/>
                        </a:solidFill>
                      </a:endParaRPr>
                    </a:p>
                  </a:txBody>
                  <a:tcPr/>
                </a:tc>
                <a:extLst>
                  <a:ext uri="{0D108BD9-81ED-4DB2-BD59-A6C34878D82A}">
                    <a16:rowId xmlns:a16="http://schemas.microsoft.com/office/drawing/2014/main" xmlns="" val="10012"/>
                  </a:ext>
                </a:extLst>
              </a:tr>
            </a:tbl>
          </a:graphicData>
        </a:graphic>
      </p:graphicFrame>
      <p:sp>
        <p:nvSpPr>
          <p:cNvPr id="14" name="Stroomdiagram: Verbindingslijn 13"/>
          <p:cNvSpPr/>
          <p:nvPr/>
        </p:nvSpPr>
        <p:spPr>
          <a:xfrm>
            <a:off x="4367808" y="3095198"/>
            <a:ext cx="144000" cy="144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5" name="Stroomdiagram: Verbindingslijn 14"/>
          <p:cNvSpPr/>
          <p:nvPr/>
        </p:nvSpPr>
        <p:spPr>
          <a:xfrm>
            <a:off x="4367808" y="3391598"/>
            <a:ext cx="144000" cy="144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6" name="Stroomdiagram: Verbindingslijn 15"/>
          <p:cNvSpPr/>
          <p:nvPr/>
        </p:nvSpPr>
        <p:spPr>
          <a:xfrm>
            <a:off x="4367808" y="3687998"/>
            <a:ext cx="144000" cy="144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7" name="Stroomdiagram: Verbindingslijn 16"/>
          <p:cNvSpPr/>
          <p:nvPr/>
        </p:nvSpPr>
        <p:spPr>
          <a:xfrm>
            <a:off x="4367808" y="3984398"/>
            <a:ext cx="144000" cy="144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8" name="Stroomdiagram: Verbindingslijn 17"/>
          <p:cNvSpPr/>
          <p:nvPr/>
        </p:nvSpPr>
        <p:spPr>
          <a:xfrm>
            <a:off x="4367808" y="4280798"/>
            <a:ext cx="144000" cy="144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9" name="Stroomdiagram: Verbindingslijn 18"/>
          <p:cNvSpPr/>
          <p:nvPr/>
        </p:nvSpPr>
        <p:spPr>
          <a:xfrm>
            <a:off x="4367808" y="4577198"/>
            <a:ext cx="144000" cy="144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0" name="Stroomdiagram: Verbindingslijn 19"/>
          <p:cNvSpPr/>
          <p:nvPr/>
        </p:nvSpPr>
        <p:spPr>
          <a:xfrm>
            <a:off x="4367808" y="4873598"/>
            <a:ext cx="144000" cy="144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1" name="Stroomdiagram: Verbindingslijn 20"/>
          <p:cNvSpPr/>
          <p:nvPr/>
        </p:nvSpPr>
        <p:spPr>
          <a:xfrm>
            <a:off x="4367808" y="5169998"/>
            <a:ext cx="144000" cy="144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2" name="Stroomdiagram: Verbindingslijn 21"/>
          <p:cNvSpPr/>
          <p:nvPr/>
        </p:nvSpPr>
        <p:spPr>
          <a:xfrm>
            <a:off x="4367808" y="5445830"/>
            <a:ext cx="144000" cy="144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3" name="Stroomdiagram: Verbindingslijn 22"/>
          <p:cNvSpPr/>
          <p:nvPr/>
        </p:nvSpPr>
        <p:spPr>
          <a:xfrm>
            <a:off x="4367808" y="5742230"/>
            <a:ext cx="144000" cy="144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4" name="Stroomdiagram: Verbindingslijn 23"/>
          <p:cNvSpPr/>
          <p:nvPr/>
        </p:nvSpPr>
        <p:spPr>
          <a:xfrm>
            <a:off x="4367808" y="6038630"/>
            <a:ext cx="144000" cy="144000"/>
          </a:xfrm>
          <a:prstGeom prst="flowChartConnector">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5" name="Tekstvak 1"/>
          <p:cNvSpPr txBox="1">
            <a:spLocks noChangeArrowheads="1"/>
          </p:cNvSpPr>
          <p:nvPr/>
        </p:nvSpPr>
        <p:spPr bwMode="auto">
          <a:xfrm>
            <a:off x="10056440" y="404664"/>
            <a:ext cx="172819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rgbClr val="72797F"/>
                </a:solidFill>
                <a:latin typeface="Verdana" pitchFamily="34" charset="0"/>
              </a:defRPr>
            </a:lvl1pPr>
            <a:lvl2pPr marL="742950" indent="-285750" eaLnBrk="0" hangingPunct="0">
              <a:spcBef>
                <a:spcPct val="20000"/>
              </a:spcBef>
              <a:buChar char="–"/>
              <a:defRPr sz="3200">
                <a:solidFill>
                  <a:srgbClr val="72797F"/>
                </a:solidFill>
                <a:latin typeface="Verdana" pitchFamily="34" charset="0"/>
              </a:defRPr>
            </a:lvl2pPr>
            <a:lvl3pPr marL="1143000" indent="-228600" eaLnBrk="0" hangingPunct="0">
              <a:spcBef>
                <a:spcPct val="20000"/>
              </a:spcBef>
              <a:buChar char="•"/>
              <a:defRPr sz="3200">
                <a:solidFill>
                  <a:srgbClr val="72797F"/>
                </a:solidFill>
                <a:latin typeface="Verdana" pitchFamily="34" charset="0"/>
              </a:defRPr>
            </a:lvl3pPr>
            <a:lvl4pPr marL="1600200" indent="-228600" eaLnBrk="0" hangingPunct="0">
              <a:spcBef>
                <a:spcPct val="20000"/>
              </a:spcBef>
              <a:buChar char="–"/>
              <a:defRPr sz="3200">
                <a:solidFill>
                  <a:srgbClr val="72797F"/>
                </a:solidFill>
                <a:latin typeface="Verdana" pitchFamily="34" charset="0"/>
              </a:defRPr>
            </a:lvl4pPr>
            <a:lvl5pPr marL="2057400" indent="-228600" eaLnBrk="0" hangingPunct="0">
              <a:spcBef>
                <a:spcPct val="20000"/>
              </a:spcBef>
              <a:buChar char="»"/>
              <a:defRPr sz="3200">
                <a:solidFill>
                  <a:srgbClr val="72797F"/>
                </a:solidFill>
                <a:latin typeface="Verdana" pitchFamily="34" charset="0"/>
              </a:defRPr>
            </a:lvl5pPr>
            <a:lvl6pPr marL="2514600" indent="-228600" eaLnBrk="0" fontAlgn="base" hangingPunct="0">
              <a:spcBef>
                <a:spcPct val="20000"/>
              </a:spcBef>
              <a:spcAft>
                <a:spcPct val="0"/>
              </a:spcAft>
              <a:buChar char="»"/>
              <a:defRPr sz="3200">
                <a:solidFill>
                  <a:srgbClr val="72797F"/>
                </a:solidFill>
                <a:latin typeface="Verdana" pitchFamily="34" charset="0"/>
              </a:defRPr>
            </a:lvl6pPr>
            <a:lvl7pPr marL="2971800" indent="-228600" eaLnBrk="0" fontAlgn="base" hangingPunct="0">
              <a:spcBef>
                <a:spcPct val="20000"/>
              </a:spcBef>
              <a:spcAft>
                <a:spcPct val="0"/>
              </a:spcAft>
              <a:buChar char="»"/>
              <a:defRPr sz="3200">
                <a:solidFill>
                  <a:srgbClr val="72797F"/>
                </a:solidFill>
                <a:latin typeface="Verdana" pitchFamily="34" charset="0"/>
              </a:defRPr>
            </a:lvl7pPr>
            <a:lvl8pPr marL="3429000" indent="-228600" eaLnBrk="0" fontAlgn="base" hangingPunct="0">
              <a:spcBef>
                <a:spcPct val="20000"/>
              </a:spcBef>
              <a:spcAft>
                <a:spcPct val="0"/>
              </a:spcAft>
              <a:buChar char="»"/>
              <a:defRPr sz="3200">
                <a:solidFill>
                  <a:srgbClr val="72797F"/>
                </a:solidFill>
                <a:latin typeface="Verdana" pitchFamily="34" charset="0"/>
              </a:defRPr>
            </a:lvl8pPr>
            <a:lvl9pPr marL="3886200" indent="-228600" eaLnBrk="0" fontAlgn="base" hangingPunct="0">
              <a:spcBef>
                <a:spcPct val="20000"/>
              </a:spcBef>
              <a:spcAft>
                <a:spcPct val="0"/>
              </a:spcAft>
              <a:buChar char="»"/>
              <a:defRPr sz="3200">
                <a:solidFill>
                  <a:srgbClr val="72797F"/>
                </a:solidFill>
                <a:latin typeface="Verdana" pitchFamily="34" charset="0"/>
              </a:defRPr>
            </a:lvl9pPr>
          </a:lstStyle>
          <a:p>
            <a:pPr eaLnBrk="1" hangingPunct="1">
              <a:spcBef>
                <a:spcPct val="0"/>
              </a:spcBef>
              <a:buFontTx/>
              <a:buNone/>
            </a:pPr>
            <a:r>
              <a:rPr lang="nl-NL" altLang="en-US" sz="800" b="1" dirty="0">
                <a:solidFill>
                  <a:schemeClr val="tx1"/>
                </a:solidFill>
                <a:latin typeface="Arial" charset="0"/>
              </a:rPr>
              <a:t>Legenda</a:t>
            </a:r>
          </a:p>
          <a:p>
            <a:pPr eaLnBrk="1" hangingPunct="1">
              <a:spcBef>
                <a:spcPct val="0"/>
              </a:spcBef>
              <a:buFontTx/>
              <a:buNone/>
            </a:pPr>
            <a:r>
              <a:rPr lang="nl-NL" altLang="en-US" sz="800" dirty="0">
                <a:solidFill>
                  <a:schemeClr val="tx1"/>
                </a:solidFill>
                <a:latin typeface="Arial" charset="0"/>
              </a:rPr>
              <a:t>Uitvoering volgens plan</a:t>
            </a:r>
          </a:p>
          <a:p>
            <a:pPr eaLnBrk="1" hangingPunct="1">
              <a:spcBef>
                <a:spcPct val="0"/>
              </a:spcBef>
              <a:buFontTx/>
              <a:buNone/>
            </a:pPr>
            <a:r>
              <a:rPr lang="nl-NL" altLang="en-US" sz="800" dirty="0">
                <a:solidFill>
                  <a:schemeClr val="tx1"/>
                </a:solidFill>
                <a:latin typeface="Arial" charset="0"/>
              </a:rPr>
              <a:t>Uitvoering verdient aandacht</a:t>
            </a:r>
          </a:p>
          <a:p>
            <a:pPr eaLnBrk="1" hangingPunct="1">
              <a:spcBef>
                <a:spcPct val="0"/>
              </a:spcBef>
              <a:buFontTx/>
              <a:buNone/>
            </a:pPr>
            <a:r>
              <a:rPr lang="nl-NL" altLang="en-US" sz="800" dirty="0">
                <a:solidFill>
                  <a:schemeClr val="tx1"/>
                </a:solidFill>
                <a:latin typeface="Arial" charset="0"/>
              </a:rPr>
              <a:t>Uitvoering niet volgens </a:t>
            </a:r>
            <a:r>
              <a:rPr lang="nl-NL" altLang="en-US" sz="800" dirty="0" smtClean="0">
                <a:solidFill>
                  <a:schemeClr val="tx1"/>
                </a:solidFill>
                <a:latin typeface="Arial" charset="0"/>
              </a:rPr>
              <a:t>plan</a:t>
            </a:r>
          </a:p>
          <a:p>
            <a:pPr eaLnBrk="1" hangingPunct="1">
              <a:spcBef>
                <a:spcPct val="0"/>
              </a:spcBef>
              <a:buFontTx/>
              <a:buNone/>
            </a:pPr>
            <a:r>
              <a:rPr lang="nl-NL" altLang="en-US" sz="800" dirty="0" smtClean="0">
                <a:solidFill>
                  <a:schemeClr val="tx1"/>
                </a:solidFill>
                <a:latin typeface="Arial" charset="0"/>
              </a:rPr>
              <a:t>Uitvoering niet te controleren</a:t>
            </a:r>
            <a:endParaRPr lang="nl-NL" altLang="en-US" sz="800" dirty="0">
              <a:solidFill>
                <a:schemeClr val="tx1"/>
              </a:solidFill>
              <a:latin typeface="Arial" charset="0"/>
            </a:endParaRPr>
          </a:p>
        </p:txBody>
      </p:sp>
      <p:sp>
        <p:nvSpPr>
          <p:cNvPr id="26" name="Stroomdiagram: Verbindingslijn 25"/>
          <p:cNvSpPr/>
          <p:nvPr/>
        </p:nvSpPr>
        <p:spPr>
          <a:xfrm>
            <a:off x="9908851" y="622796"/>
            <a:ext cx="46800" cy="46038"/>
          </a:xfrm>
          <a:prstGeom prst="flowChartConnector">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7" name="Stroomdiagram: Verbindingslijn 26"/>
          <p:cNvSpPr/>
          <p:nvPr/>
        </p:nvSpPr>
        <p:spPr>
          <a:xfrm>
            <a:off x="9909662" y="743377"/>
            <a:ext cx="46038" cy="46038"/>
          </a:xfrm>
          <a:prstGeom prst="flowChartConnector">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8" name="Stroomdiagram: Verbindingslijn 27"/>
          <p:cNvSpPr/>
          <p:nvPr/>
        </p:nvSpPr>
        <p:spPr>
          <a:xfrm>
            <a:off x="9909662" y="858540"/>
            <a:ext cx="46038" cy="44450"/>
          </a:xfrm>
          <a:prstGeom prst="flowChartConnector">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9" name="Stroomdiagram: Verbindingslijn 28"/>
          <p:cNvSpPr/>
          <p:nvPr/>
        </p:nvSpPr>
        <p:spPr>
          <a:xfrm>
            <a:off x="9909662" y="980728"/>
            <a:ext cx="46038" cy="44450"/>
          </a:xfrm>
          <a:prstGeom prst="flowChartConnector">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Tree>
    <p:extLst>
      <p:ext uri="{BB962C8B-B14F-4D97-AF65-F5344CB8AC3E}">
        <p14:creationId xmlns:p14="http://schemas.microsoft.com/office/powerpoint/2010/main" val="131210333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Appendix/ bijlage</a:t>
            </a:r>
            <a:endParaRPr lang="nl-NL" sz="4000" dirty="0"/>
          </a:p>
        </p:txBody>
      </p:sp>
      <p:sp>
        <p:nvSpPr>
          <p:cNvPr id="3" name="Tijdelijke aanduiding voor inhoud 2"/>
          <p:cNvSpPr>
            <a:spLocks noGrp="1"/>
          </p:cNvSpPr>
          <p:nvPr>
            <p:ph idx="1"/>
          </p:nvPr>
        </p:nvSpPr>
        <p:spPr>
          <a:xfrm>
            <a:off x="1536703" y="2060848"/>
            <a:ext cx="10223500" cy="4094981"/>
          </a:xfrm>
        </p:spPr>
        <p:txBody>
          <a:bodyPr/>
          <a:lstStyle/>
          <a:p>
            <a:r>
              <a:rPr lang="nl-NL" sz="2000" dirty="0"/>
              <a:t>Na deze slide komen alle sheets welke niet worden opgenomen in de uiteindelijke presentatie. Zo blijft de informatie wel compleet en kunnen raadsleden, indien zij dit willen, de volledige uitwerkingen doornemen. </a:t>
            </a:r>
          </a:p>
        </p:txBody>
      </p:sp>
    </p:spTree>
    <p:extLst>
      <p:ext uri="{BB962C8B-B14F-4D97-AF65-F5344CB8AC3E}">
        <p14:creationId xmlns:p14="http://schemas.microsoft.com/office/powerpoint/2010/main" val="197102772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Lege dia’s</a:t>
            </a:r>
          </a:p>
        </p:txBody>
      </p:sp>
      <p:sp>
        <p:nvSpPr>
          <p:cNvPr id="3" name="Tijdelijke aanduiding voor inhoud 2"/>
          <p:cNvSpPr>
            <a:spLocks noGrp="1"/>
          </p:cNvSpPr>
          <p:nvPr>
            <p:ph idx="1"/>
          </p:nvPr>
        </p:nvSpPr>
        <p:spPr>
          <a:xfrm>
            <a:off x="1536703" y="2060848"/>
            <a:ext cx="10223500" cy="4094981"/>
          </a:xfrm>
        </p:spPr>
        <p:txBody>
          <a:bodyPr/>
          <a:lstStyle/>
          <a:p>
            <a:endParaRPr lang="nl-NL" sz="2000" dirty="0"/>
          </a:p>
        </p:txBody>
      </p:sp>
    </p:spTree>
    <p:extLst>
      <p:ext uri="{BB962C8B-B14F-4D97-AF65-F5344CB8AC3E}">
        <p14:creationId xmlns:p14="http://schemas.microsoft.com/office/powerpoint/2010/main" val="368415159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Titel</a:t>
            </a:r>
            <a:endParaRPr lang="nl-NL" sz="4000" dirty="0"/>
          </a:p>
        </p:txBody>
      </p:sp>
      <p:sp>
        <p:nvSpPr>
          <p:cNvPr id="3" name="Tijdelijke aanduiding voor inhoud 2"/>
          <p:cNvSpPr>
            <a:spLocks noGrp="1"/>
          </p:cNvSpPr>
          <p:nvPr>
            <p:ph idx="1"/>
          </p:nvPr>
        </p:nvSpPr>
        <p:spPr>
          <a:xfrm>
            <a:off x="1536703" y="2060848"/>
            <a:ext cx="10223500" cy="4094981"/>
          </a:xfrm>
        </p:spPr>
        <p:txBody>
          <a:bodyPr/>
          <a:lstStyle/>
          <a:p>
            <a:pPr marL="0" indent="0">
              <a:buNone/>
            </a:pPr>
            <a:r>
              <a:rPr lang="nl-NL" sz="2000" dirty="0"/>
              <a:t>(Tekst)</a:t>
            </a:r>
          </a:p>
        </p:txBody>
      </p:sp>
    </p:spTree>
    <p:extLst>
      <p:ext uri="{BB962C8B-B14F-4D97-AF65-F5344CB8AC3E}">
        <p14:creationId xmlns:p14="http://schemas.microsoft.com/office/powerpoint/2010/main" val="7142493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559496" y="773832"/>
            <a:ext cx="10204449" cy="1143000"/>
          </a:xfrm>
        </p:spPr>
        <p:txBody>
          <a:bodyPr/>
          <a:lstStyle/>
          <a:p>
            <a:r>
              <a:rPr lang="nl-NL" sz="3200" dirty="0"/>
              <a:t>Wat is het beeld op hoofdlijnen?</a:t>
            </a:r>
            <a:br>
              <a:rPr lang="nl-NL" sz="3200" dirty="0"/>
            </a:br>
            <a:r>
              <a:rPr lang="nl-NL" sz="3200" dirty="0"/>
              <a:t>Voornaamste bevindingen</a:t>
            </a:r>
          </a:p>
        </p:txBody>
      </p:sp>
      <p:sp>
        <p:nvSpPr>
          <p:cNvPr id="3" name="Tijdelijke aanduiding voor inhoud 2"/>
          <p:cNvSpPr>
            <a:spLocks noGrp="1"/>
          </p:cNvSpPr>
          <p:nvPr>
            <p:ph idx="1"/>
          </p:nvPr>
        </p:nvSpPr>
        <p:spPr>
          <a:xfrm>
            <a:off x="1536703" y="2060848"/>
            <a:ext cx="10223500" cy="4094981"/>
          </a:xfrm>
        </p:spPr>
        <p:txBody>
          <a:bodyPr/>
          <a:lstStyle/>
          <a:p>
            <a:r>
              <a:rPr lang="nl-NL" sz="2000" dirty="0"/>
              <a:t>Beschrijf hier puntsgewijs:</a:t>
            </a:r>
          </a:p>
          <a:p>
            <a:pPr marL="457200" indent="-457200">
              <a:buFont typeface="+mj-lt"/>
              <a:buAutoNum type="arabicPeriod"/>
            </a:pPr>
            <a:r>
              <a:rPr lang="nl-NL" sz="2000" i="1" dirty="0"/>
              <a:t>De voornaamste bevindingen</a:t>
            </a:r>
          </a:p>
        </p:txBody>
      </p:sp>
    </p:spTree>
    <p:extLst>
      <p:ext uri="{BB962C8B-B14F-4D97-AF65-F5344CB8AC3E}">
        <p14:creationId xmlns:p14="http://schemas.microsoft.com/office/powerpoint/2010/main" val="655842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3200" dirty="0"/>
              <a:t>Wat is het beeld op hoofdlijnen? </a:t>
            </a:r>
            <a:br>
              <a:rPr lang="nl-NL" sz="3200" dirty="0"/>
            </a:br>
            <a:r>
              <a:rPr lang="nl-NL" sz="3200" dirty="0"/>
              <a:t>Inkomsten en uitgaven</a:t>
            </a:r>
          </a:p>
        </p:txBody>
      </p:sp>
      <p:sp>
        <p:nvSpPr>
          <p:cNvPr id="3" name="Tijdelijke aanduiding voor inhoud 2"/>
          <p:cNvSpPr>
            <a:spLocks noGrp="1"/>
          </p:cNvSpPr>
          <p:nvPr>
            <p:ph idx="1"/>
          </p:nvPr>
        </p:nvSpPr>
        <p:spPr/>
        <p:txBody>
          <a:bodyPr/>
          <a:lstStyle/>
          <a:p>
            <a:r>
              <a:rPr lang="nl-NL" sz="2000" dirty="0"/>
              <a:t>Zet hier een afbeelding of tabel neer met de inkomsten en uitgaven op het beleidsterrein en/of de volledige begroting. </a:t>
            </a:r>
          </a:p>
          <a:p>
            <a:pPr marL="514350" indent="-514350">
              <a:buFont typeface="+mj-lt"/>
              <a:buAutoNum type="arabicPeriod"/>
            </a:pPr>
            <a:endParaRPr lang="nl-NL" sz="2000" dirty="0"/>
          </a:p>
          <a:p>
            <a:pPr marL="514350" indent="-514350">
              <a:buFont typeface="+mj-lt"/>
              <a:buAutoNum type="arabicPeriod"/>
            </a:pPr>
            <a:endParaRPr lang="nl-NL" sz="2000" dirty="0"/>
          </a:p>
        </p:txBody>
      </p:sp>
    </p:spTree>
    <p:extLst>
      <p:ext uri="{BB962C8B-B14F-4D97-AF65-F5344CB8AC3E}">
        <p14:creationId xmlns:p14="http://schemas.microsoft.com/office/powerpoint/2010/main" val="3442853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3200" dirty="0"/>
              <a:t>Wat is het beeld op hoofdlijnen? </a:t>
            </a:r>
            <a:br>
              <a:rPr lang="nl-NL" sz="3200" dirty="0"/>
            </a:br>
            <a:r>
              <a:rPr lang="nl-NL" sz="3200" dirty="0"/>
              <a:t>Relevante ontwikkelingen (1)</a:t>
            </a:r>
          </a:p>
        </p:txBody>
      </p:sp>
      <p:sp>
        <p:nvSpPr>
          <p:cNvPr id="3" name="Tijdelijke aanduiding voor inhoud 2"/>
          <p:cNvSpPr>
            <a:spLocks noGrp="1"/>
          </p:cNvSpPr>
          <p:nvPr>
            <p:ph idx="1"/>
          </p:nvPr>
        </p:nvSpPr>
        <p:spPr/>
        <p:txBody>
          <a:bodyPr/>
          <a:lstStyle/>
          <a:p>
            <a:r>
              <a:rPr lang="nl-NL" sz="2000" dirty="0"/>
              <a:t>Beschrijf hier relevante ontwikkelingen op het beleidsterrein. Denk hier bijvoorbeeld aan </a:t>
            </a:r>
          </a:p>
          <a:p>
            <a:pPr lvl="1"/>
            <a:r>
              <a:rPr lang="nl-NL" sz="2000" dirty="0"/>
              <a:t>Taken die vanuit het Rijk naar de gemeente worden gedecentraliseerd; </a:t>
            </a:r>
          </a:p>
          <a:p>
            <a:pPr lvl="1"/>
            <a:r>
              <a:rPr lang="nl-NL" sz="2000" dirty="0"/>
              <a:t>Ontwikkelingen en trends in de tijd die te herkennen zijn op het beleidsterrein; </a:t>
            </a:r>
          </a:p>
          <a:p>
            <a:pPr lvl="1"/>
            <a:r>
              <a:rPr lang="nl-NL" sz="2000" dirty="0"/>
              <a:t>Relevante (</a:t>
            </a:r>
            <a:r>
              <a:rPr lang="nl-NL" sz="2000" dirty="0" err="1"/>
              <a:t>raads</a:t>
            </a:r>
            <a:r>
              <a:rPr lang="nl-NL" sz="2000" dirty="0"/>
              <a:t>)besluiten die invloed hadden op de begroting of op het beleidsterrein;</a:t>
            </a:r>
          </a:p>
          <a:p>
            <a:pPr lvl="1"/>
            <a:r>
              <a:rPr lang="nl-NL" sz="2000" dirty="0"/>
              <a:t>Benchmarks met vergelijkbare- of regio gemeenten op het beleidsterrein</a:t>
            </a:r>
          </a:p>
          <a:p>
            <a:pPr lvl="1"/>
            <a:endParaRPr lang="nl-NL" sz="2000" dirty="0"/>
          </a:p>
          <a:p>
            <a:pPr marL="514350" indent="-514350">
              <a:buFont typeface="+mj-lt"/>
              <a:buAutoNum type="arabicPeriod"/>
            </a:pPr>
            <a:endParaRPr lang="nl-NL" sz="2000" dirty="0"/>
          </a:p>
          <a:p>
            <a:pPr marL="514350" indent="-514350">
              <a:buFont typeface="+mj-lt"/>
              <a:buAutoNum type="arabicPeriod"/>
            </a:pPr>
            <a:endParaRPr lang="nl-NL" sz="2000" dirty="0"/>
          </a:p>
        </p:txBody>
      </p:sp>
    </p:spTree>
    <p:extLst>
      <p:ext uri="{BB962C8B-B14F-4D97-AF65-F5344CB8AC3E}">
        <p14:creationId xmlns:p14="http://schemas.microsoft.com/office/powerpoint/2010/main" val="968981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3200" dirty="0"/>
              <a:t>Wat is het beeld op hoofdlijnen? </a:t>
            </a:r>
            <a:br>
              <a:rPr lang="nl-NL" sz="3200" dirty="0"/>
            </a:br>
            <a:r>
              <a:rPr lang="nl-NL" sz="3200" dirty="0"/>
              <a:t>Relevante ontwikkelingen (2)</a:t>
            </a:r>
          </a:p>
        </p:txBody>
      </p:sp>
      <p:sp>
        <p:nvSpPr>
          <p:cNvPr id="3" name="Tijdelijke aanduiding voor inhoud 2"/>
          <p:cNvSpPr>
            <a:spLocks noGrp="1"/>
          </p:cNvSpPr>
          <p:nvPr>
            <p:ph idx="1"/>
          </p:nvPr>
        </p:nvSpPr>
        <p:spPr/>
        <p:txBody>
          <a:bodyPr/>
          <a:lstStyle/>
          <a:p>
            <a:r>
              <a:rPr lang="nl-NL" sz="2000" dirty="0"/>
              <a:t>Denk bijvoorbeeld aan: </a:t>
            </a:r>
          </a:p>
          <a:p>
            <a:pPr lvl="1"/>
            <a:r>
              <a:rPr lang="nl-NL" sz="2000" dirty="0"/>
              <a:t>Het aantal wijkagenten in de afgelopen jaren; </a:t>
            </a:r>
          </a:p>
          <a:p>
            <a:pPr lvl="1"/>
            <a:r>
              <a:rPr lang="nl-NL" sz="2000" dirty="0"/>
              <a:t>Aantal leerlingen op de basis- en middelbare scholen;</a:t>
            </a:r>
          </a:p>
          <a:p>
            <a:pPr lvl="1"/>
            <a:r>
              <a:rPr lang="nl-NL" sz="2000" dirty="0"/>
              <a:t>Gemiddelde CITO-score in de gemeente t.o.v. landelijk of regionaal;</a:t>
            </a:r>
          </a:p>
          <a:p>
            <a:pPr lvl="1"/>
            <a:r>
              <a:rPr lang="nl-NL" sz="2000" dirty="0"/>
              <a:t>Aantal winkels en ondernemingen in de gemeente; </a:t>
            </a:r>
          </a:p>
          <a:p>
            <a:pPr lvl="1"/>
            <a:r>
              <a:rPr lang="nl-NL" sz="2000" dirty="0"/>
              <a:t>Duurzaamheidsambities en –ontwikkelingen;</a:t>
            </a:r>
          </a:p>
          <a:p>
            <a:pPr lvl="1"/>
            <a:r>
              <a:rPr lang="nl-NL" sz="2000" dirty="0"/>
              <a:t>Aantal woningen in de gemeente (+ toename en/of afname)</a:t>
            </a:r>
          </a:p>
          <a:p>
            <a:pPr lvl="1"/>
            <a:endParaRPr lang="nl-NL" sz="2000" dirty="0"/>
          </a:p>
          <a:p>
            <a:pPr lvl="1"/>
            <a:endParaRPr lang="nl-NL" sz="2000" dirty="0"/>
          </a:p>
          <a:p>
            <a:pPr marL="514350" indent="-514350">
              <a:buFont typeface="+mj-lt"/>
              <a:buAutoNum type="arabicPeriod"/>
            </a:pPr>
            <a:endParaRPr lang="nl-NL" sz="2000" dirty="0"/>
          </a:p>
          <a:p>
            <a:pPr marL="514350" indent="-514350">
              <a:buFont typeface="+mj-lt"/>
              <a:buAutoNum type="arabicPeriod"/>
            </a:pPr>
            <a:endParaRPr lang="nl-NL" sz="2000" dirty="0"/>
          </a:p>
        </p:txBody>
      </p:sp>
    </p:spTree>
    <p:extLst>
      <p:ext uri="{BB962C8B-B14F-4D97-AF65-F5344CB8AC3E}">
        <p14:creationId xmlns:p14="http://schemas.microsoft.com/office/powerpoint/2010/main" val="13842339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3200" dirty="0"/>
              <a:t>Wat is het beeld op hoofdlijnen? </a:t>
            </a:r>
            <a:br>
              <a:rPr lang="nl-NL" sz="3200" dirty="0"/>
            </a:br>
            <a:r>
              <a:rPr lang="nl-NL" sz="3200" dirty="0"/>
              <a:t>Rapporten en studies</a:t>
            </a:r>
          </a:p>
        </p:txBody>
      </p:sp>
      <p:sp>
        <p:nvSpPr>
          <p:cNvPr id="3" name="Tijdelijke aanduiding voor inhoud 2"/>
          <p:cNvSpPr>
            <a:spLocks noGrp="1"/>
          </p:cNvSpPr>
          <p:nvPr>
            <p:ph idx="1"/>
          </p:nvPr>
        </p:nvSpPr>
        <p:spPr/>
        <p:txBody>
          <a:bodyPr/>
          <a:lstStyle/>
          <a:p>
            <a:r>
              <a:rPr lang="nl-NL" sz="2000" dirty="0"/>
              <a:t>Beschrijf hier, indien aanwezig, de meest opvallende conclusies en aanbevelingen uit rapporten en studies over de prestaties op het beleidsterrein. </a:t>
            </a:r>
          </a:p>
          <a:p>
            <a:endParaRPr lang="nl-NL" sz="2000" dirty="0"/>
          </a:p>
          <a:p>
            <a:r>
              <a:rPr lang="nl-NL" sz="2000" dirty="0"/>
              <a:t>Dit kan ook meegenomen worden in de tabellen van vraag 5, hou het hier daarom kort en neem het alleen op als het spraakmakende conclusies en aanbevelingen zijn.  </a:t>
            </a:r>
          </a:p>
          <a:p>
            <a:pPr lvl="1"/>
            <a:endParaRPr lang="nl-NL" sz="2000" dirty="0"/>
          </a:p>
          <a:p>
            <a:pPr marL="514350" indent="-514350">
              <a:buFont typeface="+mj-lt"/>
              <a:buAutoNum type="arabicPeriod"/>
            </a:pPr>
            <a:endParaRPr lang="nl-NL" sz="2000" dirty="0"/>
          </a:p>
          <a:p>
            <a:pPr marL="514350" indent="-514350">
              <a:buFont typeface="+mj-lt"/>
              <a:buAutoNum type="arabicPeriod"/>
            </a:pPr>
            <a:endParaRPr lang="nl-NL" sz="2000" dirty="0"/>
          </a:p>
        </p:txBody>
      </p:sp>
    </p:spTree>
    <p:extLst>
      <p:ext uri="{BB962C8B-B14F-4D97-AF65-F5344CB8AC3E}">
        <p14:creationId xmlns:p14="http://schemas.microsoft.com/office/powerpoint/2010/main" val="2426415214"/>
      </p:ext>
    </p:extLst>
  </p:cSld>
  <p:clrMapOvr>
    <a:masterClrMapping/>
  </p:clrMapOvr>
</p:sld>
</file>

<file path=ppt/theme/theme1.xml><?xml version="1.0" encoding="utf-8"?>
<a:theme xmlns:a="http://schemas.openxmlformats.org/drawingml/2006/main" name="Presentatie_Tweede_Kamer_Breedbeeld">
  <a:themeElements>
    <a:clrScheme name="defaul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a:majorFont>
        <a:latin typeface="Verdana"/>
        <a:ea typeface=""/>
        <a:cs typeface=""/>
      </a:majorFont>
      <a:minorFont>
        <a:latin typeface="Verdana"/>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Kantoor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Presentatie_Tweede_Kamer_Breedbeeld</Template>
  <TotalTime>1402</TotalTime>
  <Words>3123</Words>
  <Application>Microsoft Office PowerPoint</Application>
  <PresentationFormat>Aangepast</PresentationFormat>
  <Paragraphs>555</Paragraphs>
  <Slides>45</Slides>
  <Notes>7</Notes>
  <HiddenSlides>0</HiddenSlides>
  <MMClips>0</MMClips>
  <ScaleCrop>false</ScaleCrop>
  <HeadingPairs>
    <vt:vector size="4" baseType="variant">
      <vt:variant>
        <vt:lpstr>Thema</vt:lpstr>
      </vt:variant>
      <vt:variant>
        <vt:i4>1</vt:i4>
      </vt:variant>
      <vt:variant>
        <vt:lpstr>Diatitels</vt:lpstr>
      </vt:variant>
      <vt:variant>
        <vt:i4>45</vt:i4>
      </vt:variant>
    </vt:vector>
  </HeadingPairs>
  <TitlesOfParts>
    <vt:vector size="46" baseType="lpstr">
      <vt:lpstr>Presentatie_Tweede_Kamer_Breedbeeld</vt:lpstr>
      <vt:lpstr>Methode Duisenberg bij gemeenten</vt:lpstr>
      <vt:lpstr>Algemene informatie over het format</vt:lpstr>
      <vt:lpstr>Inhoudsopgave</vt:lpstr>
      <vt:lpstr>Wat is het beeld op hoofdlijnen?</vt:lpstr>
      <vt:lpstr>Wat is het beeld op hoofdlijnen? Voornaamste bevindingen</vt:lpstr>
      <vt:lpstr>Wat is het beeld op hoofdlijnen?  Inkomsten en uitgaven</vt:lpstr>
      <vt:lpstr>Wat is het beeld op hoofdlijnen?  Relevante ontwikkelingen (1)</vt:lpstr>
      <vt:lpstr>Wat is het beeld op hoofdlijnen?  Relevante ontwikkelingen (2)</vt:lpstr>
      <vt:lpstr>Wat is het beeld op hoofdlijnen?  Rapporten en studies</vt:lpstr>
      <vt:lpstr>Wat is het beeld op hoofdlijnen?  Accenten 20xx</vt:lpstr>
      <vt:lpstr>Welke doelen zijn behaald?</vt:lpstr>
      <vt:lpstr>Welke doelen zijn behaald? Voornaamste bevindingen</vt:lpstr>
      <vt:lpstr>Welke doelen zijn behaald? </vt:lpstr>
      <vt:lpstr>Welke doelen zijn behaald? </vt:lpstr>
      <vt:lpstr>Welke prestaties zijn geleverd?</vt:lpstr>
      <vt:lpstr>Welke prestaties zijn geleverd? Voornaamste bevindingen</vt:lpstr>
      <vt:lpstr>Welke prestaties zijn geleverd? </vt:lpstr>
      <vt:lpstr>Welke prestaties zijn geleverd? </vt:lpstr>
      <vt:lpstr>Wat heeft het gekost?</vt:lpstr>
      <vt:lpstr>Wat heeft het gekost? Voornaamste bevindingen</vt:lpstr>
      <vt:lpstr>Wat heeft het gekost? (toelichting)</vt:lpstr>
      <vt:lpstr>Wat heeft het gekost? (baten en lasten)</vt:lpstr>
      <vt:lpstr>Wat heeft het gekost?   Totaal saldo baten en lasten</vt:lpstr>
      <vt:lpstr>Wat heeft het gekost?   Totaal saldo baten en lasten</vt:lpstr>
      <vt:lpstr>Wat heeft het gekost?   Per programma</vt:lpstr>
      <vt:lpstr>Wat heeft het gekost? Subsidies</vt:lpstr>
      <vt:lpstr>Wat heeft het gekost?  Subsidies</vt:lpstr>
      <vt:lpstr>Wat heeft het gekost? Weerstandsvermogen</vt:lpstr>
      <vt:lpstr>Wat heeft het gekost?  Financiële risico’s</vt:lpstr>
      <vt:lpstr>Wat heeft het gekost?   Financiële kengetallen</vt:lpstr>
      <vt:lpstr>Wat heeft het gekost?   Verbonden partijen</vt:lpstr>
      <vt:lpstr>Wat is het oordeel over rechtmatig-, doelmatig- en doeltreffendheid?</vt:lpstr>
      <vt:lpstr>Wat is het oordeel over rechtmatig-, doelmatig- en doeltreffendheid? –  Voornaamste bevindingen</vt:lpstr>
      <vt:lpstr>Wat is het oordeel over rechtmatigheid van de accountant?</vt:lpstr>
      <vt:lpstr>Wat is het oordeel van de auditcommissie?</vt:lpstr>
      <vt:lpstr>Wat is het oordeel over rechtmatig-, doelmatig- en doeltreffendheid?</vt:lpstr>
      <vt:lpstr>Wat is het oordeel over rechtmatig-, doelmatig- en doeltreffendheid?</vt:lpstr>
      <vt:lpstr>Wat is het oordeel over de bedrijfsvoering?</vt:lpstr>
      <vt:lpstr>Welke conclusies heb ik als rapporteur?</vt:lpstr>
      <vt:lpstr>Welke conclusies heb ik als rapporteur?</vt:lpstr>
      <vt:lpstr>Welke aanbevelingen heb ik als rapporteur?</vt:lpstr>
      <vt:lpstr>Voortgang conclusies en aanbevelingen (Voor in de volgende rapportage)</vt:lpstr>
      <vt:lpstr>Appendix/ bijlage</vt:lpstr>
      <vt:lpstr>Lege dia’s</vt:lpstr>
      <vt:lpstr>Titel</vt:lpstr>
    </vt:vector>
  </TitlesOfParts>
  <Company>Tweede Kamer der Staten-Generaal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Wesley Boer</dc:creator>
  <cp:lastModifiedBy>Wesley Boer</cp:lastModifiedBy>
  <cp:revision>67</cp:revision>
  <cp:lastPrinted>2017-05-09T14:41:14Z</cp:lastPrinted>
  <dcterms:created xsi:type="dcterms:W3CDTF">2015-08-21T07:49:24Z</dcterms:created>
  <dcterms:modified xsi:type="dcterms:W3CDTF">2017-06-14T09:10:37Z</dcterms:modified>
</cp:coreProperties>
</file>