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47"/>
  </p:notesMasterIdLst>
  <p:handoutMasterIdLst>
    <p:handoutMasterId r:id="rId48"/>
  </p:handoutMasterIdLst>
  <p:sldIdLst>
    <p:sldId id="258" r:id="rId2"/>
    <p:sldId id="259" r:id="rId3"/>
    <p:sldId id="322" r:id="rId4"/>
    <p:sldId id="260" r:id="rId5"/>
    <p:sldId id="300" r:id="rId6"/>
    <p:sldId id="292" r:id="rId7"/>
    <p:sldId id="312" r:id="rId8"/>
    <p:sldId id="314" r:id="rId9"/>
    <p:sldId id="313" r:id="rId10"/>
    <p:sldId id="311" r:id="rId11"/>
    <p:sldId id="261" r:id="rId12"/>
    <p:sldId id="301" r:id="rId13"/>
    <p:sldId id="262" r:id="rId14"/>
    <p:sldId id="324" r:id="rId15"/>
    <p:sldId id="263" r:id="rId16"/>
    <p:sldId id="302" r:id="rId17"/>
    <p:sldId id="264" r:id="rId18"/>
    <p:sldId id="316" r:id="rId19"/>
    <p:sldId id="265" r:id="rId20"/>
    <p:sldId id="303" r:id="rId21"/>
    <p:sldId id="266" r:id="rId22"/>
    <p:sldId id="319" r:id="rId23"/>
    <p:sldId id="298" r:id="rId24"/>
    <p:sldId id="317" r:id="rId25"/>
    <p:sldId id="269" r:id="rId26"/>
    <p:sldId id="320" r:id="rId27"/>
    <p:sldId id="321" r:id="rId28"/>
    <p:sldId id="290" r:id="rId29"/>
    <p:sldId id="289" r:id="rId30"/>
    <p:sldId id="291" r:id="rId31"/>
    <p:sldId id="293" r:id="rId32"/>
    <p:sldId id="270" r:id="rId33"/>
    <p:sldId id="304" r:id="rId34"/>
    <p:sldId id="271" r:id="rId35"/>
    <p:sldId id="285" r:id="rId36"/>
    <p:sldId id="286" r:id="rId37"/>
    <p:sldId id="318" r:id="rId38"/>
    <p:sldId id="309" r:id="rId39"/>
    <p:sldId id="305" r:id="rId40"/>
    <p:sldId id="272" r:id="rId41"/>
    <p:sldId id="308" r:id="rId42"/>
    <p:sldId id="325" r:id="rId43"/>
    <p:sldId id="323" r:id="rId44"/>
    <p:sldId id="274" r:id="rId45"/>
    <p:sldId id="288" r:id="rId46"/>
  </p:sldIdLst>
  <p:sldSz cx="12192000" cy="6858000"/>
  <p:notesSz cx="6797675" cy="9926638"/>
  <p:defaultTextStyle>
    <a:defPPr>
      <a:defRPr lang="nl-NL"/>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CCFF"/>
    <a:srgbClr val="00FFFF"/>
    <a:srgbClr val="B2B2B2"/>
    <a:srgbClr val="7279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12C8C85-51F0-491E-9774-3900AFEF0FD7}" styleName="Stijl, licht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10A1B5D5-9B99-4C35-A422-299274C87663}" styleName="Stijl, gemiddeld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72833802-FEF1-4C79-8D5D-14CF1EAF98D9}" styleName="Stijl, licht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autoAdjust="0"/>
    <p:restoredTop sz="94660"/>
  </p:normalViewPr>
  <p:slideViewPr>
    <p:cSldViewPr snapToObjects="1">
      <p:cViewPr>
        <p:scale>
          <a:sx n="100" d="100"/>
          <a:sy n="100" d="100"/>
        </p:scale>
        <p:origin x="-960" y="-312"/>
      </p:cViewPr>
      <p:guideLst>
        <p:guide orient="horz" pos="2160"/>
        <p:guide pos="3840"/>
      </p:guideLst>
    </p:cSldViewPr>
  </p:slideViewPr>
  <p:notesTextViewPr>
    <p:cViewPr>
      <p:scale>
        <a:sx n="100" d="100"/>
        <a:sy n="100" d="100"/>
      </p:scale>
      <p:origin x="0" y="0"/>
    </p:cViewPr>
  </p:notesTextViewPr>
  <p:notesViewPr>
    <p:cSldViewPr snapToObjects="1">
      <p:cViewPr varScale="1">
        <p:scale>
          <a:sx n="66" d="100"/>
          <a:sy n="66" d="100"/>
        </p:scale>
        <p:origin x="0" y="0"/>
      </p:cViewPr>
      <p:guideLst/>
    </p:cSldViewPr>
  </p:notesViewPr>
  <p:gridSpacing cx="36004" cy="36004"/>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19459" name="Rectangle 3"/>
          <p:cNvSpPr>
            <a:spLocks noGrp="1" noChangeArrowheads="1"/>
          </p:cNvSpPr>
          <p:nvPr>
            <p:ph type="dt" sz="quarter"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19460" name="Rectangle 4"/>
          <p:cNvSpPr>
            <a:spLocks noGrp="1" noChangeArrowheads="1"/>
          </p:cNvSpPr>
          <p:nvPr>
            <p:ph type="ftr" sz="quarter" idx="2"/>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19461" name="Rectangle 5"/>
          <p:cNvSpPr>
            <a:spLocks noGrp="1" noChangeArrowheads="1"/>
          </p:cNvSpPr>
          <p:nvPr>
            <p:ph type="sldNum" sz="quarter" idx="3"/>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E279519-2403-4231-9924-6C2A67FA8707}" type="slidenum">
              <a:rPr lang="nl-NL"/>
              <a:pPr/>
              <a:t>‹nr.›</a:t>
            </a:fld>
            <a:endParaRPr lang="nl-NL"/>
          </a:p>
        </p:txBody>
      </p:sp>
    </p:spTree>
    <p:extLst>
      <p:ext uri="{BB962C8B-B14F-4D97-AF65-F5344CB8AC3E}">
        <p14:creationId xmlns:p14="http://schemas.microsoft.com/office/powerpoint/2010/main" val="156711105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nl-NL"/>
          </a:p>
        </p:txBody>
      </p:sp>
      <p:sp>
        <p:nvSpPr>
          <p:cNvPr id="6147" name="Rectangle 3"/>
          <p:cNvSpPr>
            <a:spLocks noGrp="1" noChangeArrowheads="1"/>
          </p:cNvSpPr>
          <p:nvPr>
            <p:ph type="dt" idx="1"/>
          </p:nvPr>
        </p:nvSpPr>
        <p:spPr bwMode="auto">
          <a:xfrm>
            <a:off x="3850443" y="0"/>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nl-NL"/>
          </a:p>
        </p:txBody>
      </p:sp>
      <p:sp>
        <p:nvSpPr>
          <p:cNvPr id="6148"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149" name="Rectangle 5"/>
          <p:cNvSpPr>
            <a:spLocks noGrp="1" noChangeArrowheads="1"/>
          </p:cNvSpPr>
          <p:nvPr>
            <p:ph type="body" sz="quarter" idx="3"/>
          </p:nvPr>
        </p:nvSpPr>
        <p:spPr bwMode="auto">
          <a:xfrm>
            <a:off x="679768" y="4715153"/>
            <a:ext cx="5438140" cy="4466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6150" name="Rectangle 6"/>
          <p:cNvSpPr>
            <a:spLocks noGrp="1" noChangeArrowheads="1"/>
          </p:cNvSpPr>
          <p:nvPr>
            <p:ph type="ftr" sz="quarter" idx="4"/>
          </p:nvPr>
        </p:nvSpPr>
        <p:spPr bwMode="auto">
          <a:xfrm>
            <a:off x="0"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nl-NL"/>
          </a:p>
        </p:txBody>
      </p:sp>
      <p:sp>
        <p:nvSpPr>
          <p:cNvPr id="6151" name="Rectangle 7"/>
          <p:cNvSpPr>
            <a:spLocks noGrp="1" noChangeArrowheads="1"/>
          </p:cNvSpPr>
          <p:nvPr>
            <p:ph type="sldNum" sz="quarter" idx="5"/>
          </p:nvPr>
        </p:nvSpPr>
        <p:spPr bwMode="auto">
          <a:xfrm>
            <a:off x="3850443" y="9428583"/>
            <a:ext cx="2945659" cy="496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91961F4-A1E2-46E6-93C0-5512BFAD18B5}" type="slidenum">
              <a:rPr lang="nl-NL"/>
              <a:pPr/>
              <a:t>‹nr.›</a:t>
            </a:fld>
            <a:endParaRPr lang="nl-NL"/>
          </a:p>
        </p:txBody>
      </p:sp>
    </p:spTree>
    <p:extLst>
      <p:ext uri="{BB962C8B-B14F-4D97-AF65-F5344CB8AC3E}">
        <p14:creationId xmlns:p14="http://schemas.microsoft.com/office/powerpoint/2010/main" val="316197811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1</a:t>
            </a:fld>
            <a:endParaRPr lang="nl-NL"/>
          </a:p>
        </p:txBody>
      </p:sp>
    </p:spTree>
    <p:extLst>
      <p:ext uri="{BB962C8B-B14F-4D97-AF65-F5344CB8AC3E}">
        <p14:creationId xmlns:p14="http://schemas.microsoft.com/office/powerpoint/2010/main" val="11245214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2</a:t>
            </a:fld>
            <a:endParaRPr lang="nl-NL"/>
          </a:p>
        </p:txBody>
      </p:sp>
    </p:spTree>
    <p:extLst>
      <p:ext uri="{BB962C8B-B14F-4D97-AF65-F5344CB8AC3E}">
        <p14:creationId xmlns:p14="http://schemas.microsoft.com/office/powerpoint/2010/main" val="22950200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3</a:t>
            </a:fld>
            <a:endParaRPr lang="nl-NL"/>
          </a:p>
        </p:txBody>
      </p:sp>
    </p:spTree>
    <p:extLst>
      <p:ext uri="{BB962C8B-B14F-4D97-AF65-F5344CB8AC3E}">
        <p14:creationId xmlns:p14="http://schemas.microsoft.com/office/powerpoint/2010/main" val="22950200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23</a:t>
            </a:fld>
            <a:endParaRPr lang="nl-NL"/>
          </a:p>
        </p:txBody>
      </p:sp>
    </p:spTree>
    <p:extLst>
      <p:ext uri="{BB962C8B-B14F-4D97-AF65-F5344CB8AC3E}">
        <p14:creationId xmlns:p14="http://schemas.microsoft.com/office/powerpoint/2010/main" val="27579983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24</a:t>
            </a:fld>
            <a:endParaRPr lang="nl-NL"/>
          </a:p>
        </p:txBody>
      </p:sp>
    </p:spTree>
    <p:extLst>
      <p:ext uri="{BB962C8B-B14F-4D97-AF65-F5344CB8AC3E}">
        <p14:creationId xmlns:p14="http://schemas.microsoft.com/office/powerpoint/2010/main" val="34712387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25</a:t>
            </a:fld>
            <a:endParaRPr lang="nl-NL"/>
          </a:p>
        </p:txBody>
      </p:sp>
    </p:spTree>
    <p:extLst>
      <p:ext uri="{BB962C8B-B14F-4D97-AF65-F5344CB8AC3E}">
        <p14:creationId xmlns:p14="http://schemas.microsoft.com/office/powerpoint/2010/main" val="96961852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i="1" dirty="0"/>
              <a:t>Definities</a:t>
            </a:r>
            <a:r>
              <a:rPr lang="nl-NL" dirty="0"/>
              <a:t>:</a:t>
            </a:r>
          </a:p>
          <a:p>
            <a:r>
              <a:rPr lang="nl-NL" b="1" dirty="0"/>
              <a:t>Netto schuldquote</a:t>
            </a:r>
            <a:r>
              <a:rPr lang="nl-NL" b="1" baseline="0" dirty="0"/>
              <a:t> </a:t>
            </a:r>
            <a:r>
              <a:rPr lang="nl-NL" baseline="0" dirty="0"/>
              <a:t>		= de netto schuld (externe schuld + werkkapitaal) / het begrotingstotaal</a:t>
            </a:r>
          </a:p>
          <a:p>
            <a:r>
              <a:rPr lang="nl-NL" b="1" baseline="0" dirty="0"/>
              <a:t>Netto</a:t>
            </a:r>
            <a:r>
              <a:rPr lang="nl-NL" baseline="0" dirty="0"/>
              <a:t> </a:t>
            </a:r>
            <a:r>
              <a:rPr lang="nl-NL" b="1" baseline="0" dirty="0"/>
              <a:t>schuldquote (gecorrigeerd)</a:t>
            </a:r>
            <a:r>
              <a:rPr lang="nl-NL" baseline="0" dirty="0"/>
              <a:t>	= netto schuldquote – verstrekte leningen (= doorlenen)</a:t>
            </a:r>
          </a:p>
          <a:p>
            <a:r>
              <a:rPr lang="nl-NL" b="1" baseline="0" dirty="0"/>
              <a:t>Solvabiliteitsratio</a:t>
            </a:r>
            <a:r>
              <a:rPr lang="nl-NL" baseline="0" dirty="0"/>
              <a:t>		= Eigen vermogen / balanstotaal. Geeft aan in welke mate bezit is gefinancierd met eigen vermogen. </a:t>
            </a:r>
          </a:p>
          <a:p>
            <a:r>
              <a:rPr lang="nl-NL" b="1" baseline="0" dirty="0"/>
              <a:t>Structurele</a:t>
            </a:r>
            <a:r>
              <a:rPr lang="nl-NL" baseline="0" dirty="0"/>
              <a:t> </a:t>
            </a:r>
            <a:r>
              <a:rPr lang="nl-NL" b="1" baseline="0" dirty="0"/>
              <a:t>exploitatieruimte</a:t>
            </a:r>
            <a:r>
              <a:rPr lang="nl-NL" baseline="0" dirty="0"/>
              <a:t>	= verhouding tussen structurele baten en structurele lasten met correctie over toevoegingen en onttrekkingen uit de reserves. </a:t>
            </a:r>
          </a:p>
          <a:p>
            <a:r>
              <a:rPr lang="nl-NL" b="1" baseline="0" dirty="0"/>
              <a:t>Belastingcapaciteit</a:t>
            </a:r>
            <a:r>
              <a:rPr lang="nl-NL" baseline="0" dirty="0"/>
              <a:t>		= de lastendruk in de gemeente ten opzichte van het landelijk gemiddelde (= 1). </a:t>
            </a:r>
          </a:p>
          <a:p>
            <a:endParaRPr lang="nl-NL" dirty="0"/>
          </a:p>
        </p:txBody>
      </p:sp>
      <p:sp>
        <p:nvSpPr>
          <p:cNvPr id="4" name="Tijdelijke aanduiding voor dianummer 3"/>
          <p:cNvSpPr>
            <a:spLocks noGrp="1"/>
          </p:cNvSpPr>
          <p:nvPr>
            <p:ph type="sldNum" sz="quarter" idx="10"/>
          </p:nvPr>
        </p:nvSpPr>
        <p:spPr/>
        <p:txBody>
          <a:bodyPr/>
          <a:lstStyle/>
          <a:p>
            <a:fld id="{F91961F4-A1E2-46E6-93C0-5512BFAD18B5}" type="slidenum">
              <a:rPr lang="nl-NL" smtClean="0"/>
              <a:pPr/>
              <a:t>30</a:t>
            </a:fld>
            <a:endParaRPr lang="nl-NL"/>
          </a:p>
        </p:txBody>
      </p:sp>
    </p:spTree>
    <p:extLst>
      <p:ext uri="{BB962C8B-B14F-4D97-AF65-F5344CB8AC3E}">
        <p14:creationId xmlns:p14="http://schemas.microsoft.com/office/powerpoint/2010/main" val="22116300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spTree>
      <p:nvGrpSpPr>
        <p:cNvPr id="1" name=""/>
        <p:cNvGrpSpPr/>
        <p:nvPr/>
      </p:nvGrpSpPr>
      <p:grpSpPr>
        <a:xfrm>
          <a:off x="0" y="0"/>
          <a:ext cx="0" cy="0"/>
          <a:chOff x="0" y="0"/>
          <a:chExt cx="0" cy="0"/>
        </a:xfrm>
      </p:grpSpPr>
      <p:sp>
        <p:nvSpPr>
          <p:cNvPr id="10242" name="Rectangle 2"/>
          <p:cNvSpPr>
            <a:spLocks noGrp="1" noChangeArrowheads="1"/>
          </p:cNvSpPr>
          <p:nvPr>
            <p:ph type="ctrTitle"/>
          </p:nvPr>
        </p:nvSpPr>
        <p:spPr>
          <a:xfrm>
            <a:off x="1400175" y="2133607"/>
            <a:ext cx="10439025" cy="2162175"/>
          </a:xfrm>
        </p:spPr>
        <p:txBody>
          <a:bodyPr/>
          <a:lstStyle>
            <a:lvl1pPr>
              <a:defRPr/>
            </a:lvl1pPr>
          </a:lstStyle>
          <a:p>
            <a:pPr lvl="0"/>
            <a:r>
              <a:rPr lang="nl-NL" noProof="0"/>
              <a:t>Klik om de stijl te bewerken</a:t>
            </a:r>
            <a:endParaRPr lang="nl-NL" noProof="0" dirty="0"/>
          </a:p>
        </p:txBody>
      </p:sp>
      <p:sp>
        <p:nvSpPr>
          <p:cNvPr id="10243" name="Rectangle 3"/>
          <p:cNvSpPr>
            <a:spLocks noGrp="1" noChangeArrowheads="1"/>
          </p:cNvSpPr>
          <p:nvPr>
            <p:ph type="subTitle" idx="1"/>
          </p:nvPr>
        </p:nvSpPr>
        <p:spPr>
          <a:xfrm>
            <a:off x="1414463" y="4581525"/>
            <a:ext cx="8595937" cy="1752600"/>
          </a:xfrm>
        </p:spPr>
        <p:txBody>
          <a:bodyPr/>
          <a:lstStyle>
            <a:lvl1pPr marL="0" indent="0">
              <a:buFontTx/>
              <a:buNone/>
              <a:defRPr/>
            </a:lvl1pPr>
          </a:lstStyle>
          <a:p>
            <a:pPr lvl="0"/>
            <a:r>
              <a:rPr lang="nl-NL" noProof="0"/>
              <a:t>Klik om de ondertitelstijl van het model te bewerken</a:t>
            </a:r>
          </a:p>
        </p:txBody>
      </p:sp>
      <p:pic>
        <p:nvPicPr>
          <p:cNvPr id="10249" name="Picture 9" descr="TK_logo_RGB correspondentie"/>
          <p:cNvPicPr>
            <a:picLocks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58851" y="358775"/>
            <a:ext cx="2667600" cy="76835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voettekst 3"/>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39286727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9205384" y="765182"/>
            <a:ext cx="2554816" cy="48863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1536703" y="765182"/>
            <a:ext cx="7465484" cy="48863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voettekst 3"/>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21949199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1555756" y="1196752"/>
            <a:ext cx="10204449" cy="1143000"/>
          </a:xfrm>
        </p:spPr>
        <p:txBody>
          <a:bodyPr/>
          <a:lstStyle/>
          <a:p>
            <a:r>
              <a:rPr lang="nl-NL"/>
              <a:t>Klik om de stijl te bewerken</a:t>
            </a:r>
          </a:p>
        </p:txBody>
      </p:sp>
      <p:sp>
        <p:nvSpPr>
          <p:cNvPr id="3" name="Tijdelijke aanduiding voor inhoud 2"/>
          <p:cNvSpPr>
            <a:spLocks noGrp="1"/>
          </p:cNvSpPr>
          <p:nvPr>
            <p:ph idx="1"/>
          </p:nvPr>
        </p:nvSpPr>
        <p:spPr>
          <a:xfrm>
            <a:off x="1536703" y="2564904"/>
            <a:ext cx="10223500" cy="3590925"/>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voettekst 3"/>
          <p:cNvSpPr>
            <a:spLocks noGrp="1"/>
          </p:cNvSpPr>
          <p:nvPr>
            <p:ph type="ftr" sz="quarter" idx="10"/>
          </p:nvPr>
        </p:nvSpPr>
        <p:spPr/>
        <p:txBody>
          <a:bodyPr/>
          <a:lstStyle>
            <a:lvl1pPr>
              <a:defRPr/>
            </a:lvl1pPr>
          </a:lstStyle>
          <a:p>
            <a:r>
              <a:rPr lang="nl-NL"/>
              <a:t>Dit format is ontwikkeld door: Wesley Boer. </a:t>
            </a:r>
            <a:endParaRPr lang="nl-NL" dirty="0"/>
          </a:p>
        </p:txBody>
      </p:sp>
    </p:spTree>
    <p:extLst>
      <p:ext uri="{BB962C8B-B14F-4D97-AF65-F5344CB8AC3E}">
        <p14:creationId xmlns:p14="http://schemas.microsoft.com/office/powerpoint/2010/main" val="17273603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7"/>
            <a:ext cx="103632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nl-NL"/>
              <a:t>Klik om de modelstijlen te bewerken</a:t>
            </a:r>
          </a:p>
        </p:txBody>
      </p:sp>
      <p:sp>
        <p:nvSpPr>
          <p:cNvPr id="4" name="Tijdelijke aanduiding voor voettekst 3"/>
          <p:cNvSpPr>
            <a:spLocks noGrp="1"/>
          </p:cNvSpPr>
          <p:nvPr>
            <p:ph type="ftr" sz="quarter" idx="10"/>
          </p:nvPr>
        </p:nvSpPr>
        <p:spPr/>
        <p:txBody>
          <a:bodyPr/>
          <a:lstStyle>
            <a:lvl1pPr>
              <a:defRPr/>
            </a:lvl1pPr>
          </a:lstStyle>
          <a:p>
            <a:r>
              <a:rPr lang="nl-NL"/>
              <a:t>Dit format is ontwikkeld door: Wesley Boer. </a:t>
            </a:r>
            <a:endParaRPr lang="nl-NL" dirty="0"/>
          </a:p>
        </p:txBody>
      </p:sp>
    </p:spTree>
    <p:extLst>
      <p:ext uri="{BB962C8B-B14F-4D97-AF65-F5344CB8AC3E}">
        <p14:creationId xmlns:p14="http://schemas.microsoft.com/office/powerpoint/2010/main" val="15283856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1536705" y="2060581"/>
            <a:ext cx="5010151" cy="3590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750052" y="2060581"/>
            <a:ext cx="5010149" cy="3590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voettekst 4"/>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15500777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93372"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6193372"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voettekst 6"/>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12749432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oettekst 2"/>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142029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g">
    <p:spTree>
      <p:nvGrpSpPr>
        <p:cNvPr id="1" name=""/>
        <p:cNvGrpSpPr/>
        <p:nvPr/>
      </p:nvGrpSpPr>
      <p:grpSpPr>
        <a:xfrm>
          <a:off x="0" y="0"/>
          <a:ext cx="0" cy="0"/>
          <a:chOff x="0" y="0"/>
          <a:chExt cx="0" cy="0"/>
        </a:xfrm>
      </p:grpSpPr>
      <p:sp>
        <p:nvSpPr>
          <p:cNvPr id="2" name="Tijdelijke aanduiding voor voettekst 1"/>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819323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3" y="273050"/>
            <a:ext cx="4011084"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4766733" y="273057"/>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609603" y="1435103"/>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voettekst 4"/>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11717069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l-NL"/>
              <a:t>Klik op het pictogram als u een afbeelding wilt toevoegen</a:t>
            </a:r>
          </a:p>
        </p:txBody>
      </p:sp>
      <p:sp>
        <p:nvSpPr>
          <p:cNvPr id="4" name="Tijdelijke aanduiding voor tekst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voettekst 4"/>
          <p:cNvSpPr>
            <a:spLocks noGrp="1"/>
          </p:cNvSpPr>
          <p:nvPr>
            <p:ph type="ftr" sz="quarter" idx="10"/>
          </p:nvPr>
        </p:nvSpPr>
        <p:spPr/>
        <p:txBody>
          <a:bodyPr/>
          <a:lstStyle>
            <a:lvl1pPr>
              <a:defRPr/>
            </a:lvl1pPr>
          </a:lstStyle>
          <a:p>
            <a:r>
              <a:rPr lang="nl-NL"/>
              <a:t>Dit format is ontwikkeld door: Wesley Boer. </a:t>
            </a:r>
          </a:p>
        </p:txBody>
      </p:sp>
    </p:spTree>
    <p:extLst>
      <p:ext uri="{BB962C8B-B14F-4D97-AF65-F5344CB8AC3E}">
        <p14:creationId xmlns:p14="http://schemas.microsoft.com/office/powerpoint/2010/main" val="162386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bwMode="auto">
          <a:xfrm>
            <a:off x="1555756" y="765175"/>
            <a:ext cx="10204449"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nl-NL"/>
              <a:t>Klik om het opmaakprofiel te bewerken</a:t>
            </a:r>
          </a:p>
        </p:txBody>
      </p:sp>
      <p:sp>
        <p:nvSpPr>
          <p:cNvPr id="9219" name="Rectangle 3"/>
          <p:cNvSpPr>
            <a:spLocks noGrp="1" noChangeArrowheads="1"/>
          </p:cNvSpPr>
          <p:nvPr>
            <p:ph type="body" idx="1"/>
          </p:nvPr>
        </p:nvSpPr>
        <p:spPr bwMode="auto">
          <a:xfrm>
            <a:off x="1536703" y="2060581"/>
            <a:ext cx="10223500" cy="3590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nl-NL"/>
              <a:t>Klik om de opmaakprofielen van de modeltekst te bewerken</a:t>
            </a:r>
          </a:p>
          <a:p>
            <a:pPr lvl="1"/>
            <a:r>
              <a:rPr lang="nl-NL"/>
              <a:t>Tweede niveau</a:t>
            </a:r>
          </a:p>
          <a:p>
            <a:pPr lvl="2"/>
            <a:r>
              <a:rPr lang="nl-NL"/>
              <a:t>Derde niveau</a:t>
            </a:r>
          </a:p>
          <a:p>
            <a:pPr lvl="3"/>
            <a:r>
              <a:rPr lang="nl-NL"/>
              <a:t>Vierde niveau</a:t>
            </a:r>
          </a:p>
          <a:p>
            <a:pPr lvl="4"/>
            <a:r>
              <a:rPr lang="nl-NL"/>
              <a:t>Vijfde niveau</a:t>
            </a:r>
          </a:p>
        </p:txBody>
      </p:sp>
      <p:sp>
        <p:nvSpPr>
          <p:cNvPr id="9221" name="Rectangle 5"/>
          <p:cNvSpPr>
            <a:spLocks noGrp="1" noChangeArrowheads="1"/>
          </p:cNvSpPr>
          <p:nvPr>
            <p:ph type="ftr" sz="quarter" idx="3"/>
          </p:nvPr>
        </p:nvSpPr>
        <p:spPr bwMode="auto">
          <a:xfrm>
            <a:off x="1189572" y="6337300"/>
            <a:ext cx="10378017"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20000"/>
              </a:spcBef>
              <a:defRPr sz="1200">
                <a:solidFill>
                  <a:schemeClr val="bg2"/>
                </a:solidFill>
              </a:defRPr>
            </a:lvl1pPr>
          </a:lstStyle>
          <a:p>
            <a:r>
              <a:rPr lang="nl-NL"/>
              <a:t>Dit format is ontwikkeld door: Wesley Boer. </a:t>
            </a:r>
          </a:p>
        </p:txBody>
      </p:sp>
      <p:pic>
        <p:nvPicPr>
          <p:cNvPr id="9226" name="Picture 10" descr="footer-TK"/>
          <p:cNvPicPr>
            <a:picLocks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739901" y="6429382"/>
            <a:ext cx="3196800" cy="168275"/>
          </a:xfrm>
          <a:prstGeom prst="rect">
            <a:avLst/>
          </a:prstGeom>
          <a:noFill/>
          <a:extLst>
            <a:ext uri="{909E8E84-426E-40DD-AFC4-6F175D3DCCD1}">
              <a14:hiddenFill xmlns:a14="http://schemas.microsoft.com/office/drawing/2010/main">
                <a:solidFill>
                  <a:srgbClr val="FFFFFF"/>
                </a:solidFill>
              </a14:hiddenFill>
            </a:ext>
          </a:extLst>
        </p:spPr>
      </p:pic>
      <p:pic>
        <p:nvPicPr>
          <p:cNvPr id="9228" name="Picture 12" descr="TK_logo_RGB correspondentie"/>
          <p:cNvPicPr>
            <a:picLocks noChangeArrowheads="1"/>
          </p:cNvPicPr>
          <p:nvPr/>
        </p:nvPicPr>
        <p:blipFill>
          <a:blip r:embed="rId14" cstate="print">
            <a:extLst>
              <a:ext uri="{28A0092B-C50C-407E-A947-70E740481C1C}">
                <a14:useLocalDpi xmlns:a14="http://schemas.microsoft.com/office/drawing/2010/main" val="0"/>
              </a:ext>
            </a:extLst>
          </a:blip>
          <a:srcRect r="82440"/>
          <a:stretch>
            <a:fillRect/>
          </a:stretch>
        </p:blipFill>
        <p:spPr bwMode="auto">
          <a:xfrm>
            <a:off x="958851" y="358775"/>
            <a:ext cx="468000" cy="768350"/>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hf sldNum="0" hdr="0" ftr="0" dt="0"/>
  <p:txStyles>
    <p:titleStyle>
      <a:lvl1pPr algn="l" rtl="0" eaLnBrk="1" fontAlgn="base" hangingPunct="1">
        <a:spcBef>
          <a:spcPct val="0"/>
        </a:spcBef>
        <a:spcAft>
          <a:spcPct val="0"/>
        </a:spcAft>
        <a:defRPr sz="4400">
          <a:solidFill>
            <a:schemeClr val="accent2"/>
          </a:solidFill>
          <a:latin typeface="+mj-lt"/>
          <a:ea typeface="+mj-ea"/>
          <a:cs typeface="+mj-cs"/>
        </a:defRPr>
      </a:lvl1pPr>
      <a:lvl2pPr algn="l" rtl="0" eaLnBrk="1" fontAlgn="base" hangingPunct="1">
        <a:spcBef>
          <a:spcPct val="0"/>
        </a:spcBef>
        <a:spcAft>
          <a:spcPct val="0"/>
        </a:spcAft>
        <a:defRPr sz="4400">
          <a:solidFill>
            <a:schemeClr val="accent2"/>
          </a:solidFill>
          <a:latin typeface="Verdana" pitchFamily="34" charset="0"/>
        </a:defRPr>
      </a:lvl2pPr>
      <a:lvl3pPr algn="l" rtl="0" eaLnBrk="1" fontAlgn="base" hangingPunct="1">
        <a:spcBef>
          <a:spcPct val="0"/>
        </a:spcBef>
        <a:spcAft>
          <a:spcPct val="0"/>
        </a:spcAft>
        <a:defRPr sz="4400">
          <a:solidFill>
            <a:schemeClr val="accent2"/>
          </a:solidFill>
          <a:latin typeface="Verdana" pitchFamily="34" charset="0"/>
        </a:defRPr>
      </a:lvl3pPr>
      <a:lvl4pPr algn="l" rtl="0" eaLnBrk="1" fontAlgn="base" hangingPunct="1">
        <a:spcBef>
          <a:spcPct val="0"/>
        </a:spcBef>
        <a:spcAft>
          <a:spcPct val="0"/>
        </a:spcAft>
        <a:defRPr sz="4400">
          <a:solidFill>
            <a:schemeClr val="accent2"/>
          </a:solidFill>
          <a:latin typeface="Verdana" pitchFamily="34" charset="0"/>
        </a:defRPr>
      </a:lvl4pPr>
      <a:lvl5pPr algn="l" rtl="0" eaLnBrk="1" fontAlgn="base" hangingPunct="1">
        <a:spcBef>
          <a:spcPct val="0"/>
        </a:spcBef>
        <a:spcAft>
          <a:spcPct val="0"/>
        </a:spcAft>
        <a:defRPr sz="4400">
          <a:solidFill>
            <a:schemeClr val="accent2"/>
          </a:solidFill>
          <a:latin typeface="Verdana" pitchFamily="34" charset="0"/>
        </a:defRPr>
      </a:lvl5pPr>
      <a:lvl6pPr marL="457200" algn="l" rtl="0" eaLnBrk="1" fontAlgn="base" hangingPunct="1">
        <a:spcBef>
          <a:spcPct val="0"/>
        </a:spcBef>
        <a:spcAft>
          <a:spcPct val="0"/>
        </a:spcAft>
        <a:defRPr sz="4400">
          <a:solidFill>
            <a:schemeClr val="accent2"/>
          </a:solidFill>
          <a:latin typeface="Verdana" pitchFamily="34" charset="0"/>
        </a:defRPr>
      </a:lvl6pPr>
      <a:lvl7pPr marL="914400" algn="l" rtl="0" eaLnBrk="1" fontAlgn="base" hangingPunct="1">
        <a:spcBef>
          <a:spcPct val="0"/>
        </a:spcBef>
        <a:spcAft>
          <a:spcPct val="0"/>
        </a:spcAft>
        <a:defRPr sz="4400">
          <a:solidFill>
            <a:schemeClr val="accent2"/>
          </a:solidFill>
          <a:latin typeface="Verdana" pitchFamily="34" charset="0"/>
        </a:defRPr>
      </a:lvl7pPr>
      <a:lvl8pPr marL="1371600" algn="l" rtl="0" eaLnBrk="1" fontAlgn="base" hangingPunct="1">
        <a:spcBef>
          <a:spcPct val="0"/>
        </a:spcBef>
        <a:spcAft>
          <a:spcPct val="0"/>
        </a:spcAft>
        <a:defRPr sz="4400">
          <a:solidFill>
            <a:schemeClr val="accent2"/>
          </a:solidFill>
          <a:latin typeface="Verdana" pitchFamily="34" charset="0"/>
        </a:defRPr>
      </a:lvl8pPr>
      <a:lvl9pPr marL="1828800" algn="l" rtl="0" eaLnBrk="1" fontAlgn="base" hangingPunct="1">
        <a:spcBef>
          <a:spcPct val="0"/>
        </a:spcBef>
        <a:spcAft>
          <a:spcPct val="0"/>
        </a:spcAft>
        <a:defRPr sz="4400">
          <a:solidFill>
            <a:schemeClr val="accent2"/>
          </a:solidFill>
          <a:latin typeface="Verdana" pitchFamily="34" charset="0"/>
        </a:defRPr>
      </a:lvl9pPr>
    </p:titleStyle>
    <p:bodyStyle>
      <a:lvl1pPr marL="342900" indent="-342900" algn="l" rtl="0" eaLnBrk="1" fontAlgn="base" hangingPunct="1">
        <a:spcBef>
          <a:spcPct val="20000"/>
        </a:spcBef>
        <a:spcAft>
          <a:spcPct val="0"/>
        </a:spcAft>
        <a:buChar char="•"/>
        <a:defRPr sz="3200">
          <a:solidFill>
            <a:srgbClr val="72797F"/>
          </a:solidFill>
          <a:latin typeface="+mn-lt"/>
          <a:ea typeface="+mn-ea"/>
          <a:cs typeface="+mn-cs"/>
        </a:defRPr>
      </a:lvl1pPr>
      <a:lvl2pPr marL="742950" indent="-285750" algn="l" rtl="0" eaLnBrk="1" fontAlgn="base" hangingPunct="1">
        <a:spcBef>
          <a:spcPct val="20000"/>
        </a:spcBef>
        <a:spcAft>
          <a:spcPct val="0"/>
        </a:spcAft>
        <a:buChar char="–"/>
        <a:defRPr sz="3200">
          <a:solidFill>
            <a:srgbClr val="72797F"/>
          </a:solidFill>
          <a:latin typeface="+mn-lt"/>
        </a:defRPr>
      </a:lvl2pPr>
      <a:lvl3pPr marL="1143000" indent="-228600" algn="l" rtl="0" eaLnBrk="1" fontAlgn="base" hangingPunct="1">
        <a:spcBef>
          <a:spcPct val="20000"/>
        </a:spcBef>
        <a:spcAft>
          <a:spcPct val="0"/>
        </a:spcAft>
        <a:buChar char="•"/>
        <a:defRPr sz="3200">
          <a:solidFill>
            <a:srgbClr val="72797F"/>
          </a:solidFill>
          <a:latin typeface="+mn-lt"/>
        </a:defRPr>
      </a:lvl3pPr>
      <a:lvl4pPr marL="1600200" indent="-228600" algn="l" rtl="0" eaLnBrk="1" fontAlgn="base" hangingPunct="1">
        <a:spcBef>
          <a:spcPct val="20000"/>
        </a:spcBef>
        <a:spcAft>
          <a:spcPct val="0"/>
        </a:spcAft>
        <a:buChar char="–"/>
        <a:defRPr sz="3200">
          <a:solidFill>
            <a:srgbClr val="72797F"/>
          </a:solidFill>
          <a:latin typeface="+mn-lt"/>
        </a:defRPr>
      </a:lvl4pPr>
      <a:lvl5pPr marL="2057400" indent="-228600" algn="l" rtl="0" eaLnBrk="1" fontAlgn="base" hangingPunct="1">
        <a:spcBef>
          <a:spcPct val="20000"/>
        </a:spcBef>
        <a:spcAft>
          <a:spcPct val="0"/>
        </a:spcAft>
        <a:buChar char="»"/>
        <a:defRPr sz="3200">
          <a:solidFill>
            <a:srgbClr val="72797F"/>
          </a:solidFill>
          <a:latin typeface="+mn-lt"/>
        </a:defRPr>
      </a:lvl5pPr>
      <a:lvl6pPr marL="2514600" indent="-228600" algn="l" rtl="0" eaLnBrk="1" fontAlgn="base" hangingPunct="1">
        <a:spcBef>
          <a:spcPct val="20000"/>
        </a:spcBef>
        <a:spcAft>
          <a:spcPct val="0"/>
        </a:spcAft>
        <a:buChar char="»"/>
        <a:defRPr sz="3200">
          <a:solidFill>
            <a:srgbClr val="72797F"/>
          </a:solidFill>
          <a:latin typeface="+mn-lt"/>
        </a:defRPr>
      </a:lvl6pPr>
      <a:lvl7pPr marL="2971800" indent="-228600" algn="l" rtl="0" eaLnBrk="1" fontAlgn="base" hangingPunct="1">
        <a:spcBef>
          <a:spcPct val="20000"/>
        </a:spcBef>
        <a:spcAft>
          <a:spcPct val="0"/>
        </a:spcAft>
        <a:buChar char="»"/>
        <a:defRPr sz="3200">
          <a:solidFill>
            <a:srgbClr val="72797F"/>
          </a:solidFill>
          <a:latin typeface="+mn-lt"/>
        </a:defRPr>
      </a:lvl7pPr>
      <a:lvl8pPr marL="3429000" indent="-228600" algn="l" rtl="0" eaLnBrk="1" fontAlgn="base" hangingPunct="1">
        <a:spcBef>
          <a:spcPct val="20000"/>
        </a:spcBef>
        <a:spcAft>
          <a:spcPct val="0"/>
        </a:spcAft>
        <a:buChar char="»"/>
        <a:defRPr sz="3200">
          <a:solidFill>
            <a:srgbClr val="72797F"/>
          </a:solidFill>
          <a:latin typeface="+mn-lt"/>
        </a:defRPr>
      </a:lvl8pPr>
      <a:lvl9pPr marL="3886200" indent="-228600" algn="l" rtl="0" eaLnBrk="1" fontAlgn="base" hangingPunct="1">
        <a:spcBef>
          <a:spcPct val="20000"/>
        </a:spcBef>
        <a:spcAft>
          <a:spcPct val="0"/>
        </a:spcAft>
        <a:buChar char="»"/>
        <a:defRPr sz="3200">
          <a:solidFill>
            <a:srgbClr val="72797F"/>
          </a:solidFill>
          <a:latin typeface="+mn-lt"/>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a:t>Methode Duisenberg bij gemeenten</a:t>
            </a:r>
            <a:endParaRPr lang="nl-NL" dirty="0"/>
          </a:p>
        </p:txBody>
      </p:sp>
      <p:sp>
        <p:nvSpPr>
          <p:cNvPr id="3" name="Ondertitel 2"/>
          <p:cNvSpPr>
            <a:spLocks noGrp="1"/>
          </p:cNvSpPr>
          <p:nvPr>
            <p:ph type="subTitle" idx="1"/>
          </p:nvPr>
        </p:nvSpPr>
        <p:spPr/>
        <p:txBody>
          <a:bodyPr/>
          <a:lstStyle/>
          <a:p>
            <a:r>
              <a:rPr lang="nl-NL" dirty="0"/>
              <a:t>Format jaarrekening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t>Wat is het beeld op hoofdlijnen? </a:t>
            </a:r>
            <a:br>
              <a:rPr lang="nl-NL" sz="3200" dirty="0"/>
            </a:br>
            <a:r>
              <a:rPr lang="nl-NL" sz="3200" dirty="0"/>
              <a:t>Accenten 20xx</a:t>
            </a:r>
          </a:p>
        </p:txBody>
      </p:sp>
      <p:sp>
        <p:nvSpPr>
          <p:cNvPr id="3" name="Tijdelijke aanduiding voor inhoud 2"/>
          <p:cNvSpPr>
            <a:spLocks noGrp="1"/>
          </p:cNvSpPr>
          <p:nvPr>
            <p:ph idx="1"/>
          </p:nvPr>
        </p:nvSpPr>
        <p:spPr/>
        <p:txBody>
          <a:bodyPr/>
          <a:lstStyle/>
          <a:p>
            <a:r>
              <a:rPr lang="nl-NL" sz="2000" dirty="0"/>
              <a:t>Beschrijf hier waar het afgelopen jaar de accenten lagen in het beleid op dit beleidsprogramma. </a:t>
            </a:r>
          </a:p>
          <a:p>
            <a:pPr marL="514350" indent="-514350">
              <a:buFont typeface="+mj-lt"/>
              <a:buAutoNum type="arabicPeriod"/>
            </a:pPr>
            <a:endParaRPr lang="nl-NL" sz="2000" dirty="0"/>
          </a:p>
          <a:p>
            <a:pPr marL="514350" indent="-514350">
              <a:buFont typeface="+mj-lt"/>
              <a:buAutoNum type="arabicPeriod"/>
            </a:pPr>
            <a:endParaRPr lang="nl-NL" sz="2000" dirty="0"/>
          </a:p>
        </p:txBody>
      </p:sp>
    </p:spTree>
    <p:extLst>
      <p:ext uri="{BB962C8B-B14F-4D97-AF65-F5344CB8AC3E}">
        <p14:creationId xmlns:p14="http://schemas.microsoft.com/office/powerpoint/2010/main" val="198313069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doelen zijn behaald?</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Wat wilde de raad (of wethouder) bereiken en wat is er bereikt? (Tabel met stoplichten)</a:t>
            </a:r>
          </a:p>
          <a:p>
            <a:pPr marL="457200" indent="-457200">
              <a:buFont typeface="+mj-lt"/>
              <a:buAutoNum type="arabicPeriod"/>
            </a:pPr>
            <a:r>
              <a:rPr lang="nl-NL" sz="2000" i="1" dirty="0"/>
              <a:t>Verwerk in dezelfde tabel ook opvallende bevindingen over:</a:t>
            </a:r>
          </a:p>
          <a:p>
            <a:pPr lvl="1">
              <a:buFont typeface="Arial" panose="020B0604020202020204" pitchFamily="34" charset="0"/>
              <a:buChar char="•"/>
            </a:pPr>
            <a:r>
              <a:rPr lang="nl-NL" sz="2000" i="1" dirty="0"/>
              <a:t>Zijn de doelen volledig en relevant, gegeven het beeld op hoofdlijnen en de toelichting van het college?</a:t>
            </a:r>
          </a:p>
          <a:p>
            <a:pPr lvl="1">
              <a:buFont typeface="Arial" panose="020B0604020202020204" pitchFamily="34" charset="0"/>
              <a:buChar char="•"/>
            </a:pPr>
            <a:r>
              <a:rPr lang="nl-NL" sz="2000" i="1" dirty="0"/>
              <a:t>Zijn de doelen met de juiste indicatoren specifiek en meetbaar?</a:t>
            </a:r>
          </a:p>
          <a:p>
            <a:pPr lvl="1">
              <a:buFont typeface="Arial" panose="020B0604020202020204" pitchFamily="34" charset="0"/>
              <a:buChar char="•"/>
            </a:pPr>
            <a:r>
              <a:rPr lang="nl-NL" sz="2000" i="1" dirty="0"/>
              <a:t>Is er een nulmeting en zijn er (tussenliggende) streefwaarden waarmee de rapporteurs de realisatiewaarden kunnen vergelijken? </a:t>
            </a:r>
          </a:p>
        </p:txBody>
      </p:sp>
    </p:spTree>
    <p:extLst>
      <p:ext uri="{BB962C8B-B14F-4D97-AF65-F5344CB8AC3E}">
        <p14:creationId xmlns:p14="http://schemas.microsoft.com/office/powerpoint/2010/main" val="3095647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doelen zijn behaald?</a:t>
            </a:r>
            <a:br>
              <a:rPr lang="nl-NL" sz="3200" dirty="0"/>
            </a:br>
            <a:r>
              <a:rPr lang="nl-NL" sz="3200" dirty="0"/>
              <a:t>Voornaamste bevindingen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De voornaamste bevindingen tussen de geplande en behaalde doelstellingen. </a:t>
            </a:r>
          </a:p>
        </p:txBody>
      </p:sp>
    </p:spTree>
    <p:extLst>
      <p:ext uri="{BB962C8B-B14F-4D97-AF65-F5344CB8AC3E}">
        <p14:creationId xmlns:p14="http://schemas.microsoft.com/office/powerpoint/2010/main" val="30473522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doelen zijn behaald? </a:t>
            </a:r>
          </a:p>
        </p:txBody>
      </p:sp>
      <p:graphicFrame>
        <p:nvGraphicFramePr>
          <p:cNvPr id="5" name="Tijdelijke aanduiding voor inhoud 6"/>
          <p:cNvGraphicFramePr>
            <a:graphicFrameLocks/>
          </p:cNvGraphicFramePr>
          <p:nvPr>
            <p:extLst>
              <p:ext uri="{D42A27DB-BD31-4B8C-83A1-F6EECF244321}">
                <p14:modId xmlns:p14="http://schemas.microsoft.com/office/powerpoint/2010/main" val="3154039754"/>
              </p:ext>
            </p:extLst>
          </p:nvPr>
        </p:nvGraphicFramePr>
        <p:xfrm>
          <a:off x="587388" y="1845304"/>
          <a:ext cx="11017225" cy="4356387"/>
        </p:xfrm>
        <a:graphic>
          <a:graphicData uri="http://schemas.openxmlformats.org/drawingml/2006/table">
            <a:tbl>
              <a:tblPr firstRow="1" bandRow="1">
                <a:tableStyleId>{2D5ABB26-0587-4C30-8999-92F81FD0307C}</a:tableStyleId>
              </a:tblPr>
              <a:tblGrid>
                <a:gridCol w="420305">
                  <a:extLst>
                    <a:ext uri="{9D8B030D-6E8A-4147-A177-3AD203B41FA5}">
                      <a16:colId xmlns:a16="http://schemas.microsoft.com/office/drawing/2014/main" xmlns="" val="20000"/>
                    </a:ext>
                  </a:extLst>
                </a:gridCol>
                <a:gridCol w="3478568">
                  <a:extLst>
                    <a:ext uri="{9D8B030D-6E8A-4147-A177-3AD203B41FA5}">
                      <a16:colId xmlns:a16="http://schemas.microsoft.com/office/drawing/2014/main" xmlns="" val="20001"/>
                    </a:ext>
                  </a:extLst>
                </a:gridCol>
                <a:gridCol w="997386">
                  <a:extLst>
                    <a:ext uri="{9D8B030D-6E8A-4147-A177-3AD203B41FA5}">
                      <a16:colId xmlns:a16="http://schemas.microsoft.com/office/drawing/2014/main" xmlns="" val="20002"/>
                    </a:ext>
                  </a:extLst>
                </a:gridCol>
                <a:gridCol w="725372">
                  <a:extLst>
                    <a:ext uri="{9D8B030D-6E8A-4147-A177-3AD203B41FA5}">
                      <a16:colId xmlns:a16="http://schemas.microsoft.com/office/drawing/2014/main" xmlns="" val="20003"/>
                    </a:ext>
                  </a:extLst>
                </a:gridCol>
                <a:gridCol w="725372">
                  <a:extLst>
                    <a:ext uri="{9D8B030D-6E8A-4147-A177-3AD203B41FA5}">
                      <a16:colId xmlns:a16="http://schemas.microsoft.com/office/drawing/2014/main" xmlns="" val="20004"/>
                    </a:ext>
                  </a:extLst>
                </a:gridCol>
                <a:gridCol w="1178730">
                  <a:extLst>
                    <a:ext uri="{9D8B030D-6E8A-4147-A177-3AD203B41FA5}">
                      <a16:colId xmlns:a16="http://schemas.microsoft.com/office/drawing/2014/main" xmlns="" val="20005"/>
                    </a:ext>
                  </a:extLst>
                </a:gridCol>
                <a:gridCol w="1178730">
                  <a:extLst>
                    <a:ext uri="{9D8B030D-6E8A-4147-A177-3AD203B41FA5}">
                      <a16:colId xmlns:a16="http://schemas.microsoft.com/office/drawing/2014/main" xmlns="" val="20006"/>
                    </a:ext>
                  </a:extLst>
                </a:gridCol>
                <a:gridCol w="1088058">
                  <a:extLst>
                    <a:ext uri="{9D8B030D-6E8A-4147-A177-3AD203B41FA5}">
                      <a16:colId xmlns:a16="http://schemas.microsoft.com/office/drawing/2014/main" xmlns="" val="20007"/>
                    </a:ext>
                  </a:extLst>
                </a:gridCol>
                <a:gridCol w="1224704">
                  <a:extLst>
                    <a:ext uri="{9D8B030D-6E8A-4147-A177-3AD203B41FA5}">
                      <a16:colId xmlns:a16="http://schemas.microsoft.com/office/drawing/2014/main" xmlns="" val="20008"/>
                    </a:ext>
                  </a:extLst>
                </a:gridCol>
              </a:tblGrid>
              <a:tr h="288000">
                <a:tc gridSpan="2">
                  <a:txBody>
                    <a:bodyPr/>
                    <a:lstStyle/>
                    <a:p>
                      <a:endParaRPr lang="nl-NL" sz="900" b="1" dirty="0">
                        <a:solidFill>
                          <a:srgbClr val="002060"/>
                        </a:solidFill>
                      </a:endParaRP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a:p>
                  </a:txBody>
                  <a:tcPr/>
                </a:tc>
                <a:tc>
                  <a:txBody>
                    <a:bodyPr/>
                    <a:lstStyle/>
                    <a:p>
                      <a:endParaRPr lang="nl-NL" sz="900" b="1" dirty="0">
                        <a:solidFill>
                          <a:srgbClr val="002060"/>
                        </a:solidFill>
                      </a:endParaRPr>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nl-NL" sz="900" b="1" baseline="0" dirty="0">
                          <a:solidFill>
                            <a:srgbClr val="002060"/>
                          </a:solidFill>
                        </a:rPr>
                        <a:t>Realisatiewaarden</a:t>
                      </a:r>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08167">
                <a:tc gridSpan="2">
                  <a:txBody>
                    <a:bodyPr/>
                    <a:lstStyle/>
                    <a:p>
                      <a:r>
                        <a:rPr lang="nl-NL" sz="900" b="1" dirty="0">
                          <a:solidFill>
                            <a:srgbClr val="002060"/>
                          </a:solidFill>
                        </a:rPr>
                        <a:t>Doel</a:t>
                      </a:r>
                      <a:r>
                        <a:rPr lang="nl-NL" sz="900" b="1" baseline="0" dirty="0">
                          <a:solidFill>
                            <a:srgbClr val="002060"/>
                          </a:solidFill>
                        </a:rPr>
                        <a:t>stellingen &amp; </a:t>
                      </a:r>
                      <a:r>
                        <a:rPr lang="nl-NL" sz="900" b="1" dirty="0">
                          <a:solidFill>
                            <a:srgbClr val="002060"/>
                          </a:solidFill>
                        </a:rPr>
                        <a:t>Indicatoren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sz="105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Nulmeting</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20xx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20xx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Streefwaarde</a:t>
                      </a:r>
                    </a:p>
                    <a:p>
                      <a:r>
                        <a:rPr lang="nl-NL" sz="900" b="1" dirty="0">
                          <a:solidFill>
                            <a:srgbClr val="002060"/>
                          </a:solidFill>
                        </a:rPr>
                        <a:t>(begroting ‘xx)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r>
                        <a:rPr lang="nl-NL" sz="900" b="1" i="1" dirty="0">
                          <a:solidFill>
                            <a:srgbClr val="002060"/>
                          </a:solidFill>
                        </a:rPr>
                        <a:t>Streefwaarde (begroting ‘xx)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900" b="1" dirty="0">
                          <a:solidFill>
                            <a:srgbClr val="002060"/>
                          </a:solidFill>
                        </a:rPr>
                        <a:t>Beoordeling  rapporteur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Opmerkingen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66022">
                <a:tc gridSpan="2">
                  <a:txBody>
                    <a:bodyPr/>
                    <a:lstStyle/>
                    <a:p>
                      <a:r>
                        <a:rPr lang="nl-NL" sz="900" b="1" dirty="0">
                          <a:solidFill>
                            <a:srgbClr val="002060"/>
                          </a:solidFill>
                        </a:rPr>
                        <a:t>Doelstelling</a:t>
                      </a:r>
                      <a:r>
                        <a:rPr lang="nl-NL" sz="900" dirty="0">
                          <a:solidFill>
                            <a:srgbClr val="002060"/>
                          </a:solidFill>
                        </a:rPr>
                        <a:t> 1: (Invullen)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endParaRPr lang="nl-NL" sz="900" i="1"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extLst>
                  <a:ext uri="{0D108BD9-81ED-4DB2-BD59-A6C34878D82A}">
                    <a16:rowId xmlns:a16="http://schemas.microsoft.com/office/drawing/2014/main" xmlns="" val="10002"/>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3"/>
                  </a:ext>
                </a:extLst>
              </a:tr>
              <a:tr h="366022">
                <a:tc gridSpan="2">
                  <a:txBody>
                    <a:bodyPr/>
                    <a:lstStyle/>
                    <a:p>
                      <a:r>
                        <a:rPr lang="nl-NL" sz="900" b="1" dirty="0">
                          <a:solidFill>
                            <a:srgbClr val="002060"/>
                          </a:solidFill>
                        </a:rPr>
                        <a:t>Doelstelling</a:t>
                      </a:r>
                      <a:r>
                        <a:rPr lang="nl-NL" sz="900" dirty="0">
                          <a:solidFill>
                            <a:srgbClr val="002060"/>
                          </a:solidFill>
                        </a:rPr>
                        <a:t> 2: (Invullen)</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4"/>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5"/>
                  </a:ext>
                </a:extLst>
              </a:tr>
              <a:tr h="366022">
                <a:tc gridSpan="2">
                  <a:txBody>
                    <a:bodyPr/>
                    <a:lstStyle/>
                    <a:p>
                      <a:r>
                        <a:rPr lang="nl-NL" sz="900" b="1" dirty="0">
                          <a:solidFill>
                            <a:srgbClr val="002060"/>
                          </a:solidFill>
                        </a:rPr>
                        <a:t>Doelstelling</a:t>
                      </a:r>
                      <a:r>
                        <a:rPr lang="nl-NL" sz="900" dirty="0">
                          <a:solidFill>
                            <a:srgbClr val="002060"/>
                          </a:solidFill>
                        </a:rPr>
                        <a:t> 3: (Invullen)</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6"/>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7"/>
                  </a:ext>
                </a:extLst>
              </a:tr>
              <a:tr h="366022">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8"/>
                  </a:ext>
                </a:extLst>
              </a:tr>
              <a:tr h="366022">
                <a:tc gridSpan="2">
                  <a:txBody>
                    <a:bodyPr/>
                    <a:lstStyle/>
                    <a:p>
                      <a:r>
                        <a:rPr lang="nl-NL" sz="900" b="1" dirty="0">
                          <a:solidFill>
                            <a:srgbClr val="002060"/>
                          </a:solidFill>
                        </a:rPr>
                        <a:t>Doelstelling </a:t>
                      </a:r>
                      <a:r>
                        <a:rPr lang="nl-NL" sz="900" b="0" dirty="0">
                          <a:solidFill>
                            <a:srgbClr val="002060"/>
                          </a:solidFill>
                        </a:rPr>
                        <a:t>4;</a:t>
                      </a:r>
                      <a:r>
                        <a:rPr lang="nl-NL" sz="900" b="0" baseline="0" dirty="0">
                          <a:solidFill>
                            <a:srgbClr val="002060"/>
                          </a:solidFill>
                        </a:rPr>
                        <a:t> (Invullen)</a:t>
                      </a:r>
                      <a:endParaRPr lang="nl-NL" sz="900" b="1" dirty="0">
                        <a:solidFill>
                          <a:srgbClr val="002060"/>
                        </a:solidFill>
                      </a:endParaRP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9"/>
                  </a:ext>
                </a:extLst>
              </a:tr>
              <a:tr h="366022">
                <a:tc>
                  <a:txBody>
                    <a:bodyPr/>
                    <a:lstStyle/>
                    <a:p>
                      <a:r>
                        <a:rPr lang="nl-NL" sz="900" dirty="0">
                          <a:solidFill>
                            <a:srgbClr val="002060"/>
                          </a:solidFill>
                        </a:rPr>
                        <a:t>A. </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10"/>
                  </a:ext>
                </a:extLst>
              </a:tr>
              <a:tr h="366022">
                <a:tc>
                  <a:txBody>
                    <a:bodyPr/>
                    <a:lstStyle/>
                    <a:p>
                      <a:r>
                        <a:rPr lang="nl-NL" sz="900" dirty="0">
                          <a:solidFill>
                            <a:srgbClr val="002060"/>
                          </a:solidFill>
                        </a:rPr>
                        <a:t>B. </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11"/>
                  </a:ext>
                </a:extLst>
              </a:tr>
            </a:tbl>
          </a:graphicData>
        </a:graphic>
      </p:graphicFrame>
      <p:sp>
        <p:nvSpPr>
          <p:cNvPr id="9" name="Stroomdiagram: Verbindingslijn 8"/>
          <p:cNvSpPr/>
          <p:nvPr/>
        </p:nvSpPr>
        <p:spPr>
          <a:xfrm>
            <a:off x="9727132" y="2996952"/>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6" name="Stroomdiagram: Verbindingslijn 15"/>
          <p:cNvSpPr/>
          <p:nvPr/>
        </p:nvSpPr>
        <p:spPr>
          <a:xfrm>
            <a:off x="9727132" y="375303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8" name="Stroomdiagram: Verbindingslijn 17"/>
          <p:cNvSpPr/>
          <p:nvPr/>
        </p:nvSpPr>
        <p:spPr>
          <a:xfrm>
            <a:off x="9727132" y="447311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9" name="Stroomdiagram: Verbindingslijn 18"/>
          <p:cNvSpPr/>
          <p:nvPr/>
        </p:nvSpPr>
        <p:spPr>
          <a:xfrm>
            <a:off x="9727132" y="483315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1" name="Stroomdiagram: Verbindingslijn 20"/>
          <p:cNvSpPr/>
          <p:nvPr/>
        </p:nvSpPr>
        <p:spPr>
          <a:xfrm>
            <a:off x="9727132" y="5570211"/>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2" name="Stroomdiagram: Verbindingslijn 21"/>
          <p:cNvSpPr/>
          <p:nvPr/>
        </p:nvSpPr>
        <p:spPr>
          <a:xfrm>
            <a:off x="9727132" y="5941900"/>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7" name="Tekstvak 1"/>
          <p:cNvSpPr txBox="1">
            <a:spLocks noChangeArrowheads="1"/>
          </p:cNvSpPr>
          <p:nvPr/>
        </p:nvSpPr>
        <p:spPr bwMode="auto">
          <a:xfrm>
            <a:off x="10056440" y="404664"/>
            <a:ext cx="17281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Uitvoering volgens plan</a:t>
            </a:r>
          </a:p>
          <a:p>
            <a:pPr eaLnBrk="1" hangingPunct="1">
              <a:spcBef>
                <a:spcPct val="0"/>
              </a:spcBef>
              <a:buFontTx/>
              <a:buNone/>
            </a:pPr>
            <a:r>
              <a:rPr lang="nl-NL" altLang="en-US" sz="800" dirty="0">
                <a:solidFill>
                  <a:schemeClr val="tx1"/>
                </a:solidFill>
                <a:latin typeface="Arial" charset="0"/>
              </a:rPr>
              <a:t>Uitvoering verdient aandacht</a:t>
            </a:r>
          </a:p>
          <a:p>
            <a:pPr eaLnBrk="1" hangingPunct="1">
              <a:spcBef>
                <a:spcPct val="0"/>
              </a:spcBef>
              <a:buFontTx/>
              <a:buNone/>
            </a:pPr>
            <a:r>
              <a:rPr lang="nl-NL" altLang="en-US" sz="800" dirty="0">
                <a:solidFill>
                  <a:schemeClr val="tx1"/>
                </a:solidFill>
                <a:latin typeface="Arial" charset="0"/>
              </a:rPr>
              <a:t>Uitvoering niet volgens </a:t>
            </a:r>
            <a:r>
              <a:rPr lang="nl-NL" altLang="en-US" sz="800" dirty="0" smtClean="0">
                <a:solidFill>
                  <a:schemeClr val="tx1"/>
                </a:solidFill>
                <a:latin typeface="Arial" charset="0"/>
              </a:rPr>
              <a:t>plan</a:t>
            </a:r>
          </a:p>
          <a:p>
            <a:pPr eaLnBrk="1" hangingPunct="1">
              <a:spcBef>
                <a:spcPct val="0"/>
              </a:spcBef>
              <a:buFontTx/>
              <a:buNone/>
            </a:pPr>
            <a:r>
              <a:rPr lang="nl-NL" altLang="en-US" sz="800" dirty="0" smtClean="0">
                <a:solidFill>
                  <a:schemeClr val="tx1"/>
                </a:solidFill>
                <a:latin typeface="Arial" charset="0"/>
              </a:rPr>
              <a:t>Uitvoering niet te controleren</a:t>
            </a:r>
            <a:endParaRPr lang="nl-NL" altLang="en-US" sz="800" dirty="0">
              <a:solidFill>
                <a:schemeClr val="tx1"/>
              </a:solidFill>
              <a:latin typeface="Arial" charset="0"/>
            </a:endParaRPr>
          </a:p>
        </p:txBody>
      </p:sp>
      <p:sp>
        <p:nvSpPr>
          <p:cNvPr id="20" name="Stroomdiagram: Verbindingslijn 19"/>
          <p:cNvSpPr/>
          <p:nvPr/>
        </p:nvSpPr>
        <p:spPr>
          <a:xfrm>
            <a:off x="9908851" y="622796"/>
            <a:ext cx="46800"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Stroomdiagram: Verbindingslijn 22"/>
          <p:cNvSpPr/>
          <p:nvPr/>
        </p:nvSpPr>
        <p:spPr>
          <a:xfrm>
            <a:off x="9909662" y="743377"/>
            <a:ext cx="46038" cy="46038"/>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4" name="Stroomdiagram: Verbindingslijn 23"/>
          <p:cNvSpPr/>
          <p:nvPr/>
        </p:nvSpPr>
        <p:spPr>
          <a:xfrm>
            <a:off x="9909662" y="858540"/>
            <a:ext cx="46038" cy="4445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4" name="Stroomdiagram: Verbindingslijn 13"/>
          <p:cNvSpPr/>
          <p:nvPr/>
        </p:nvSpPr>
        <p:spPr>
          <a:xfrm>
            <a:off x="9909662" y="980728"/>
            <a:ext cx="46038" cy="444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32403881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doelen zijn behaald? </a:t>
            </a:r>
          </a:p>
        </p:txBody>
      </p:sp>
      <p:graphicFrame>
        <p:nvGraphicFramePr>
          <p:cNvPr id="5" name="Tijdelijke aanduiding voor inhoud 6"/>
          <p:cNvGraphicFramePr>
            <a:graphicFrameLocks/>
          </p:cNvGraphicFramePr>
          <p:nvPr>
            <p:extLst>
              <p:ext uri="{D42A27DB-BD31-4B8C-83A1-F6EECF244321}">
                <p14:modId xmlns:p14="http://schemas.microsoft.com/office/powerpoint/2010/main" val="3148376565"/>
              </p:ext>
            </p:extLst>
          </p:nvPr>
        </p:nvGraphicFramePr>
        <p:xfrm>
          <a:off x="587388" y="1845304"/>
          <a:ext cx="11017225" cy="4356387"/>
        </p:xfrm>
        <a:graphic>
          <a:graphicData uri="http://schemas.openxmlformats.org/drawingml/2006/table">
            <a:tbl>
              <a:tblPr firstRow="1" bandRow="1">
                <a:tableStyleId>{2D5ABB26-0587-4C30-8999-92F81FD0307C}</a:tableStyleId>
              </a:tblPr>
              <a:tblGrid>
                <a:gridCol w="420305">
                  <a:extLst>
                    <a:ext uri="{9D8B030D-6E8A-4147-A177-3AD203B41FA5}">
                      <a16:colId xmlns:a16="http://schemas.microsoft.com/office/drawing/2014/main" xmlns="" val="20000"/>
                    </a:ext>
                  </a:extLst>
                </a:gridCol>
                <a:gridCol w="3478568">
                  <a:extLst>
                    <a:ext uri="{9D8B030D-6E8A-4147-A177-3AD203B41FA5}">
                      <a16:colId xmlns:a16="http://schemas.microsoft.com/office/drawing/2014/main" xmlns="" val="20001"/>
                    </a:ext>
                  </a:extLst>
                </a:gridCol>
                <a:gridCol w="997386">
                  <a:extLst>
                    <a:ext uri="{9D8B030D-6E8A-4147-A177-3AD203B41FA5}">
                      <a16:colId xmlns:a16="http://schemas.microsoft.com/office/drawing/2014/main" xmlns="" val="20002"/>
                    </a:ext>
                  </a:extLst>
                </a:gridCol>
                <a:gridCol w="725372">
                  <a:extLst>
                    <a:ext uri="{9D8B030D-6E8A-4147-A177-3AD203B41FA5}">
                      <a16:colId xmlns:a16="http://schemas.microsoft.com/office/drawing/2014/main" xmlns="" val="20003"/>
                    </a:ext>
                  </a:extLst>
                </a:gridCol>
                <a:gridCol w="725372">
                  <a:extLst>
                    <a:ext uri="{9D8B030D-6E8A-4147-A177-3AD203B41FA5}">
                      <a16:colId xmlns:a16="http://schemas.microsoft.com/office/drawing/2014/main" xmlns="" val="20004"/>
                    </a:ext>
                  </a:extLst>
                </a:gridCol>
                <a:gridCol w="1178730">
                  <a:extLst>
                    <a:ext uri="{9D8B030D-6E8A-4147-A177-3AD203B41FA5}">
                      <a16:colId xmlns:a16="http://schemas.microsoft.com/office/drawing/2014/main" xmlns="" val="20005"/>
                    </a:ext>
                  </a:extLst>
                </a:gridCol>
                <a:gridCol w="1178730">
                  <a:extLst>
                    <a:ext uri="{9D8B030D-6E8A-4147-A177-3AD203B41FA5}">
                      <a16:colId xmlns:a16="http://schemas.microsoft.com/office/drawing/2014/main" xmlns="" val="20006"/>
                    </a:ext>
                  </a:extLst>
                </a:gridCol>
                <a:gridCol w="1088058">
                  <a:extLst>
                    <a:ext uri="{9D8B030D-6E8A-4147-A177-3AD203B41FA5}">
                      <a16:colId xmlns:a16="http://schemas.microsoft.com/office/drawing/2014/main" xmlns="" val="20007"/>
                    </a:ext>
                  </a:extLst>
                </a:gridCol>
                <a:gridCol w="1224704">
                  <a:extLst>
                    <a:ext uri="{9D8B030D-6E8A-4147-A177-3AD203B41FA5}">
                      <a16:colId xmlns:a16="http://schemas.microsoft.com/office/drawing/2014/main" xmlns="" val="20008"/>
                    </a:ext>
                  </a:extLst>
                </a:gridCol>
              </a:tblGrid>
              <a:tr h="288000">
                <a:tc gridSpan="2">
                  <a:txBody>
                    <a:bodyPr/>
                    <a:lstStyle/>
                    <a:p>
                      <a:endParaRPr lang="nl-NL" sz="900" b="1" dirty="0">
                        <a:solidFill>
                          <a:srgbClr val="002060"/>
                        </a:solidFill>
                      </a:endParaRPr>
                    </a:p>
                  </a:txBody>
                  <a:tcPr>
                    <a:lnL>
                      <a:noFill/>
                    </a:lnL>
                    <a:lnR w="12700" cap="flat" cmpd="sng" algn="ctr">
                      <a:no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a:p>
                  </a:txBody>
                  <a:tcPr/>
                </a:tc>
                <a:tc>
                  <a:txBody>
                    <a:bodyPr/>
                    <a:lstStyle/>
                    <a:p>
                      <a:endParaRPr lang="nl-NL" sz="900" b="1" dirty="0">
                        <a:solidFill>
                          <a:srgbClr val="002060"/>
                        </a:solidFill>
                      </a:endParaRPr>
                    </a:p>
                  </a:txBody>
                  <a:tcP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3">
                  <a:txBody>
                    <a:bodyPr/>
                    <a:lstStyle/>
                    <a:p>
                      <a:r>
                        <a:rPr lang="nl-NL" sz="900" b="1" baseline="0" dirty="0">
                          <a:solidFill>
                            <a:srgbClr val="002060"/>
                          </a:solidFill>
                        </a:rPr>
                        <a:t>Realisatiewaarden</a:t>
                      </a:r>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b="1" dirty="0">
                        <a:solidFill>
                          <a:srgbClr val="002060"/>
                        </a:solidFill>
                      </a:endParaRPr>
                    </a:p>
                  </a:txBody>
                  <a:tcPr>
                    <a:lnL>
                      <a:noFill/>
                    </a:lnL>
                    <a:lnR>
                      <a:noFill/>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0"/>
                  </a:ext>
                </a:extLst>
              </a:tr>
              <a:tr h="408167">
                <a:tc gridSpan="2">
                  <a:txBody>
                    <a:bodyPr/>
                    <a:lstStyle/>
                    <a:p>
                      <a:r>
                        <a:rPr lang="nl-NL" sz="900" b="1" dirty="0">
                          <a:solidFill>
                            <a:srgbClr val="002060"/>
                          </a:solidFill>
                        </a:rPr>
                        <a:t>Doel</a:t>
                      </a:r>
                      <a:r>
                        <a:rPr lang="nl-NL" sz="900" b="1" baseline="0" dirty="0">
                          <a:solidFill>
                            <a:srgbClr val="002060"/>
                          </a:solidFill>
                        </a:rPr>
                        <a:t>stellingen &amp; </a:t>
                      </a:r>
                      <a:r>
                        <a:rPr lang="nl-NL" sz="900" b="1" dirty="0">
                          <a:solidFill>
                            <a:srgbClr val="002060"/>
                          </a:solidFill>
                        </a:rPr>
                        <a:t>Indicatoren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lang="nl-NL" sz="1050" dirty="0"/>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Nulmeting</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20xx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20xx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Streefwaarde</a:t>
                      </a:r>
                    </a:p>
                    <a:p>
                      <a:r>
                        <a:rPr lang="nl-NL" sz="900" b="1" dirty="0">
                          <a:solidFill>
                            <a:srgbClr val="002060"/>
                          </a:solidFill>
                        </a:rPr>
                        <a:t>(begroting ‘xx)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40000"/>
                        <a:lumOff val="60000"/>
                      </a:schemeClr>
                    </a:solidFill>
                  </a:tcPr>
                </a:tc>
                <a:tc>
                  <a:txBody>
                    <a:bodyPr/>
                    <a:lstStyle/>
                    <a:p>
                      <a:r>
                        <a:rPr lang="nl-NL" sz="900" b="1" i="1" dirty="0">
                          <a:solidFill>
                            <a:srgbClr val="002060"/>
                          </a:solidFill>
                        </a:rPr>
                        <a:t>Streefwaarde (begroting ‘xx)</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nl-NL" sz="900" b="1" dirty="0">
                          <a:solidFill>
                            <a:srgbClr val="002060"/>
                          </a:solidFill>
                        </a:rPr>
                        <a:t>Beoordeling  rapporteur</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nl-NL" sz="900" b="1" dirty="0">
                          <a:solidFill>
                            <a:srgbClr val="002060"/>
                          </a:solidFill>
                        </a:rPr>
                        <a:t>Opmerkingen</a:t>
                      </a:r>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1"/>
                  </a:ext>
                </a:extLst>
              </a:tr>
              <a:tr h="366022">
                <a:tc gridSpan="2">
                  <a:txBody>
                    <a:bodyPr/>
                    <a:lstStyle/>
                    <a:p>
                      <a:r>
                        <a:rPr lang="nl-NL" sz="900" b="1" dirty="0">
                          <a:solidFill>
                            <a:srgbClr val="002060"/>
                          </a:solidFill>
                        </a:rPr>
                        <a:t>Doelstelling</a:t>
                      </a:r>
                      <a:r>
                        <a:rPr lang="nl-NL" sz="900" dirty="0">
                          <a:solidFill>
                            <a:srgbClr val="002060"/>
                          </a:solidFill>
                        </a:rPr>
                        <a:t> 5: (Invullen)</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chemeClr val="bg2">
                        <a:lumMod val="40000"/>
                        <a:lumOff val="60000"/>
                      </a:schemeClr>
                    </a:solidFill>
                  </a:tcPr>
                </a:tc>
                <a:tc>
                  <a:txBody>
                    <a:bodyPr/>
                    <a:lstStyle/>
                    <a:p>
                      <a:endParaRPr lang="nl-NL" sz="900" i="1"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solidFill>
                      <a:srgbClr val="33CCFF"/>
                    </a:solidFill>
                  </a:tcPr>
                </a:tc>
                <a:extLst>
                  <a:ext uri="{0D108BD9-81ED-4DB2-BD59-A6C34878D82A}">
                    <a16:rowId xmlns:a16="http://schemas.microsoft.com/office/drawing/2014/main" xmlns="" val="10002"/>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3"/>
                  </a:ext>
                </a:extLst>
              </a:tr>
              <a:tr h="366022">
                <a:tc gridSpan="2">
                  <a:txBody>
                    <a:bodyPr/>
                    <a:lstStyle/>
                    <a:p>
                      <a:r>
                        <a:rPr lang="nl-NL" sz="900" b="1" dirty="0">
                          <a:solidFill>
                            <a:srgbClr val="002060"/>
                          </a:solidFill>
                        </a:rPr>
                        <a:t>Doelstelling</a:t>
                      </a:r>
                      <a:r>
                        <a:rPr lang="nl-NL" sz="900" dirty="0">
                          <a:solidFill>
                            <a:srgbClr val="002060"/>
                          </a:solidFill>
                        </a:rPr>
                        <a:t> 6: (Invullen)</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4"/>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5"/>
                  </a:ext>
                </a:extLst>
              </a:tr>
              <a:tr h="366022">
                <a:tc gridSpan="2">
                  <a:txBody>
                    <a:bodyPr/>
                    <a:lstStyle/>
                    <a:p>
                      <a:r>
                        <a:rPr lang="nl-NL" sz="900" b="1" dirty="0">
                          <a:solidFill>
                            <a:srgbClr val="002060"/>
                          </a:solidFill>
                        </a:rPr>
                        <a:t>Doelstelling</a:t>
                      </a:r>
                      <a:r>
                        <a:rPr lang="nl-NL" sz="900" dirty="0">
                          <a:solidFill>
                            <a:srgbClr val="002060"/>
                          </a:solidFill>
                        </a:rPr>
                        <a:t> 7: (Invullen)</a:t>
                      </a:r>
                    </a:p>
                  </a:txBody>
                  <a:tcPr>
                    <a:lnR w="12700" cap="flat" cmpd="sng" algn="ctr">
                      <a:solidFill>
                        <a:schemeClr val="tx1"/>
                      </a:solidFill>
                      <a:prstDash val="solid"/>
                      <a:round/>
                      <a:headEnd type="none" w="med" len="med"/>
                      <a:tailEnd type="none" w="med" len="med"/>
                    </a:lnR>
                    <a:lnB w="12700" cap="flat" cmpd="sng" algn="ctr">
                      <a:noFill/>
                      <a:prstDash val="solid"/>
                      <a:round/>
                      <a:headEnd type="none" w="med" len="med"/>
                      <a:tailEnd type="none" w="med" len="med"/>
                    </a:lnB>
                    <a:solidFill>
                      <a:srgbClr val="33CCFF"/>
                    </a:solidFill>
                  </a:tcPr>
                </a:tc>
                <a:tc hMerge="1">
                  <a:txBody>
                    <a:bodyPr/>
                    <a:lstStyle/>
                    <a:p>
                      <a:endParaRPr lang="nl-NL" sz="1050" dirty="0"/>
                    </a:p>
                  </a:txBody>
                  <a:tcPr>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6"/>
                  </a:ext>
                </a:extLst>
              </a:tr>
              <a:tr h="366022">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7"/>
                  </a:ext>
                </a:extLst>
              </a:tr>
              <a:tr h="366022">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08"/>
                  </a:ext>
                </a:extLst>
              </a:tr>
              <a:tr h="366022">
                <a:tc gridSpan="2">
                  <a:txBody>
                    <a:bodyPr/>
                    <a:lstStyle/>
                    <a:p>
                      <a:r>
                        <a:rPr lang="nl-NL" sz="900" b="1" dirty="0">
                          <a:solidFill>
                            <a:srgbClr val="002060"/>
                          </a:solidFill>
                        </a:rPr>
                        <a:t>Doelstelling </a:t>
                      </a:r>
                      <a:r>
                        <a:rPr lang="nl-NL" sz="900" b="0" dirty="0">
                          <a:solidFill>
                            <a:srgbClr val="002060"/>
                          </a:solidFill>
                        </a:rPr>
                        <a:t>8;</a:t>
                      </a:r>
                      <a:r>
                        <a:rPr lang="nl-NL" sz="900" b="0" baseline="0" dirty="0">
                          <a:solidFill>
                            <a:srgbClr val="002060"/>
                          </a:solidFill>
                        </a:rPr>
                        <a:t> (Invullen)</a:t>
                      </a:r>
                      <a:endParaRPr lang="nl-NL" sz="900" b="1" dirty="0">
                        <a:solidFill>
                          <a:srgbClr val="002060"/>
                        </a:solidFill>
                      </a:endParaRP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rgbClr val="33CCFF"/>
                    </a:solidFill>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solidFill>
                      <a:srgbClr val="33CCFF"/>
                    </a:solidFill>
                  </a:tcPr>
                </a:tc>
                <a:extLst>
                  <a:ext uri="{0D108BD9-81ED-4DB2-BD59-A6C34878D82A}">
                    <a16:rowId xmlns:a16="http://schemas.microsoft.com/office/drawing/2014/main" xmlns="" val="10009"/>
                  </a:ext>
                </a:extLst>
              </a:tr>
              <a:tr h="366022">
                <a:tc>
                  <a:txBody>
                    <a:bodyPr/>
                    <a:lstStyle/>
                    <a:p>
                      <a:r>
                        <a:rPr lang="nl-NL" sz="900" dirty="0">
                          <a:solidFill>
                            <a:srgbClr val="002060"/>
                          </a:solidFill>
                        </a:rPr>
                        <a:t>A. </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10"/>
                  </a:ext>
                </a:extLst>
              </a:tr>
              <a:tr h="366022">
                <a:tc>
                  <a:txBody>
                    <a:bodyPr/>
                    <a:lstStyle/>
                    <a:p>
                      <a:r>
                        <a:rPr lang="nl-NL" sz="900" dirty="0">
                          <a:solidFill>
                            <a:srgbClr val="002060"/>
                          </a:solidFill>
                        </a:rPr>
                        <a:t>B. </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indicator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2">
                        <a:lumMod val="40000"/>
                        <a:lumOff val="60000"/>
                      </a:schemeClr>
                    </a:solidFill>
                  </a:tcPr>
                </a:tc>
                <a:tc>
                  <a:txBody>
                    <a:bodyPr/>
                    <a:lstStyle/>
                    <a:p>
                      <a:endParaRPr lang="nl-NL" sz="900" i="1" dirty="0">
                        <a:solidFill>
                          <a:srgbClr val="002060"/>
                        </a:solidFill>
                      </a:endParaRPr>
                    </a:p>
                  </a:txBody>
                  <a:tcPr>
                    <a:lnR w="12700" cap="flat" cmpd="sng" algn="ctr">
                      <a:noFill/>
                      <a:prstDash val="solid"/>
                      <a:round/>
                      <a:headEnd type="none" w="med" len="med"/>
                      <a:tailEnd type="none" w="med" len="med"/>
                    </a:lnR>
                    <a:no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tcPr>
                </a:tc>
                <a:extLst>
                  <a:ext uri="{0D108BD9-81ED-4DB2-BD59-A6C34878D82A}">
                    <a16:rowId xmlns:a16="http://schemas.microsoft.com/office/drawing/2014/main" xmlns="" val="10011"/>
                  </a:ext>
                </a:extLst>
              </a:tr>
            </a:tbl>
          </a:graphicData>
        </a:graphic>
      </p:graphicFrame>
      <p:sp>
        <p:nvSpPr>
          <p:cNvPr id="9" name="Stroomdiagram: Verbindingslijn 8"/>
          <p:cNvSpPr/>
          <p:nvPr/>
        </p:nvSpPr>
        <p:spPr>
          <a:xfrm>
            <a:off x="9727132" y="2996952"/>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6" name="Stroomdiagram: Verbindingslijn 15"/>
          <p:cNvSpPr/>
          <p:nvPr/>
        </p:nvSpPr>
        <p:spPr>
          <a:xfrm>
            <a:off x="9727132" y="375303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8" name="Stroomdiagram: Verbindingslijn 17"/>
          <p:cNvSpPr/>
          <p:nvPr/>
        </p:nvSpPr>
        <p:spPr>
          <a:xfrm>
            <a:off x="9727132" y="447311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9" name="Stroomdiagram: Verbindingslijn 18"/>
          <p:cNvSpPr/>
          <p:nvPr/>
        </p:nvSpPr>
        <p:spPr>
          <a:xfrm>
            <a:off x="9727132" y="483315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1" name="Stroomdiagram: Verbindingslijn 20"/>
          <p:cNvSpPr/>
          <p:nvPr/>
        </p:nvSpPr>
        <p:spPr>
          <a:xfrm>
            <a:off x="9727132" y="5570211"/>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2" name="Stroomdiagram: Verbindingslijn 21"/>
          <p:cNvSpPr/>
          <p:nvPr/>
        </p:nvSpPr>
        <p:spPr>
          <a:xfrm>
            <a:off x="9727132" y="5941900"/>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4" name="Tekstvak 1"/>
          <p:cNvSpPr txBox="1">
            <a:spLocks noChangeArrowheads="1"/>
          </p:cNvSpPr>
          <p:nvPr/>
        </p:nvSpPr>
        <p:spPr bwMode="auto">
          <a:xfrm>
            <a:off x="10056440" y="404664"/>
            <a:ext cx="17281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Uitvoering volgens plan</a:t>
            </a:r>
          </a:p>
          <a:p>
            <a:pPr eaLnBrk="1" hangingPunct="1">
              <a:spcBef>
                <a:spcPct val="0"/>
              </a:spcBef>
              <a:buFontTx/>
              <a:buNone/>
            </a:pPr>
            <a:r>
              <a:rPr lang="nl-NL" altLang="en-US" sz="800" dirty="0">
                <a:solidFill>
                  <a:schemeClr val="tx1"/>
                </a:solidFill>
                <a:latin typeface="Arial" charset="0"/>
              </a:rPr>
              <a:t>Uitvoering verdient aandacht</a:t>
            </a:r>
          </a:p>
          <a:p>
            <a:pPr eaLnBrk="1" hangingPunct="1">
              <a:spcBef>
                <a:spcPct val="0"/>
              </a:spcBef>
              <a:buFontTx/>
              <a:buNone/>
            </a:pPr>
            <a:r>
              <a:rPr lang="nl-NL" altLang="en-US" sz="800" dirty="0">
                <a:solidFill>
                  <a:schemeClr val="tx1"/>
                </a:solidFill>
                <a:latin typeface="Arial" charset="0"/>
              </a:rPr>
              <a:t>Uitvoering niet volgens </a:t>
            </a:r>
            <a:r>
              <a:rPr lang="nl-NL" altLang="en-US" sz="800" dirty="0" smtClean="0">
                <a:solidFill>
                  <a:schemeClr val="tx1"/>
                </a:solidFill>
                <a:latin typeface="Arial" charset="0"/>
              </a:rPr>
              <a:t>plan</a:t>
            </a:r>
          </a:p>
          <a:p>
            <a:pPr eaLnBrk="1" hangingPunct="1">
              <a:spcBef>
                <a:spcPct val="0"/>
              </a:spcBef>
              <a:buFontTx/>
              <a:buNone/>
            </a:pPr>
            <a:r>
              <a:rPr lang="nl-NL" altLang="en-US" sz="800" dirty="0" smtClean="0">
                <a:solidFill>
                  <a:schemeClr val="tx1"/>
                </a:solidFill>
                <a:latin typeface="Arial" charset="0"/>
              </a:rPr>
              <a:t>Uitvoering niet te controleren</a:t>
            </a:r>
            <a:endParaRPr lang="nl-NL" altLang="en-US" sz="800" dirty="0">
              <a:solidFill>
                <a:schemeClr val="tx1"/>
              </a:solidFill>
              <a:latin typeface="Arial" charset="0"/>
            </a:endParaRPr>
          </a:p>
        </p:txBody>
      </p:sp>
      <p:sp>
        <p:nvSpPr>
          <p:cNvPr id="15" name="Stroomdiagram: Verbindingslijn 14"/>
          <p:cNvSpPr/>
          <p:nvPr/>
        </p:nvSpPr>
        <p:spPr>
          <a:xfrm>
            <a:off x="9908851" y="622796"/>
            <a:ext cx="46800"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7" name="Stroomdiagram: Verbindingslijn 16"/>
          <p:cNvSpPr/>
          <p:nvPr/>
        </p:nvSpPr>
        <p:spPr>
          <a:xfrm>
            <a:off x="9909662" y="743377"/>
            <a:ext cx="46038" cy="46038"/>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0" name="Stroomdiagram: Verbindingslijn 19"/>
          <p:cNvSpPr/>
          <p:nvPr/>
        </p:nvSpPr>
        <p:spPr>
          <a:xfrm>
            <a:off x="9909662" y="858540"/>
            <a:ext cx="46038" cy="4445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Stroomdiagram: Verbindingslijn 22"/>
          <p:cNvSpPr/>
          <p:nvPr/>
        </p:nvSpPr>
        <p:spPr>
          <a:xfrm>
            <a:off x="9909662" y="980728"/>
            <a:ext cx="46038" cy="444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32765076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prestaties zijn geleverd?</a:t>
            </a:r>
          </a:p>
        </p:txBody>
      </p:sp>
      <p:sp>
        <p:nvSpPr>
          <p:cNvPr id="3" name="Tijdelijke aanduiding voor inhoud 2"/>
          <p:cNvSpPr>
            <a:spLocks noGrp="1"/>
          </p:cNvSpPr>
          <p:nvPr>
            <p:ph idx="1"/>
          </p:nvPr>
        </p:nvSpPr>
        <p:spPr>
          <a:xfrm>
            <a:off x="1536703" y="2060848"/>
            <a:ext cx="10223500" cy="4608512"/>
          </a:xfrm>
        </p:spPr>
        <p:txBody>
          <a:bodyPr/>
          <a:lstStyle/>
          <a:p>
            <a:r>
              <a:rPr lang="nl-NL" sz="2000" dirty="0"/>
              <a:t>Beschrijf hier puntsgewijs: </a:t>
            </a:r>
          </a:p>
          <a:p>
            <a:pPr marL="457200" indent="-457200">
              <a:buFont typeface="+mj-lt"/>
              <a:buAutoNum type="arabicPeriod"/>
            </a:pPr>
            <a:r>
              <a:rPr lang="nl-NL" sz="2000" i="1" dirty="0"/>
              <a:t>Wat was het college van plan om de doelstellingen te realiseren en wat is er daadwerkelijk gedaan? </a:t>
            </a:r>
          </a:p>
          <a:p>
            <a:pPr marL="457200" indent="-457200">
              <a:buFont typeface="+mj-lt"/>
              <a:buAutoNum type="arabicPeriod"/>
            </a:pPr>
            <a:r>
              <a:rPr lang="nl-NL" sz="2000" i="1" dirty="0"/>
              <a:t>Verwerk in dezelfde tabel ook opvallende bevindingen over:</a:t>
            </a:r>
          </a:p>
          <a:p>
            <a:pPr lvl="1">
              <a:buFont typeface="Arial" panose="020B0604020202020204" pitchFamily="34" charset="0"/>
              <a:buChar char="•"/>
            </a:pPr>
            <a:r>
              <a:rPr lang="nl-NL" sz="2000" i="1" dirty="0"/>
              <a:t>Zijn de juiste prestaties geformuleerd, gegeven de door het college gekozen beleidspunten en doelen?</a:t>
            </a:r>
          </a:p>
          <a:p>
            <a:pPr lvl="1">
              <a:buFont typeface="Arial" panose="020B0604020202020204" pitchFamily="34" charset="0"/>
              <a:buChar char="•"/>
            </a:pPr>
            <a:r>
              <a:rPr lang="nl-NL" sz="2000" i="1" dirty="0"/>
              <a:t>Zijn de prestaties specifiek en meetbaar, zowel in het plan als in de realisatie? (Zodat een goede vergelijking te maken is). </a:t>
            </a:r>
          </a:p>
          <a:p>
            <a:pPr lvl="1">
              <a:buFont typeface="Arial" panose="020B0604020202020204" pitchFamily="34" charset="0"/>
              <a:buChar char="•"/>
            </a:pPr>
            <a:r>
              <a:rPr lang="nl-NL" sz="2000" i="1" dirty="0"/>
              <a:t>Is uit de beschrijving van de realisatie op te maken hoe uitvoering is gegeven aan de geplande acties? </a:t>
            </a:r>
          </a:p>
          <a:p>
            <a:pPr marL="457200" indent="-457200">
              <a:buFont typeface="+mj-lt"/>
              <a:buAutoNum type="arabicPeriod"/>
            </a:pPr>
            <a:r>
              <a:rPr lang="nl-NL" sz="2000" i="1" dirty="0"/>
              <a:t>Is de rol van de wethouder duidelijk ten opzichte van andere maatschappelijke/ economische/ ecologische/ politieke/ juridische/ financiële effecten? </a:t>
            </a:r>
          </a:p>
        </p:txBody>
      </p:sp>
    </p:spTree>
    <p:extLst>
      <p:ext uri="{BB962C8B-B14F-4D97-AF65-F5344CB8AC3E}">
        <p14:creationId xmlns:p14="http://schemas.microsoft.com/office/powerpoint/2010/main" val="40085847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prestaties zijn geleverd?</a:t>
            </a:r>
            <a:br>
              <a:rPr lang="nl-NL" sz="3200" dirty="0"/>
            </a:br>
            <a:r>
              <a:rPr lang="nl-NL" sz="3200" dirty="0"/>
              <a:t>Voornaamste bevindingen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 </a:t>
            </a:r>
          </a:p>
          <a:p>
            <a:pPr marL="457200" indent="-457200">
              <a:buFont typeface="+mj-lt"/>
              <a:buAutoNum type="arabicPeriod"/>
            </a:pPr>
            <a:r>
              <a:rPr lang="nl-NL" sz="2000" i="1" dirty="0"/>
              <a:t>De voornaamste bevindingen tussen de geplande en gerealiseerde prestaties. </a:t>
            </a:r>
          </a:p>
        </p:txBody>
      </p:sp>
    </p:spTree>
    <p:extLst>
      <p:ext uri="{BB962C8B-B14F-4D97-AF65-F5344CB8AC3E}">
        <p14:creationId xmlns:p14="http://schemas.microsoft.com/office/powerpoint/2010/main" val="3671711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prestaties zijn geleverd? </a:t>
            </a:r>
          </a:p>
        </p:txBody>
      </p:sp>
      <p:graphicFrame>
        <p:nvGraphicFramePr>
          <p:cNvPr id="9" name="Tijdelijke aanduiding voor inhoud 6"/>
          <p:cNvGraphicFramePr>
            <a:graphicFrameLocks noGrp="1"/>
          </p:cNvGraphicFramePr>
          <p:nvPr>
            <p:ph idx="1"/>
            <p:extLst>
              <p:ext uri="{D42A27DB-BD31-4B8C-83A1-F6EECF244321}">
                <p14:modId xmlns:p14="http://schemas.microsoft.com/office/powerpoint/2010/main" val="4180379491"/>
              </p:ext>
            </p:extLst>
          </p:nvPr>
        </p:nvGraphicFramePr>
        <p:xfrm>
          <a:off x="588000" y="1859116"/>
          <a:ext cx="11016000" cy="3916800"/>
        </p:xfrm>
        <a:graphic>
          <a:graphicData uri="http://schemas.openxmlformats.org/drawingml/2006/table">
            <a:tbl>
              <a:tblPr firstRow="1" bandRow="1">
                <a:tableStyleId>{2D5ABB26-0587-4C30-8999-92F81FD0307C}</a:tableStyleId>
              </a:tblPr>
              <a:tblGrid>
                <a:gridCol w="784956">
                  <a:extLst>
                    <a:ext uri="{9D8B030D-6E8A-4147-A177-3AD203B41FA5}">
                      <a16:colId xmlns:a16="http://schemas.microsoft.com/office/drawing/2014/main" xmlns="" val="20000"/>
                    </a:ext>
                  </a:extLst>
                </a:gridCol>
                <a:gridCol w="4723044">
                  <a:extLst>
                    <a:ext uri="{9D8B030D-6E8A-4147-A177-3AD203B41FA5}">
                      <a16:colId xmlns:a16="http://schemas.microsoft.com/office/drawing/2014/main" xmlns="" val="20001"/>
                    </a:ext>
                  </a:extLst>
                </a:gridCol>
                <a:gridCol w="432048">
                  <a:extLst>
                    <a:ext uri="{9D8B030D-6E8A-4147-A177-3AD203B41FA5}">
                      <a16:colId xmlns:a16="http://schemas.microsoft.com/office/drawing/2014/main" xmlns="" val="20002"/>
                    </a:ext>
                  </a:extLst>
                </a:gridCol>
                <a:gridCol w="5075952">
                  <a:extLst>
                    <a:ext uri="{9D8B030D-6E8A-4147-A177-3AD203B41FA5}">
                      <a16:colId xmlns:a16="http://schemas.microsoft.com/office/drawing/2014/main" xmlns="" val="20003"/>
                    </a:ext>
                  </a:extLst>
                </a:gridCol>
              </a:tblGrid>
              <a:tr h="288000">
                <a:tc gridSpan="2">
                  <a:txBody>
                    <a:bodyPr/>
                    <a:lstStyle/>
                    <a:p>
                      <a:r>
                        <a:rPr lang="nl-NL" sz="900" b="1" dirty="0">
                          <a:solidFill>
                            <a:srgbClr val="002060"/>
                          </a:solidFill>
                        </a:rPr>
                        <a:t>Beleidsagenda voor 20xx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nl-NL"/>
                    </a:p>
                  </a:txBody>
                  <a:tcPr/>
                </a:tc>
                <a:tc gridSpan="2">
                  <a:txBody>
                    <a:bodyPr/>
                    <a:lstStyle/>
                    <a:p>
                      <a:r>
                        <a:rPr lang="nl-NL" sz="900" b="1" dirty="0">
                          <a:solidFill>
                            <a:srgbClr val="002060"/>
                          </a:solidFill>
                        </a:rPr>
                        <a:t>Verantwoording over 20xx</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xmlns="" val="10000"/>
                  </a:ext>
                </a:extLst>
              </a:tr>
              <a:tr h="360000">
                <a:tc gridSpan="2">
                  <a:txBody>
                    <a:bodyPr/>
                    <a:lstStyle/>
                    <a:p>
                      <a:r>
                        <a:rPr lang="nl-NL" sz="900" b="1" dirty="0">
                          <a:solidFill>
                            <a:srgbClr val="002060"/>
                          </a:solidFill>
                        </a:rPr>
                        <a:t>Doelstelling</a:t>
                      </a:r>
                      <a:r>
                        <a:rPr lang="nl-NL" sz="900" dirty="0">
                          <a:solidFill>
                            <a:srgbClr val="002060"/>
                          </a:solidFill>
                        </a:rPr>
                        <a:t> 1: (Invullen doelstelling)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extLst>
                  <a:ext uri="{0D108BD9-81ED-4DB2-BD59-A6C34878D82A}">
                    <a16:rowId xmlns:a16="http://schemas.microsoft.com/office/drawing/2014/main" xmlns="" val="10001"/>
                  </a:ext>
                </a:extLst>
              </a:tr>
              <a:tr h="360000">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r>
                        <a:rPr lang="nl-NL" sz="900" i="1" dirty="0">
                          <a:solidFill>
                            <a:srgbClr val="002060"/>
                          </a:solidFill>
                        </a:rPr>
                        <a:t>(Invullen wat daadwerkelijk is gedaan)</a:t>
                      </a: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60000">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60000">
                <a:tc gridSpan="2">
                  <a:txBody>
                    <a:bodyPr/>
                    <a:lstStyle/>
                    <a:p>
                      <a:r>
                        <a:rPr lang="nl-NL" sz="900" b="1" dirty="0">
                          <a:solidFill>
                            <a:srgbClr val="002060"/>
                          </a:solidFill>
                        </a:rPr>
                        <a:t>Doelstelling</a:t>
                      </a:r>
                      <a:r>
                        <a:rPr lang="nl-NL" sz="900" dirty="0">
                          <a:solidFill>
                            <a:srgbClr val="002060"/>
                          </a:solidFill>
                        </a:rPr>
                        <a:t> 2: (Invullen doelstelling)</a:t>
                      </a: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xmlns="" val="10004"/>
                  </a:ext>
                </a:extLst>
              </a:tr>
              <a:tr h="360000">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a:t>
                      </a:r>
                      <a:r>
                        <a:rPr lang="nl-NL" sz="900" i="1" baseline="0" dirty="0">
                          <a:solidFill>
                            <a:srgbClr val="002060"/>
                          </a:solidFill>
                        </a:rPr>
                        <a:t> activiteit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60000">
                <a:tc gridSpan="2">
                  <a:txBody>
                    <a:bodyPr/>
                    <a:lstStyle/>
                    <a:p>
                      <a:r>
                        <a:rPr lang="nl-NL" sz="900" b="1" dirty="0">
                          <a:solidFill>
                            <a:srgbClr val="002060"/>
                          </a:solidFill>
                        </a:rPr>
                        <a:t>Doelstelling</a:t>
                      </a:r>
                      <a:r>
                        <a:rPr lang="nl-NL" sz="900" dirty="0">
                          <a:solidFill>
                            <a:srgbClr val="002060"/>
                          </a:solidFill>
                        </a:rPr>
                        <a:t> 3:</a:t>
                      </a:r>
                      <a:r>
                        <a:rPr lang="nl-NL" sz="900" baseline="0" dirty="0">
                          <a:solidFill>
                            <a:srgbClr val="002060"/>
                          </a:solidFill>
                        </a:rPr>
                        <a:t> (Invullen doelstelling)</a:t>
                      </a:r>
                      <a:endParaRPr lang="nl-NL" sz="900" dirty="0">
                        <a:solidFill>
                          <a:srgbClr val="002060"/>
                        </a:solidFill>
                      </a:endParaRP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xmlns="" val="10006"/>
                  </a:ext>
                </a:extLst>
              </a:tr>
              <a:tr h="360000">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60000">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60000">
                <a:tc gridSpan="2">
                  <a:txBody>
                    <a:bodyPr/>
                    <a:lstStyle/>
                    <a:p>
                      <a:r>
                        <a:rPr lang="nl-NL" sz="900" b="1" dirty="0">
                          <a:solidFill>
                            <a:srgbClr val="002060"/>
                          </a:solidFill>
                        </a:rPr>
                        <a:t>Doelstelling</a:t>
                      </a:r>
                      <a:r>
                        <a:rPr lang="nl-NL" sz="900" dirty="0">
                          <a:solidFill>
                            <a:srgbClr val="002060"/>
                          </a:solidFill>
                        </a:rPr>
                        <a:t> 4: (Invullen doelstelling)</a:t>
                      </a: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xmlns="" val="10009"/>
                  </a:ext>
                </a:extLst>
              </a:tr>
              <a:tr h="360000">
                <a:tc>
                  <a:txBody>
                    <a:bodyPr/>
                    <a:lstStyle/>
                    <a:p>
                      <a:r>
                        <a:rPr lang="nl-NL" sz="900" dirty="0">
                          <a:solidFill>
                            <a:srgbClr val="002060"/>
                          </a:solidFill>
                        </a:rPr>
                        <a:t>A.</a:t>
                      </a:r>
                      <a:r>
                        <a:rPr lang="nl-NL" sz="900" baseline="0" dirty="0">
                          <a:solidFill>
                            <a:srgbClr val="002060"/>
                          </a:solidFill>
                        </a:rPr>
                        <a:t> </a:t>
                      </a:r>
                      <a:endParaRPr lang="nl-NL" sz="900" dirty="0">
                        <a:solidFill>
                          <a:srgbClr val="002060"/>
                        </a:solidFill>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a:t>
                      </a:r>
                      <a:r>
                        <a:rPr lang="nl-NL" sz="900" i="1" baseline="0" dirty="0">
                          <a:solidFill>
                            <a:srgbClr val="002060"/>
                          </a:solidFill>
                        </a:rPr>
                        <a:t> activiteit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14" name="Stroomdiagram: Verbindingslijn 13"/>
          <p:cNvSpPr/>
          <p:nvPr/>
        </p:nvSpPr>
        <p:spPr>
          <a:xfrm>
            <a:off x="6344254" y="2600892"/>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5" name="Stroomdiagram: Verbindingslijn 14"/>
          <p:cNvSpPr/>
          <p:nvPr/>
        </p:nvSpPr>
        <p:spPr>
          <a:xfrm>
            <a:off x="6344254" y="2940595"/>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6" name="Stroomdiagram: Verbindingslijn 15"/>
          <p:cNvSpPr/>
          <p:nvPr/>
        </p:nvSpPr>
        <p:spPr>
          <a:xfrm>
            <a:off x="6344254" y="3681044"/>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7" name="Stroomdiagram: Verbindingslijn 16"/>
          <p:cNvSpPr/>
          <p:nvPr/>
        </p:nvSpPr>
        <p:spPr>
          <a:xfrm>
            <a:off x="6344254" y="440111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8" name="Stroomdiagram: Verbindingslijn 17"/>
          <p:cNvSpPr/>
          <p:nvPr/>
        </p:nvSpPr>
        <p:spPr>
          <a:xfrm>
            <a:off x="6344947" y="4753576"/>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9" name="Stroomdiagram: Verbindingslijn 18"/>
          <p:cNvSpPr/>
          <p:nvPr/>
        </p:nvSpPr>
        <p:spPr>
          <a:xfrm>
            <a:off x="6345640" y="5469451"/>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0" name="Tekstvak 1"/>
          <p:cNvSpPr txBox="1">
            <a:spLocks noChangeArrowheads="1"/>
          </p:cNvSpPr>
          <p:nvPr/>
        </p:nvSpPr>
        <p:spPr bwMode="auto">
          <a:xfrm>
            <a:off x="10056440" y="404664"/>
            <a:ext cx="17281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Uitvoering volgens plan</a:t>
            </a:r>
          </a:p>
          <a:p>
            <a:pPr eaLnBrk="1" hangingPunct="1">
              <a:spcBef>
                <a:spcPct val="0"/>
              </a:spcBef>
              <a:buFontTx/>
              <a:buNone/>
            </a:pPr>
            <a:r>
              <a:rPr lang="nl-NL" altLang="en-US" sz="800" dirty="0">
                <a:solidFill>
                  <a:schemeClr val="tx1"/>
                </a:solidFill>
                <a:latin typeface="Arial" charset="0"/>
              </a:rPr>
              <a:t>Uitvoering verdient aandacht</a:t>
            </a:r>
          </a:p>
          <a:p>
            <a:pPr eaLnBrk="1" hangingPunct="1">
              <a:spcBef>
                <a:spcPct val="0"/>
              </a:spcBef>
              <a:buFontTx/>
              <a:buNone/>
            </a:pPr>
            <a:r>
              <a:rPr lang="nl-NL" altLang="en-US" sz="800" dirty="0">
                <a:solidFill>
                  <a:schemeClr val="tx1"/>
                </a:solidFill>
                <a:latin typeface="Arial" charset="0"/>
              </a:rPr>
              <a:t>Uitvoering niet volgens </a:t>
            </a:r>
            <a:r>
              <a:rPr lang="nl-NL" altLang="en-US" sz="800" dirty="0" smtClean="0">
                <a:solidFill>
                  <a:schemeClr val="tx1"/>
                </a:solidFill>
                <a:latin typeface="Arial" charset="0"/>
              </a:rPr>
              <a:t>plan</a:t>
            </a:r>
          </a:p>
          <a:p>
            <a:pPr eaLnBrk="1" hangingPunct="1">
              <a:spcBef>
                <a:spcPct val="0"/>
              </a:spcBef>
              <a:buFontTx/>
              <a:buNone/>
            </a:pPr>
            <a:r>
              <a:rPr lang="nl-NL" altLang="en-US" sz="800" dirty="0" smtClean="0">
                <a:solidFill>
                  <a:schemeClr val="tx1"/>
                </a:solidFill>
                <a:latin typeface="Arial" charset="0"/>
              </a:rPr>
              <a:t>Uitvoering niet te controleren</a:t>
            </a:r>
            <a:endParaRPr lang="nl-NL" altLang="en-US" sz="800" dirty="0">
              <a:solidFill>
                <a:schemeClr val="tx1"/>
              </a:solidFill>
              <a:latin typeface="Arial" charset="0"/>
            </a:endParaRPr>
          </a:p>
        </p:txBody>
      </p:sp>
      <p:sp>
        <p:nvSpPr>
          <p:cNvPr id="21" name="Stroomdiagram: Verbindingslijn 20"/>
          <p:cNvSpPr/>
          <p:nvPr/>
        </p:nvSpPr>
        <p:spPr>
          <a:xfrm>
            <a:off x="9908851" y="622796"/>
            <a:ext cx="46800"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2" name="Stroomdiagram: Verbindingslijn 21"/>
          <p:cNvSpPr/>
          <p:nvPr/>
        </p:nvSpPr>
        <p:spPr>
          <a:xfrm>
            <a:off x="9909662" y="743377"/>
            <a:ext cx="46038" cy="46038"/>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Stroomdiagram: Verbindingslijn 22"/>
          <p:cNvSpPr/>
          <p:nvPr/>
        </p:nvSpPr>
        <p:spPr>
          <a:xfrm>
            <a:off x="9909662" y="858540"/>
            <a:ext cx="46038" cy="4445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4" name="Stroomdiagram: Verbindingslijn 23"/>
          <p:cNvSpPr/>
          <p:nvPr/>
        </p:nvSpPr>
        <p:spPr>
          <a:xfrm>
            <a:off x="9909662" y="980728"/>
            <a:ext cx="46038" cy="444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16350105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prestaties zijn geleverd? </a:t>
            </a:r>
          </a:p>
        </p:txBody>
      </p:sp>
      <p:graphicFrame>
        <p:nvGraphicFramePr>
          <p:cNvPr id="9" name="Tijdelijke aanduiding voor inhoud 6"/>
          <p:cNvGraphicFramePr>
            <a:graphicFrameLocks noGrp="1"/>
          </p:cNvGraphicFramePr>
          <p:nvPr>
            <p:ph idx="1"/>
            <p:extLst>
              <p:ext uri="{D42A27DB-BD31-4B8C-83A1-F6EECF244321}">
                <p14:modId xmlns:p14="http://schemas.microsoft.com/office/powerpoint/2010/main" val="1981923631"/>
              </p:ext>
            </p:extLst>
          </p:nvPr>
        </p:nvGraphicFramePr>
        <p:xfrm>
          <a:off x="588000" y="1859116"/>
          <a:ext cx="11016000" cy="3928320"/>
        </p:xfrm>
        <a:graphic>
          <a:graphicData uri="http://schemas.openxmlformats.org/drawingml/2006/table">
            <a:tbl>
              <a:tblPr firstRow="1" bandRow="1">
                <a:tableStyleId>{2D5ABB26-0587-4C30-8999-92F81FD0307C}</a:tableStyleId>
              </a:tblPr>
              <a:tblGrid>
                <a:gridCol w="784956">
                  <a:extLst>
                    <a:ext uri="{9D8B030D-6E8A-4147-A177-3AD203B41FA5}">
                      <a16:colId xmlns:a16="http://schemas.microsoft.com/office/drawing/2014/main" xmlns="" val="20000"/>
                    </a:ext>
                  </a:extLst>
                </a:gridCol>
                <a:gridCol w="4723044">
                  <a:extLst>
                    <a:ext uri="{9D8B030D-6E8A-4147-A177-3AD203B41FA5}">
                      <a16:colId xmlns:a16="http://schemas.microsoft.com/office/drawing/2014/main" xmlns="" val="20001"/>
                    </a:ext>
                  </a:extLst>
                </a:gridCol>
                <a:gridCol w="432048">
                  <a:extLst>
                    <a:ext uri="{9D8B030D-6E8A-4147-A177-3AD203B41FA5}">
                      <a16:colId xmlns:a16="http://schemas.microsoft.com/office/drawing/2014/main" xmlns="" val="20002"/>
                    </a:ext>
                  </a:extLst>
                </a:gridCol>
                <a:gridCol w="5075952">
                  <a:extLst>
                    <a:ext uri="{9D8B030D-6E8A-4147-A177-3AD203B41FA5}">
                      <a16:colId xmlns:a16="http://schemas.microsoft.com/office/drawing/2014/main" xmlns="" val="20003"/>
                    </a:ext>
                  </a:extLst>
                </a:gridCol>
              </a:tblGrid>
              <a:tr h="288000">
                <a:tc gridSpan="2">
                  <a:txBody>
                    <a:bodyPr/>
                    <a:lstStyle/>
                    <a:p>
                      <a:r>
                        <a:rPr lang="nl-NL" sz="900" b="1" dirty="0">
                          <a:solidFill>
                            <a:srgbClr val="002060"/>
                          </a:solidFill>
                        </a:rPr>
                        <a:t>Beleidsagenda voor 20xx</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tc hMerge="1">
                  <a:txBody>
                    <a:bodyPr/>
                    <a:lstStyle/>
                    <a:p>
                      <a:endParaRPr lang="nl-NL"/>
                    </a:p>
                  </a:txBody>
                  <a:tcPr/>
                </a:tc>
                <a:tc gridSpan="2">
                  <a:txBody>
                    <a:bodyPr/>
                    <a:lstStyle/>
                    <a:p>
                      <a:r>
                        <a:rPr lang="nl-NL" sz="900" b="1" dirty="0">
                          <a:solidFill>
                            <a:srgbClr val="002060"/>
                          </a:solidFill>
                        </a:rPr>
                        <a:t>Verantwoording over 20xx</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xmlns="" val="10000"/>
                  </a:ext>
                </a:extLst>
              </a:tr>
              <a:tr h="360000">
                <a:tc gridSpan="2">
                  <a:txBody>
                    <a:bodyPr/>
                    <a:lstStyle/>
                    <a:p>
                      <a:r>
                        <a:rPr lang="nl-NL" sz="900" b="1" dirty="0">
                          <a:solidFill>
                            <a:srgbClr val="002060"/>
                          </a:solidFill>
                        </a:rPr>
                        <a:t>Doelstelling</a:t>
                      </a:r>
                      <a:r>
                        <a:rPr lang="nl-NL" sz="900" dirty="0">
                          <a:solidFill>
                            <a:srgbClr val="002060"/>
                          </a:solidFill>
                        </a:rPr>
                        <a:t> 5: (Invullen doelstelling)</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rgbClr val="33CCFF"/>
                    </a:solidFill>
                  </a:tcPr>
                </a:tc>
                <a:tc>
                  <a:txBody>
                    <a:bodyPr/>
                    <a:lstStyle/>
                    <a:p>
                      <a:endParaRPr lang="nl-NL" sz="900" dirty="0">
                        <a:solidFill>
                          <a:srgbClr val="002060"/>
                        </a:solidFill>
                      </a:endParaRPr>
                    </a:p>
                  </a:txBody>
                  <a:tcP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rgbClr val="33CCFF"/>
                    </a:solidFill>
                  </a:tcPr>
                </a:tc>
                <a:extLst>
                  <a:ext uri="{0D108BD9-81ED-4DB2-BD59-A6C34878D82A}">
                    <a16:rowId xmlns:a16="http://schemas.microsoft.com/office/drawing/2014/main" xmlns="" val="10001"/>
                  </a:ext>
                </a:extLst>
              </a:tr>
              <a:tr h="360000">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2"/>
                  </a:ext>
                </a:extLst>
              </a:tr>
              <a:tr h="360000">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3"/>
                  </a:ext>
                </a:extLst>
              </a:tr>
              <a:tr h="360000">
                <a:tc>
                  <a:txBody>
                    <a:bodyPr/>
                    <a:lstStyle/>
                    <a:p>
                      <a:r>
                        <a:rPr lang="nl-NL" sz="900" dirty="0">
                          <a:solidFill>
                            <a:srgbClr val="002060"/>
                          </a:solidFill>
                        </a:rPr>
                        <a:t>C.</a:t>
                      </a: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activiteit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4"/>
                  </a:ext>
                </a:extLst>
              </a:tr>
              <a:tr h="360000">
                <a:tc>
                  <a:txBody>
                    <a:bodyPr/>
                    <a:lstStyle/>
                    <a:p>
                      <a:r>
                        <a:rPr lang="nl-NL" sz="900" dirty="0">
                          <a:solidFill>
                            <a:srgbClr val="002060"/>
                          </a:solidFill>
                        </a:rPr>
                        <a:t>D.</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a:t>
                      </a:r>
                      <a:r>
                        <a:rPr lang="nl-NL" sz="900" i="1" baseline="0" dirty="0">
                          <a:solidFill>
                            <a:srgbClr val="002060"/>
                          </a:solidFill>
                        </a:rPr>
                        <a:t> activiteit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5"/>
                  </a:ext>
                </a:extLst>
              </a:tr>
              <a:tr h="360000">
                <a:tc gridSpan="2">
                  <a:txBody>
                    <a:bodyPr/>
                    <a:lstStyle/>
                    <a:p>
                      <a:r>
                        <a:rPr lang="nl-NL" sz="900" b="1" dirty="0">
                          <a:solidFill>
                            <a:srgbClr val="002060"/>
                          </a:solidFill>
                        </a:rPr>
                        <a:t>Doelstelling</a:t>
                      </a:r>
                      <a:r>
                        <a:rPr lang="nl-NL" sz="900" dirty="0">
                          <a:solidFill>
                            <a:srgbClr val="002060"/>
                          </a:solidFill>
                        </a:rPr>
                        <a:t> 6:</a:t>
                      </a:r>
                      <a:r>
                        <a:rPr lang="nl-NL" sz="900" baseline="0" dirty="0">
                          <a:solidFill>
                            <a:srgbClr val="002060"/>
                          </a:solidFill>
                        </a:rPr>
                        <a:t> (Invullen doelstelling)</a:t>
                      </a:r>
                      <a:endParaRPr lang="nl-NL" sz="900" dirty="0">
                        <a:solidFill>
                          <a:srgbClr val="002060"/>
                        </a:solidFill>
                      </a:endParaRP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xmlns="" val="10006"/>
                  </a:ext>
                </a:extLst>
              </a:tr>
              <a:tr h="360000">
                <a:tc>
                  <a:txBody>
                    <a:bodyPr/>
                    <a:lstStyle/>
                    <a:p>
                      <a:r>
                        <a:rPr lang="nl-NL" sz="900" dirty="0">
                          <a:solidFill>
                            <a:srgbClr val="002060"/>
                          </a:solidFill>
                        </a:rPr>
                        <a:t>A.</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a:t>
                      </a:r>
                      <a:r>
                        <a:rPr lang="nl-NL" sz="900" i="1" baseline="0" dirty="0">
                          <a:solidFill>
                            <a:srgbClr val="002060"/>
                          </a:solidFill>
                        </a:rPr>
                        <a: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7"/>
                  </a:ext>
                </a:extLst>
              </a:tr>
              <a:tr h="360000">
                <a:tc>
                  <a:txBody>
                    <a:bodyPr/>
                    <a:lstStyle/>
                    <a:p>
                      <a:r>
                        <a:rPr lang="nl-NL" sz="900" dirty="0">
                          <a:solidFill>
                            <a:srgbClr val="002060"/>
                          </a:solidFill>
                        </a:rPr>
                        <a:t>B.</a:t>
                      </a:r>
                    </a:p>
                  </a:txBody>
                  <a:tcPr>
                    <a:lnR w="12700" cap="flat" cmpd="sng" algn="ctr">
                      <a:solidFill>
                        <a:schemeClr val="tx1"/>
                      </a:solidFill>
                      <a:prstDash val="solid"/>
                      <a:round/>
                      <a:headEnd type="none" w="med" len="med"/>
                      <a:tailEnd type="none" w="med" len="med"/>
                    </a:lnR>
                  </a:tcPr>
                </a:tc>
                <a:tc>
                  <a:txBody>
                    <a:bodyPr/>
                    <a:lstStyle/>
                    <a:p>
                      <a:r>
                        <a:rPr lang="nl-NL" sz="900" i="1" dirty="0">
                          <a:solidFill>
                            <a:srgbClr val="002060"/>
                          </a:solidFill>
                        </a:rPr>
                        <a:t>(Invullen activiteit 2)</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08"/>
                  </a:ext>
                </a:extLst>
              </a:tr>
              <a:tr h="360000">
                <a:tc gridSpan="2">
                  <a:txBody>
                    <a:bodyPr/>
                    <a:lstStyle/>
                    <a:p>
                      <a:r>
                        <a:rPr lang="nl-NL" sz="900" b="1" dirty="0">
                          <a:solidFill>
                            <a:srgbClr val="002060"/>
                          </a:solidFill>
                        </a:rPr>
                        <a:t>Doelstelling</a:t>
                      </a:r>
                      <a:r>
                        <a:rPr lang="nl-NL" sz="900" dirty="0">
                          <a:solidFill>
                            <a:srgbClr val="002060"/>
                          </a:solidFill>
                        </a:rPr>
                        <a:t> 7: (Invullen doelstelling)</a:t>
                      </a:r>
                    </a:p>
                  </a:txBody>
                  <a:tcPr>
                    <a:lnR w="12700" cap="flat" cmpd="sng" algn="ctr">
                      <a:solidFill>
                        <a:schemeClr val="tx1"/>
                      </a:solidFill>
                      <a:prstDash val="solid"/>
                      <a:round/>
                      <a:headEnd type="none" w="med" len="med"/>
                      <a:tailEnd type="none" w="med" len="med"/>
                    </a:lnR>
                    <a:solidFill>
                      <a:srgbClr val="33CCFF"/>
                    </a:solidFill>
                  </a:tcPr>
                </a:tc>
                <a:tc hMerge="1">
                  <a:txBody>
                    <a:bodyPr/>
                    <a:lstStyle/>
                    <a:p>
                      <a:endParaRPr lang="nl-NL"/>
                    </a:p>
                  </a:txBody>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solidFill>
                      <a:srgbClr val="33CCFF"/>
                    </a:solidFill>
                  </a:tcPr>
                </a:tc>
                <a:tc>
                  <a:txBody>
                    <a:bodyPr/>
                    <a:lstStyle/>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rgbClr val="33CCFF"/>
                    </a:solidFill>
                  </a:tcPr>
                </a:tc>
                <a:extLst>
                  <a:ext uri="{0D108BD9-81ED-4DB2-BD59-A6C34878D82A}">
                    <a16:rowId xmlns:a16="http://schemas.microsoft.com/office/drawing/2014/main" xmlns="" val="10009"/>
                  </a:ext>
                </a:extLst>
              </a:tr>
              <a:tr h="360000">
                <a:tc>
                  <a:txBody>
                    <a:bodyPr/>
                    <a:lstStyle/>
                    <a:p>
                      <a:r>
                        <a:rPr lang="nl-NL" sz="900" dirty="0">
                          <a:solidFill>
                            <a:srgbClr val="002060"/>
                          </a:solidFill>
                        </a:rPr>
                        <a:t>A.</a:t>
                      </a:r>
                      <a:r>
                        <a:rPr lang="nl-NL" sz="900" baseline="0" dirty="0">
                          <a:solidFill>
                            <a:srgbClr val="002060"/>
                          </a:solidFill>
                        </a:rPr>
                        <a:t> </a:t>
                      </a:r>
                      <a:endParaRPr lang="nl-NL" sz="900" dirty="0">
                        <a:solidFill>
                          <a:srgbClr val="002060"/>
                        </a:solidFill>
                      </a:endParaRPr>
                    </a:p>
                  </a:txBody>
                  <a:tcPr>
                    <a:lnR w="12700" cap="flat" cmpd="sng" algn="ctr">
                      <a:solidFill>
                        <a:schemeClr val="tx1"/>
                      </a:solid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a:t>
                      </a:r>
                      <a:r>
                        <a:rPr lang="nl-NL" sz="900" i="1" baseline="0" dirty="0">
                          <a:solidFill>
                            <a:srgbClr val="002060"/>
                          </a:solidFill>
                        </a:rPr>
                        <a:t> activiteit 1)</a:t>
                      </a:r>
                      <a:endParaRPr lang="nl-NL" sz="900" i="1"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tcPr>
                </a:tc>
                <a:tc>
                  <a:txBody>
                    <a:bodyPr/>
                    <a:lstStyle/>
                    <a:p>
                      <a:endParaRPr lang="nl-NL" sz="900" dirty="0">
                        <a:solidFill>
                          <a:srgbClr val="002060"/>
                        </a:solidFill>
                      </a:endParaRPr>
                    </a:p>
                  </a:txBody>
                  <a:tcP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i="1" dirty="0">
                          <a:solidFill>
                            <a:srgbClr val="002060"/>
                          </a:solidFill>
                        </a:rPr>
                        <a:t>(Invullen wat daadwerkelijk is gedaan)</a:t>
                      </a:r>
                    </a:p>
                    <a:p>
                      <a:endParaRPr lang="nl-NL" sz="900" dirty="0">
                        <a:solidFill>
                          <a:srgbClr val="002060"/>
                        </a:solidFill>
                      </a:endParaRPr>
                    </a:p>
                  </a:txBody>
                  <a:tcP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xmlns="" val="10010"/>
                  </a:ext>
                </a:extLst>
              </a:tr>
            </a:tbl>
          </a:graphicData>
        </a:graphic>
      </p:graphicFrame>
      <p:sp>
        <p:nvSpPr>
          <p:cNvPr id="14" name="Stroomdiagram: Verbindingslijn 13"/>
          <p:cNvSpPr/>
          <p:nvPr/>
        </p:nvSpPr>
        <p:spPr>
          <a:xfrm>
            <a:off x="6344254" y="2564920"/>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5" name="Stroomdiagram: Verbindingslijn 14"/>
          <p:cNvSpPr/>
          <p:nvPr/>
        </p:nvSpPr>
        <p:spPr>
          <a:xfrm>
            <a:off x="6344254" y="2912917"/>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6" name="Stroomdiagram: Verbindingslijn 15"/>
          <p:cNvSpPr/>
          <p:nvPr/>
        </p:nvSpPr>
        <p:spPr>
          <a:xfrm>
            <a:off x="6345640" y="3604559"/>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7" name="Stroomdiagram: Verbindingslijn 16"/>
          <p:cNvSpPr/>
          <p:nvPr/>
        </p:nvSpPr>
        <p:spPr>
          <a:xfrm>
            <a:off x="6345651" y="4365120"/>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8" name="Stroomdiagram: Verbindingslijn 17"/>
          <p:cNvSpPr/>
          <p:nvPr/>
        </p:nvSpPr>
        <p:spPr>
          <a:xfrm>
            <a:off x="6344254" y="4733199"/>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9" name="Stroomdiagram: Verbindingslijn 18"/>
          <p:cNvSpPr/>
          <p:nvPr/>
        </p:nvSpPr>
        <p:spPr>
          <a:xfrm>
            <a:off x="6345640" y="5469331"/>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0" name="Stroomdiagram: Verbindingslijn 19"/>
          <p:cNvSpPr/>
          <p:nvPr/>
        </p:nvSpPr>
        <p:spPr>
          <a:xfrm>
            <a:off x="6345640" y="3248988"/>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1" name="Tekstvak 1"/>
          <p:cNvSpPr txBox="1">
            <a:spLocks noChangeArrowheads="1"/>
          </p:cNvSpPr>
          <p:nvPr/>
        </p:nvSpPr>
        <p:spPr bwMode="auto">
          <a:xfrm>
            <a:off x="10056440" y="404664"/>
            <a:ext cx="17281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Uitvoering volgens plan</a:t>
            </a:r>
          </a:p>
          <a:p>
            <a:pPr eaLnBrk="1" hangingPunct="1">
              <a:spcBef>
                <a:spcPct val="0"/>
              </a:spcBef>
              <a:buFontTx/>
              <a:buNone/>
            </a:pPr>
            <a:r>
              <a:rPr lang="nl-NL" altLang="en-US" sz="800" dirty="0">
                <a:solidFill>
                  <a:schemeClr val="tx1"/>
                </a:solidFill>
                <a:latin typeface="Arial" charset="0"/>
              </a:rPr>
              <a:t>Uitvoering verdient aandacht</a:t>
            </a:r>
          </a:p>
          <a:p>
            <a:pPr eaLnBrk="1" hangingPunct="1">
              <a:spcBef>
                <a:spcPct val="0"/>
              </a:spcBef>
              <a:buFontTx/>
              <a:buNone/>
            </a:pPr>
            <a:r>
              <a:rPr lang="nl-NL" altLang="en-US" sz="800" dirty="0">
                <a:solidFill>
                  <a:schemeClr val="tx1"/>
                </a:solidFill>
                <a:latin typeface="Arial" charset="0"/>
              </a:rPr>
              <a:t>Uitvoering niet volgens </a:t>
            </a:r>
            <a:r>
              <a:rPr lang="nl-NL" altLang="en-US" sz="800" dirty="0" smtClean="0">
                <a:solidFill>
                  <a:schemeClr val="tx1"/>
                </a:solidFill>
                <a:latin typeface="Arial" charset="0"/>
              </a:rPr>
              <a:t>plan</a:t>
            </a:r>
          </a:p>
          <a:p>
            <a:pPr eaLnBrk="1" hangingPunct="1">
              <a:spcBef>
                <a:spcPct val="0"/>
              </a:spcBef>
              <a:buFontTx/>
              <a:buNone/>
            </a:pPr>
            <a:r>
              <a:rPr lang="nl-NL" altLang="en-US" sz="800" dirty="0" smtClean="0">
                <a:solidFill>
                  <a:schemeClr val="tx1"/>
                </a:solidFill>
                <a:latin typeface="Arial" charset="0"/>
              </a:rPr>
              <a:t>Uitvoering niet te controleren</a:t>
            </a:r>
            <a:endParaRPr lang="nl-NL" altLang="en-US" sz="800" dirty="0">
              <a:solidFill>
                <a:schemeClr val="tx1"/>
              </a:solidFill>
              <a:latin typeface="Arial" charset="0"/>
            </a:endParaRPr>
          </a:p>
        </p:txBody>
      </p:sp>
      <p:sp>
        <p:nvSpPr>
          <p:cNvPr id="22" name="Stroomdiagram: Verbindingslijn 21"/>
          <p:cNvSpPr/>
          <p:nvPr/>
        </p:nvSpPr>
        <p:spPr>
          <a:xfrm>
            <a:off x="9908851" y="622796"/>
            <a:ext cx="46800"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Stroomdiagram: Verbindingslijn 22"/>
          <p:cNvSpPr/>
          <p:nvPr/>
        </p:nvSpPr>
        <p:spPr>
          <a:xfrm>
            <a:off x="9909662" y="743377"/>
            <a:ext cx="46038" cy="46038"/>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4" name="Stroomdiagram: Verbindingslijn 23"/>
          <p:cNvSpPr/>
          <p:nvPr/>
        </p:nvSpPr>
        <p:spPr>
          <a:xfrm>
            <a:off x="9909662" y="858540"/>
            <a:ext cx="46038" cy="4445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5" name="Stroomdiagram: Verbindingslijn 24"/>
          <p:cNvSpPr/>
          <p:nvPr/>
        </p:nvSpPr>
        <p:spPr>
          <a:xfrm>
            <a:off x="9909662" y="980728"/>
            <a:ext cx="46038" cy="444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969755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 </a:t>
            </a:r>
          </a:p>
          <a:p>
            <a:pPr marL="457200" indent="-457200">
              <a:buFont typeface="+mj-lt"/>
              <a:buAutoNum type="arabicPeriod"/>
            </a:pPr>
            <a:r>
              <a:rPr lang="nl-NL" sz="2000" i="1" dirty="0"/>
              <a:t>Hoeveel was er per doelstelling begroot en hoeveel is er uitgegeven? (tabel totaal baten en lasten)</a:t>
            </a:r>
          </a:p>
          <a:p>
            <a:pPr marL="457200" indent="-457200">
              <a:buFont typeface="+mj-lt"/>
              <a:buAutoNum type="arabicPeriod"/>
            </a:pPr>
            <a:r>
              <a:rPr lang="nl-NL" sz="2000" i="1" dirty="0"/>
              <a:t>Zijn er onder- en overschrijdingen te vinden en zijn ze toegelicht? (analyse/ beschrijven opvallende over-/onderschrijdingen) </a:t>
            </a:r>
          </a:p>
          <a:p>
            <a:pPr marL="457200" indent="-457200">
              <a:buFont typeface="+mj-lt"/>
              <a:buAutoNum type="arabicPeriod"/>
            </a:pPr>
            <a:r>
              <a:rPr lang="nl-NL" sz="2000" i="1" dirty="0"/>
              <a:t>Zijn ombuigingen en intensiveringen te volgen? (analyse relevante ombuigingen en intensiveringen, begroot ten opzichte van gerealiseerd)</a:t>
            </a:r>
          </a:p>
          <a:p>
            <a:pPr marL="457200" indent="-457200">
              <a:buFont typeface="+mj-lt"/>
              <a:buAutoNum type="arabicPeriod"/>
            </a:pPr>
            <a:r>
              <a:rPr lang="nl-NL" sz="2000" i="1" dirty="0"/>
              <a:t>Hoe staat het weerstandsvermogen ervoor en zijn de belangrijkste risico’s in beeld gebracht?</a:t>
            </a:r>
          </a:p>
          <a:p>
            <a:pPr marL="457200" indent="-457200">
              <a:buFont typeface="+mj-lt"/>
              <a:buAutoNum type="arabicPeriod"/>
            </a:pPr>
            <a:r>
              <a:rPr lang="nl-NL" sz="2000" i="1" dirty="0"/>
              <a:t>De financiële positie van, voor het beleidsprogramma relevante, verbonden partijen en de financiële risico’s die zij met zich meebrengen. </a:t>
            </a:r>
          </a:p>
          <a:p>
            <a:pPr marL="457200" indent="-457200">
              <a:buFont typeface="+mj-lt"/>
              <a:buAutoNum type="arabicPeriod"/>
            </a:pPr>
            <a:r>
              <a:rPr lang="nl-NL" sz="2000" i="1" dirty="0"/>
              <a:t>Worden de verleende subsidies verantwoord? </a:t>
            </a:r>
          </a:p>
        </p:txBody>
      </p:sp>
    </p:spTree>
    <p:extLst>
      <p:ext uri="{BB962C8B-B14F-4D97-AF65-F5344CB8AC3E}">
        <p14:creationId xmlns:p14="http://schemas.microsoft.com/office/powerpoint/2010/main" val="37640297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Algemene informatie over het format</a:t>
            </a:r>
          </a:p>
        </p:txBody>
      </p:sp>
      <p:sp>
        <p:nvSpPr>
          <p:cNvPr id="5" name="Tijdelijke aanduiding voor inhoud 2"/>
          <p:cNvSpPr txBox="1">
            <a:spLocks/>
          </p:cNvSpPr>
          <p:nvPr/>
        </p:nvSpPr>
        <p:spPr bwMode="auto">
          <a:xfrm>
            <a:off x="1536703" y="2060848"/>
            <a:ext cx="10223500" cy="40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rgbClr val="72797F"/>
                </a:solidFill>
                <a:latin typeface="+mn-lt"/>
                <a:ea typeface="+mn-ea"/>
                <a:cs typeface="+mn-cs"/>
              </a:defRPr>
            </a:lvl1pPr>
            <a:lvl2pPr marL="742950" indent="-285750" algn="l" rtl="0" eaLnBrk="1" fontAlgn="base" hangingPunct="1">
              <a:spcBef>
                <a:spcPct val="20000"/>
              </a:spcBef>
              <a:spcAft>
                <a:spcPct val="0"/>
              </a:spcAft>
              <a:buChar char="–"/>
              <a:defRPr sz="3200">
                <a:solidFill>
                  <a:srgbClr val="72797F"/>
                </a:solidFill>
                <a:latin typeface="+mn-lt"/>
              </a:defRPr>
            </a:lvl2pPr>
            <a:lvl3pPr marL="1143000" indent="-228600" algn="l" rtl="0" eaLnBrk="1" fontAlgn="base" hangingPunct="1">
              <a:spcBef>
                <a:spcPct val="20000"/>
              </a:spcBef>
              <a:spcAft>
                <a:spcPct val="0"/>
              </a:spcAft>
              <a:buChar char="•"/>
              <a:defRPr sz="3200">
                <a:solidFill>
                  <a:srgbClr val="72797F"/>
                </a:solidFill>
                <a:latin typeface="+mn-lt"/>
              </a:defRPr>
            </a:lvl3pPr>
            <a:lvl4pPr marL="1600200" indent="-228600" algn="l" rtl="0" eaLnBrk="1" fontAlgn="base" hangingPunct="1">
              <a:spcBef>
                <a:spcPct val="20000"/>
              </a:spcBef>
              <a:spcAft>
                <a:spcPct val="0"/>
              </a:spcAft>
              <a:buChar char="–"/>
              <a:defRPr sz="3200">
                <a:solidFill>
                  <a:srgbClr val="72797F"/>
                </a:solidFill>
                <a:latin typeface="+mn-lt"/>
              </a:defRPr>
            </a:lvl4pPr>
            <a:lvl5pPr marL="2057400" indent="-228600" algn="l" rtl="0" eaLnBrk="1" fontAlgn="base" hangingPunct="1">
              <a:spcBef>
                <a:spcPct val="20000"/>
              </a:spcBef>
              <a:spcAft>
                <a:spcPct val="0"/>
              </a:spcAft>
              <a:buChar char="»"/>
              <a:defRPr sz="3200">
                <a:solidFill>
                  <a:srgbClr val="72797F"/>
                </a:solidFill>
                <a:latin typeface="+mn-lt"/>
              </a:defRPr>
            </a:lvl5pPr>
            <a:lvl6pPr marL="2514600" indent="-228600" algn="l" rtl="0" eaLnBrk="1" fontAlgn="base" hangingPunct="1">
              <a:spcBef>
                <a:spcPct val="20000"/>
              </a:spcBef>
              <a:spcAft>
                <a:spcPct val="0"/>
              </a:spcAft>
              <a:buChar char="»"/>
              <a:defRPr sz="3200">
                <a:solidFill>
                  <a:srgbClr val="72797F"/>
                </a:solidFill>
                <a:latin typeface="+mn-lt"/>
              </a:defRPr>
            </a:lvl6pPr>
            <a:lvl7pPr marL="2971800" indent="-228600" algn="l" rtl="0" eaLnBrk="1" fontAlgn="base" hangingPunct="1">
              <a:spcBef>
                <a:spcPct val="20000"/>
              </a:spcBef>
              <a:spcAft>
                <a:spcPct val="0"/>
              </a:spcAft>
              <a:buChar char="»"/>
              <a:defRPr sz="3200">
                <a:solidFill>
                  <a:srgbClr val="72797F"/>
                </a:solidFill>
                <a:latin typeface="+mn-lt"/>
              </a:defRPr>
            </a:lvl7pPr>
            <a:lvl8pPr marL="3429000" indent="-228600" algn="l" rtl="0" eaLnBrk="1" fontAlgn="base" hangingPunct="1">
              <a:spcBef>
                <a:spcPct val="20000"/>
              </a:spcBef>
              <a:spcAft>
                <a:spcPct val="0"/>
              </a:spcAft>
              <a:buChar char="»"/>
              <a:defRPr sz="3200">
                <a:solidFill>
                  <a:srgbClr val="72797F"/>
                </a:solidFill>
                <a:latin typeface="+mn-lt"/>
              </a:defRPr>
            </a:lvl8pPr>
            <a:lvl9pPr marL="3886200" indent="-228600" algn="l" rtl="0" eaLnBrk="1" fontAlgn="base" hangingPunct="1">
              <a:spcBef>
                <a:spcPct val="20000"/>
              </a:spcBef>
              <a:spcAft>
                <a:spcPct val="0"/>
              </a:spcAft>
              <a:buChar char="»"/>
              <a:defRPr sz="3200">
                <a:solidFill>
                  <a:srgbClr val="72797F"/>
                </a:solidFill>
                <a:latin typeface="+mn-lt"/>
              </a:defRPr>
            </a:lvl9pPr>
          </a:lstStyle>
          <a:p>
            <a:r>
              <a:rPr lang="nl-NL" sz="1200" kern="0" dirty="0">
                <a:solidFill>
                  <a:schemeClr val="bg1">
                    <a:lumMod val="50000"/>
                  </a:schemeClr>
                </a:solidFill>
              </a:rPr>
              <a:t>Deze presentatie is een voorbeeld van een format voor de methode Duisenberg bij de jaarrekening van gemeenten. </a:t>
            </a:r>
          </a:p>
          <a:p>
            <a:endParaRPr lang="nl-NL" sz="1200" i="1" kern="0" dirty="0">
              <a:solidFill>
                <a:schemeClr val="bg1">
                  <a:lumMod val="50000"/>
                </a:schemeClr>
              </a:solidFill>
            </a:endParaRPr>
          </a:p>
          <a:p>
            <a:r>
              <a:rPr lang="nl-NL" sz="1200" kern="0" dirty="0">
                <a:solidFill>
                  <a:schemeClr val="bg1">
                    <a:lumMod val="50000"/>
                  </a:schemeClr>
                </a:solidFill>
              </a:rPr>
              <a:t>De presentatie bevat veel sheets omdat wij u graag verschillende opties en mogelijkheden willen geven voor de zes hoofdvragen</a:t>
            </a:r>
          </a:p>
          <a:p>
            <a:endParaRPr lang="nl-NL" sz="1200" kern="0" dirty="0">
              <a:solidFill>
                <a:schemeClr val="bg1">
                  <a:lumMod val="50000"/>
                </a:schemeClr>
              </a:solidFill>
            </a:endParaRPr>
          </a:p>
          <a:p>
            <a:r>
              <a:rPr lang="nl-NL" sz="1200" kern="0" dirty="0">
                <a:solidFill>
                  <a:schemeClr val="bg1">
                    <a:lumMod val="50000"/>
                  </a:schemeClr>
                </a:solidFill>
              </a:rPr>
              <a:t>Bij het selecteren van de sheets is het relevant om te kijken wat voor uw gemeente van belang is. Het kan zijn dat uit het onderzoek nog relevante zaken naar boven komen die de rapporteurs niet in hun rapportage aan de raadscommissie presenteren. U zou deze kunnen opnemen in een appendix/ bijlage. . </a:t>
            </a:r>
          </a:p>
          <a:p>
            <a:endParaRPr lang="nl-NL" sz="1200" kern="0" dirty="0">
              <a:solidFill>
                <a:schemeClr val="bg1">
                  <a:lumMod val="50000"/>
                </a:schemeClr>
              </a:solidFill>
            </a:endParaRPr>
          </a:p>
          <a:p>
            <a:r>
              <a:rPr lang="nl-NL" sz="1200" kern="0" dirty="0">
                <a:solidFill>
                  <a:schemeClr val="bg1">
                    <a:lumMod val="50000"/>
                  </a:schemeClr>
                </a:solidFill>
              </a:rPr>
              <a:t>Het format is een voorbeeld van de rapportage in de eerste fase, dit houdt in de fase waarin de rapporteurs hun bevindingen delen met de raadscommissie. </a:t>
            </a:r>
          </a:p>
          <a:p>
            <a:endParaRPr lang="nl-NL" sz="1200" kern="0" dirty="0">
              <a:solidFill>
                <a:schemeClr val="bg1">
                  <a:lumMod val="50000"/>
                </a:schemeClr>
              </a:solidFill>
            </a:endParaRPr>
          </a:p>
          <a:p>
            <a:r>
              <a:rPr lang="nl-NL" sz="1200" kern="0" dirty="0">
                <a:solidFill>
                  <a:schemeClr val="bg1">
                    <a:lumMod val="50000"/>
                  </a:schemeClr>
                </a:solidFill>
              </a:rPr>
              <a:t>Voor de presentatie van de rapporteurs aan de wethouder (tweede fase) maakt u een selectie van de sheets. Vaak wordt gestart met enkele opmerkingen over wat goed gaat. Daarna wordt aan de hand van de sheet waar vragen en onduidelijkheden over zijn, in gegaan op de verbeterpunten. De uiteindelijke presentatie beslaat vaak ongeveer 15 – 20 sheets. </a:t>
            </a:r>
          </a:p>
          <a:p>
            <a:endParaRPr lang="nl-NL" sz="1200" kern="0" dirty="0">
              <a:solidFill>
                <a:schemeClr val="bg1">
                  <a:lumMod val="50000"/>
                </a:schemeClr>
              </a:solidFill>
            </a:endParaRPr>
          </a:p>
          <a:p>
            <a:r>
              <a:rPr lang="nl-NL" sz="1200" kern="0" dirty="0">
                <a:solidFill>
                  <a:schemeClr val="bg1">
                    <a:lumMod val="50000"/>
                  </a:schemeClr>
                </a:solidFill>
              </a:rPr>
              <a:t>Proberen in de presentatie een link te leggen tussen doelen, prestaties en middelen. Uit de praktijk blijkt dat het in het begin veel voor zal komen dat er nog geen informatie is. De methode en dit format helpen om dit helder te krijgen en om boven water te krijgen welke informatie ontbreekt.</a:t>
            </a:r>
          </a:p>
        </p:txBody>
      </p:sp>
      <p:sp>
        <p:nvSpPr>
          <p:cNvPr id="3" name="Tijdelijke aanduiding voor voettekst 2"/>
          <p:cNvSpPr>
            <a:spLocks noGrp="1"/>
          </p:cNvSpPr>
          <p:nvPr>
            <p:ph type="ftr" sz="quarter" idx="10"/>
          </p:nvPr>
        </p:nvSpPr>
        <p:spPr/>
        <p:txBody>
          <a:bodyPr anchor="ctr"/>
          <a:lstStyle/>
          <a:p>
            <a:r>
              <a:rPr lang="nl-NL" sz="1000" i="1" dirty="0">
                <a:latin typeface="+mn-lt"/>
              </a:rPr>
              <a:t>Dit format is opgesteld door: Wesley Boer. </a:t>
            </a:r>
          </a:p>
        </p:txBody>
      </p:sp>
    </p:spTree>
    <p:extLst>
      <p:ext uri="{BB962C8B-B14F-4D97-AF65-F5344CB8AC3E}">
        <p14:creationId xmlns:p14="http://schemas.microsoft.com/office/powerpoint/2010/main" val="13950406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a:t>
            </a:r>
            <a:br>
              <a:rPr lang="nl-NL" sz="3200" dirty="0"/>
            </a:br>
            <a:r>
              <a:rPr lang="nl-NL" sz="3200" dirty="0"/>
              <a:t>Voornaamste bevindingen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 </a:t>
            </a:r>
          </a:p>
          <a:p>
            <a:pPr marL="457200" indent="-457200">
              <a:buFont typeface="+mj-lt"/>
              <a:buAutoNum type="arabicPeriod"/>
            </a:pPr>
            <a:r>
              <a:rPr lang="nl-NL" sz="2000" i="1" dirty="0"/>
              <a:t>De voornaamste bevindingen over de geplande en gerealiseerde kosten van het beleidsterrein;</a:t>
            </a:r>
          </a:p>
          <a:p>
            <a:pPr marL="457200" indent="-457200">
              <a:buFont typeface="+mj-lt"/>
              <a:buAutoNum type="arabicPeriod"/>
            </a:pPr>
            <a:r>
              <a:rPr lang="nl-NL" sz="2000" i="1" dirty="0"/>
              <a:t>De staat van het weerstandsvermogen;</a:t>
            </a:r>
          </a:p>
        </p:txBody>
      </p:sp>
    </p:spTree>
    <p:extLst>
      <p:ext uri="{BB962C8B-B14F-4D97-AF65-F5344CB8AC3E}">
        <p14:creationId xmlns:p14="http://schemas.microsoft.com/office/powerpoint/2010/main" val="22916200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(toelichting)</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Financiële tabellen over de inkomsten en uitgaven op de diverse doelstellingen van het programma. De vorm van de tabellen is afhankelijk van de rapportage die de gemeente hanteert. </a:t>
            </a:r>
          </a:p>
          <a:p>
            <a:endParaRPr lang="nl-NL" sz="2000" dirty="0"/>
          </a:p>
          <a:p>
            <a:r>
              <a:rPr lang="nl-NL" sz="2000" dirty="0"/>
              <a:t>Hieronder volgen enkele voorbeelden van tabellen. </a:t>
            </a:r>
          </a:p>
        </p:txBody>
      </p:sp>
    </p:spTree>
    <p:extLst>
      <p:ext uri="{BB962C8B-B14F-4D97-AF65-F5344CB8AC3E}">
        <p14:creationId xmlns:p14="http://schemas.microsoft.com/office/powerpoint/2010/main" val="21369763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(baten en lasten)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de opvallendste bevindingen over de baten en lasten van het programma, kijkend naar de begrote en gerealiseerde cijfers</a:t>
            </a:r>
          </a:p>
          <a:p>
            <a:endParaRPr lang="nl-NL" sz="2000" dirty="0"/>
          </a:p>
          <a:p>
            <a:r>
              <a:rPr lang="nl-NL" sz="2000" dirty="0"/>
              <a:t>Beschrijf ook de meest opvallende afwijkingen met betrekking tot de over- en </a:t>
            </a:r>
            <a:r>
              <a:rPr lang="nl-NL" sz="2000" dirty="0" err="1"/>
              <a:t>onderschrijdingen</a:t>
            </a:r>
            <a:r>
              <a:rPr lang="nl-NL" sz="2000" dirty="0"/>
              <a:t>. </a:t>
            </a:r>
          </a:p>
        </p:txBody>
      </p:sp>
    </p:spTree>
    <p:extLst>
      <p:ext uri="{BB962C8B-B14F-4D97-AF65-F5344CB8AC3E}">
        <p14:creationId xmlns:p14="http://schemas.microsoft.com/office/powerpoint/2010/main" val="358264828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Totaal saldo baten en lasten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789567818"/>
              </p:ext>
            </p:extLst>
          </p:nvPr>
        </p:nvGraphicFramePr>
        <p:xfrm>
          <a:off x="710949" y="2271376"/>
          <a:ext cx="10770102" cy="2741800"/>
        </p:xfrm>
        <a:graphic>
          <a:graphicData uri="http://schemas.openxmlformats.org/drawingml/2006/table">
            <a:tbl>
              <a:tblPr firstRow="1" bandRow="1">
                <a:tableStyleId>{912C8C85-51F0-491E-9774-3900AFEF0FD7}</a:tableStyleId>
              </a:tblPr>
              <a:tblGrid>
                <a:gridCol w="1914102">
                  <a:extLst>
                    <a:ext uri="{9D8B030D-6E8A-4147-A177-3AD203B41FA5}">
                      <a16:colId xmlns:a16="http://schemas.microsoft.com/office/drawing/2014/main" xmlns="" val="20000"/>
                    </a:ext>
                  </a:extLst>
                </a:gridCol>
                <a:gridCol w="1476000">
                  <a:extLst>
                    <a:ext uri="{9D8B030D-6E8A-4147-A177-3AD203B41FA5}">
                      <a16:colId xmlns:a16="http://schemas.microsoft.com/office/drawing/2014/main" xmlns="" val="20002"/>
                    </a:ext>
                  </a:extLst>
                </a:gridCol>
                <a:gridCol w="1476000">
                  <a:extLst>
                    <a:ext uri="{9D8B030D-6E8A-4147-A177-3AD203B41FA5}">
                      <a16:colId xmlns:a16="http://schemas.microsoft.com/office/drawing/2014/main" xmlns="" val="20003"/>
                    </a:ext>
                  </a:extLst>
                </a:gridCol>
                <a:gridCol w="1476000">
                  <a:extLst>
                    <a:ext uri="{9D8B030D-6E8A-4147-A177-3AD203B41FA5}">
                      <a16:colId xmlns:a16="http://schemas.microsoft.com/office/drawing/2014/main" xmlns="" val="20004"/>
                    </a:ext>
                  </a:extLst>
                </a:gridCol>
                <a:gridCol w="1476000">
                  <a:extLst>
                    <a:ext uri="{9D8B030D-6E8A-4147-A177-3AD203B41FA5}">
                      <a16:colId xmlns:a16="http://schemas.microsoft.com/office/drawing/2014/main" xmlns="" val="20005"/>
                    </a:ext>
                  </a:extLst>
                </a:gridCol>
                <a:gridCol w="1476000">
                  <a:extLst>
                    <a:ext uri="{9D8B030D-6E8A-4147-A177-3AD203B41FA5}">
                      <a16:colId xmlns:a16="http://schemas.microsoft.com/office/drawing/2014/main" xmlns="" val="20006"/>
                    </a:ext>
                  </a:extLst>
                </a:gridCol>
                <a:gridCol w="1476000">
                  <a:extLst>
                    <a:ext uri="{9D8B030D-6E8A-4147-A177-3AD203B41FA5}">
                      <a16:colId xmlns:a16="http://schemas.microsoft.com/office/drawing/2014/main" xmlns="" val="20007"/>
                    </a:ext>
                  </a:extLst>
                </a:gridCol>
              </a:tblGrid>
              <a:tr h="288000">
                <a:tc gridSpan="4">
                  <a:txBody>
                    <a:bodyPr/>
                    <a:lstStyle/>
                    <a:p>
                      <a:r>
                        <a:rPr lang="nl-NL" sz="900" dirty="0">
                          <a:solidFill>
                            <a:srgbClr val="002060"/>
                          </a:solidFill>
                        </a:rPr>
                        <a:t>Baten en lasten</a:t>
                      </a: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gridSpan="2">
                  <a:txBody>
                    <a:bodyPr/>
                    <a:lstStyle/>
                    <a:p>
                      <a:pPr algn="ctr"/>
                      <a:r>
                        <a:rPr lang="nl-NL" sz="900" dirty="0">
                          <a:solidFill>
                            <a:schemeClr val="tx1"/>
                          </a:solidFill>
                        </a:rPr>
                        <a:t>Verschillen begroting vs. jaarrekening</a:t>
                      </a:r>
                    </a:p>
                  </a:txBody>
                  <a:tcPr>
                    <a:solidFill>
                      <a:srgbClr val="33CCFF"/>
                    </a:solidFill>
                  </a:tcPr>
                </a:tc>
                <a:tc hMerge="1">
                  <a:txBody>
                    <a:bodyPr/>
                    <a:lstStyle/>
                    <a:p>
                      <a:endParaRPr lang="nl-NL" sz="900" dirty="0"/>
                    </a:p>
                  </a:txBody>
                  <a:tcPr/>
                </a:tc>
                <a:tc>
                  <a:txBody>
                    <a:bodyPr/>
                    <a:lstStyle/>
                    <a:p>
                      <a:endParaRPr lang="nl-NL" sz="900" dirty="0">
                        <a:solidFill>
                          <a:srgbClr val="002060"/>
                        </a:solidFill>
                      </a:endParaRPr>
                    </a:p>
                  </a:txBody>
                  <a:tcPr>
                    <a:solidFill>
                      <a:srgbClr val="33CCFF"/>
                    </a:solidFill>
                  </a:tcPr>
                </a:tc>
                <a:extLst>
                  <a:ext uri="{0D108BD9-81ED-4DB2-BD59-A6C34878D82A}">
                    <a16:rowId xmlns:a16="http://schemas.microsoft.com/office/drawing/2014/main" xmlns="" val="10000"/>
                  </a:ext>
                </a:extLst>
              </a:tr>
              <a:tr h="288000">
                <a:tc>
                  <a:txBody>
                    <a:bodyPr/>
                    <a:lstStyle/>
                    <a:p>
                      <a:endParaRPr lang="nl-NL" sz="900" dirty="0">
                        <a:solidFill>
                          <a:srgbClr val="002060"/>
                        </a:solidFill>
                      </a:endParaRPr>
                    </a:p>
                  </a:txBody>
                  <a:tcPr/>
                </a:tc>
                <a:tc>
                  <a:txBody>
                    <a:bodyPr/>
                    <a:lstStyle/>
                    <a:p>
                      <a:r>
                        <a:rPr lang="nl-NL" sz="900" b="1" dirty="0">
                          <a:solidFill>
                            <a:srgbClr val="002060"/>
                          </a:solidFill>
                        </a:rPr>
                        <a:t>Primaire begroting 20xx</a:t>
                      </a:r>
                    </a:p>
                  </a:txBody>
                  <a:tcPr/>
                </a:tc>
                <a:tc>
                  <a:txBody>
                    <a:bodyPr/>
                    <a:lstStyle/>
                    <a:p>
                      <a:r>
                        <a:rPr lang="nl-NL" sz="900" b="1" dirty="0">
                          <a:solidFill>
                            <a:srgbClr val="002060"/>
                          </a:solidFill>
                        </a:rPr>
                        <a:t>Begrotingswijziging</a:t>
                      </a:r>
                    </a:p>
                    <a:p>
                      <a:r>
                        <a:rPr lang="nl-NL" sz="900" b="1" dirty="0">
                          <a:solidFill>
                            <a:srgbClr val="002060"/>
                          </a:solidFill>
                        </a:rPr>
                        <a:t>20xx</a:t>
                      </a:r>
                    </a:p>
                  </a:txBody>
                  <a:tcPr/>
                </a:tc>
                <a:tc>
                  <a:txBody>
                    <a:bodyPr/>
                    <a:lstStyle/>
                    <a:p>
                      <a:r>
                        <a:rPr lang="nl-NL" sz="900" b="1" dirty="0">
                          <a:solidFill>
                            <a:srgbClr val="002060"/>
                          </a:solidFill>
                        </a:rPr>
                        <a:t>Jaarrekening</a:t>
                      </a:r>
                    </a:p>
                    <a:p>
                      <a:r>
                        <a:rPr lang="nl-NL" sz="900" b="1" dirty="0">
                          <a:solidFill>
                            <a:srgbClr val="002060"/>
                          </a:solidFill>
                        </a:rPr>
                        <a:t>20xx</a:t>
                      </a:r>
                    </a:p>
                  </a:txBody>
                  <a:tcPr>
                    <a:solidFill>
                      <a:srgbClr val="FFFF00"/>
                    </a:solidFill>
                  </a:tcPr>
                </a:tc>
                <a:tc>
                  <a:txBody>
                    <a:bodyPr/>
                    <a:lstStyle/>
                    <a:p>
                      <a:r>
                        <a:rPr lang="nl-NL" sz="900" b="1" dirty="0">
                          <a:solidFill>
                            <a:srgbClr val="002060"/>
                          </a:solidFill>
                        </a:rPr>
                        <a:t>Primaire </a:t>
                      </a:r>
                      <a:r>
                        <a:rPr lang="nl-NL" sz="900" b="1" baseline="0" dirty="0">
                          <a:solidFill>
                            <a:srgbClr val="002060"/>
                          </a:solidFill>
                        </a:rPr>
                        <a:t>begroting vs. jaarrekening</a:t>
                      </a:r>
                      <a:endParaRPr lang="nl-NL" sz="900" b="1" dirty="0">
                        <a:solidFill>
                          <a:srgbClr val="002060"/>
                        </a:solidFill>
                      </a:endParaRPr>
                    </a:p>
                  </a:txBody>
                  <a:tcPr/>
                </a:tc>
                <a:tc>
                  <a:txBody>
                    <a:bodyPr/>
                    <a:lstStyle/>
                    <a:p>
                      <a:r>
                        <a:rPr lang="nl-NL" sz="900" b="1" dirty="0">
                          <a:solidFill>
                            <a:srgbClr val="002060"/>
                          </a:solidFill>
                        </a:rPr>
                        <a:t>Begrotingswijziging vs. jaarrekening</a:t>
                      </a:r>
                    </a:p>
                  </a:txBody>
                  <a:tcPr/>
                </a:tc>
                <a:tc>
                  <a:txBody>
                    <a:bodyPr/>
                    <a:lstStyle/>
                    <a:p>
                      <a:r>
                        <a:rPr lang="nl-NL" sz="900" b="1" dirty="0">
                          <a:solidFill>
                            <a:srgbClr val="002060"/>
                          </a:solidFill>
                        </a:rPr>
                        <a:t>Toelichting</a:t>
                      </a:r>
                    </a:p>
                  </a:txBody>
                  <a:tcPr/>
                </a:tc>
                <a:extLst>
                  <a:ext uri="{0D108BD9-81ED-4DB2-BD59-A6C34878D82A}">
                    <a16:rowId xmlns:a16="http://schemas.microsoft.com/office/drawing/2014/main" xmlns="" val="10001"/>
                  </a:ext>
                </a:extLst>
              </a:tr>
              <a:tr h="288000">
                <a:tc>
                  <a:txBody>
                    <a:bodyPr/>
                    <a:lstStyle/>
                    <a:p>
                      <a:r>
                        <a:rPr lang="nl-NL" sz="900" b="1" dirty="0">
                          <a:solidFill>
                            <a:srgbClr val="002060"/>
                          </a:solidFill>
                        </a:rPr>
                        <a:t>Programma(onderdeel)</a:t>
                      </a: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2"/>
                  </a:ext>
                </a:extLst>
              </a:tr>
              <a:tr h="288000">
                <a:tc>
                  <a:txBody>
                    <a:bodyPr/>
                    <a:lstStyle/>
                    <a:p>
                      <a:r>
                        <a:rPr lang="nl-NL" sz="900" dirty="0">
                          <a:solidFill>
                            <a:srgbClr val="002060"/>
                          </a:solidFill>
                        </a:rPr>
                        <a:t>Lasten</a:t>
                      </a: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3"/>
                  </a:ext>
                </a:extLst>
              </a:tr>
              <a:tr h="288000">
                <a:tc>
                  <a:txBody>
                    <a:bodyPr/>
                    <a:lstStyle/>
                    <a:p>
                      <a:r>
                        <a:rPr lang="nl-NL" sz="900" dirty="0">
                          <a:solidFill>
                            <a:srgbClr val="002060"/>
                          </a:solidFill>
                        </a:rPr>
                        <a:t>Baten</a:t>
                      </a: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4"/>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5"/>
                  </a:ext>
                </a:extLst>
              </a:tr>
              <a:tr h="288000">
                <a:tc>
                  <a:txBody>
                    <a:bodyPr/>
                    <a:lstStyle/>
                    <a:p>
                      <a:r>
                        <a:rPr lang="nl-NL" sz="900" dirty="0">
                          <a:solidFill>
                            <a:srgbClr val="002060"/>
                          </a:solidFill>
                        </a:rPr>
                        <a:t>Saldo baten en lasten </a:t>
                      </a: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6"/>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8"/>
                  </a:ext>
                </a:extLst>
              </a:tr>
              <a:tr h="360040">
                <a:tc>
                  <a:txBody>
                    <a:bodyPr/>
                    <a:lstStyle/>
                    <a:p>
                      <a:r>
                        <a:rPr lang="nl-NL" sz="900" dirty="0">
                          <a:solidFill>
                            <a:srgbClr val="002060"/>
                          </a:solidFill>
                        </a:rPr>
                        <a:t>Mutaties reserves</a:t>
                      </a:r>
                    </a:p>
                  </a:txBody>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9"/>
                  </a:ext>
                </a:extLst>
              </a:tr>
            </a:tbl>
          </a:graphicData>
        </a:graphic>
      </p:graphicFrame>
      <p:sp>
        <p:nvSpPr>
          <p:cNvPr id="3" name="Ovaal 2"/>
          <p:cNvSpPr/>
          <p:nvPr/>
        </p:nvSpPr>
        <p:spPr>
          <a:xfrm>
            <a:off x="8040216" y="773832"/>
            <a:ext cx="3723729" cy="99898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1000" b="1" dirty="0">
                <a:solidFill>
                  <a:schemeClr val="tx1"/>
                </a:solidFill>
              </a:rPr>
              <a:t>VOORBEELD:</a:t>
            </a:r>
          </a:p>
          <a:p>
            <a:pPr algn="ctr"/>
            <a:r>
              <a:rPr lang="nl-NL" sz="1000" dirty="0">
                <a:solidFill>
                  <a:schemeClr val="tx1"/>
                </a:solidFill>
              </a:rPr>
              <a:t>Deze tabel kan gebruik worden om een totaalbeeld te geven over de baten en lasten in het programma(onderdeel). </a:t>
            </a:r>
          </a:p>
        </p:txBody>
      </p:sp>
    </p:spTree>
    <p:extLst>
      <p:ext uri="{BB962C8B-B14F-4D97-AF65-F5344CB8AC3E}">
        <p14:creationId xmlns:p14="http://schemas.microsoft.com/office/powerpoint/2010/main" val="32782866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Totaal saldo baten en lasten</a:t>
            </a:r>
          </a:p>
        </p:txBody>
      </p:sp>
      <p:graphicFrame>
        <p:nvGraphicFramePr>
          <p:cNvPr id="5" name="Tijdelijke aanduiding voor inhoud 4"/>
          <p:cNvGraphicFramePr>
            <a:graphicFrameLocks noGrp="1"/>
          </p:cNvGraphicFramePr>
          <p:nvPr>
            <p:ph idx="1"/>
            <p:extLst>
              <p:ext uri="{D42A27DB-BD31-4B8C-83A1-F6EECF244321}">
                <p14:modId xmlns:p14="http://schemas.microsoft.com/office/powerpoint/2010/main" val="1581594140"/>
              </p:ext>
            </p:extLst>
          </p:nvPr>
        </p:nvGraphicFramePr>
        <p:xfrm>
          <a:off x="911424" y="2523420"/>
          <a:ext cx="5760641" cy="2160000"/>
        </p:xfrm>
        <a:graphic>
          <a:graphicData uri="http://schemas.openxmlformats.org/drawingml/2006/table">
            <a:tbl>
              <a:tblPr firstRow="1" bandRow="1">
                <a:tableStyleId>{912C8C85-51F0-491E-9774-3900AFEF0FD7}</a:tableStyleId>
              </a:tblPr>
              <a:tblGrid>
                <a:gridCol w="1800200">
                  <a:extLst>
                    <a:ext uri="{9D8B030D-6E8A-4147-A177-3AD203B41FA5}">
                      <a16:colId xmlns:a16="http://schemas.microsoft.com/office/drawing/2014/main" xmlns="" val="20000"/>
                    </a:ext>
                  </a:extLst>
                </a:gridCol>
                <a:gridCol w="1320147">
                  <a:extLst>
                    <a:ext uri="{9D8B030D-6E8A-4147-A177-3AD203B41FA5}">
                      <a16:colId xmlns:a16="http://schemas.microsoft.com/office/drawing/2014/main" xmlns="" val="20001"/>
                    </a:ext>
                  </a:extLst>
                </a:gridCol>
                <a:gridCol w="1320147">
                  <a:extLst>
                    <a:ext uri="{9D8B030D-6E8A-4147-A177-3AD203B41FA5}">
                      <a16:colId xmlns:a16="http://schemas.microsoft.com/office/drawing/2014/main" xmlns="" val="20002"/>
                    </a:ext>
                  </a:extLst>
                </a:gridCol>
                <a:gridCol w="1320147">
                  <a:extLst>
                    <a:ext uri="{9D8B030D-6E8A-4147-A177-3AD203B41FA5}">
                      <a16:colId xmlns:a16="http://schemas.microsoft.com/office/drawing/2014/main" xmlns="" val="20003"/>
                    </a:ext>
                  </a:extLst>
                </a:gridCol>
              </a:tblGrid>
              <a:tr h="360000">
                <a:tc gridSpan="4">
                  <a:txBody>
                    <a:bodyPr/>
                    <a:lstStyle/>
                    <a:p>
                      <a:pPr algn="ctr"/>
                      <a:r>
                        <a:rPr lang="nl-NL" sz="900" dirty="0">
                          <a:solidFill>
                            <a:srgbClr val="002060"/>
                          </a:solidFill>
                        </a:rPr>
                        <a:t>Baten en lasten</a:t>
                      </a:r>
                    </a:p>
                  </a:txBody>
                  <a:tcPr>
                    <a:solidFill>
                      <a:srgbClr val="33CCFF"/>
                    </a:solidFill>
                  </a:tcPr>
                </a:tc>
                <a:tc hMerge="1">
                  <a:txBody>
                    <a:bodyPr/>
                    <a:lstStyle/>
                    <a:p>
                      <a:endParaRPr lang="nl-NL" sz="900" dirty="0"/>
                    </a:p>
                  </a:txBody>
                  <a:tcPr/>
                </a:tc>
                <a:tc hMerge="1">
                  <a:txBody>
                    <a:bodyPr/>
                    <a:lstStyle/>
                    <a:p>
                      <a:endParaRPr lang="nl-NL" sz="900" dirty="0"/>
                    </a:p>
                  </a:txBody>
                  <a:tcPr/>
                </a:tc>
                <a:tc hMerge="1">
                  <a:txBody>
                    <a:bodyPr/>
                    <a:lstStyle/>
                    <a:p>
                      <a:endParaRPr lang="nl-NL" sz="900" dirty="0"/>
                    </a:p>
                  </a:txBody>
                  <a:tcPr/>
                </a:tc>
                <a:extLst>
                  <a:ext uri="{0D108BD9-81ED-4DB2-BD59-A6C34878D82A}">
                    <a16:rowId xmlns:a16="http://schemas.microsoft.com/office/drawing/2014/main" xmlns="" val="10000"/>
                  </a:ext>
                </a:extLst>
              </a:tr>
              <a:tr h="360000">
                <a:tc>
                  <a:txBody>
                    <a:bodyPr/>
                    <a:lstStyle/>
                    <a:p>
                      <a:endParaRPr lang="nl-NL" sz="900" dirty="0"/>
                    </a:p>
                  </a:txBody>
                  <a:tcPr>
                    <a:lnR w="12700" cap="flat" cmpd="sng" algn="ctr">
                      <a:solidFill>
                        <a:schemeClr val="tx1"/>
                      </a:solidFill>
                      <a:prstDash val="solid"/>
                      <a:round/>
                      <a:headEnd type="none" w="med" len="med"/>
                      <a:tailEnd type="none" w="med" len="med"/>
                    </a:lnR>
                  </a:tcPr>
                </a:tc>
                <a:tc>
                  <a:txBody>
                    <a:bodyPr/>
                    <a:lstStyle/>
                    <a:p>
                      <a:r>
                        <a:rPr lang="nl-NL" sz="900" b="1" dirty="0"/>
                        <a:t>Begroting 20xx</a:t>
                      </a:r>
                    </a:p>
                  </a:txBody>
                  <a:tcPr>
                    <a:lnL w="12700" cap="flat" cmpd="sng" algn="ctr">
                      <a:solidFill>
                        <a:schemeClr val="tx1"/>
                      </a:solidFill>
                      <a:prstDash val="solid"/>
                      <a:round/>
                      <a:headEnd type="none" w="med" len="med"/>
                      <a:tailEnd type="none" w="med" len="med"/>
                    </a:lnL>
                  </a:tcPr>
                </a:tc>
                <a:tc>
                  <a:txBody>
                    <a:bodyPr/>
                    <a:lstStyle/>
                    <a:p>
                      <a:r>
                        <a:rPr lang="nl-NL" sz="900" b="1" dirty="0"/>
                        <a:t>Realisatie 20xx</a:t>
                      </a:r>
                    </a:p>
                  </a:txBody>
                  <a:tcPr/>
                </a:tc>
                <a:tc>
                  <a:txBody>
                    <a:bodyPr/>
                    <a:lstStyle/>
                    <a:p>
                      <a:r>
                        <a:rPr lang="nl-NL" sz="900" b="1" dirty="0"/>
                        <a:t>Verschil</a:t>
                      </a:r>
                    </a:p>
                  </a:txBody>
                  <a:tcPr/>
                </a:tc>
                <a:extLst>
                  <a:ext uri="{0D108BD9-81ED-4DB2-BD59-A6C34878D82A}">
                    <a16:rowId xmlns:a16="http://schemas.microsoft.com/office/drawing/2014/main" xmlns="" val="10001"/>
                  </a:ext>
                </a:extLst>
              </a:tr>
              <a:tr h="360000">
                <a:tc>
                  <a:txBody>
                    <a:bodyPr/>
                    <a:lstStyle/>
                    <a:p>
                      <a:r>
                        <a:rPr lang="nl-NL" sz="900" b="1" dirty="0"/>
                        <a:t>Programma(onderdeel)</a:t>
                      </a:r>
                    </a:p>
                  </a:txBody>
                  <a:tcPr>
                    <a:lnR w="12700" cap="flat" cmpd="sng" algn="ctr">
                      <a:solidFill>
                        <a:schemeClr val="tx1"/>
                      </a:solidFill>
                      <a:prstDash val="solid"/>
                      <a:round/>
                      <a:headEnd type="none" w="med" len="med"/>
                      <a:tailEnd type="none" w="med" len="med"/>
                    </a:lnR>
                  </a:tcPr>
                </a:tc>
                <a:tc>
                  <a:txBody>
                    <a:bodyPr/>
                    <a:lstStyle/>
                    <a:p>
                      <a:endParaRPr lang="nl-NL" sz="900" dirty="0"/>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2"/>
                  </a:ext>
                </a:extLst>
              </a:tr>
              <a:tr h="360000">
                <a:tc>
                  <a:txBody>
                    <a:bodyPr/>
                    <a:lstStyle/>
                    <a:p>
                      <a:pPr algn="r"/>
                      <a:r>
                        <a:rPr lang="nl-NL" sz="900" b="0" i="1" dirty="0"/>
                        <a:t>Lasten</a:t>
                      </a:r>
                    </a:p>
                  </a:txBody>
                  <a:tcPr>
                    <a:lnR w="12700" cap="flat" cmpd="sng" algn="ctr">
                      <a:solidFill>
                        <a:schemeClr val="tx1"/>
                      </a:solidFill>
                      <a:prstDash val="solid"/>
                      <a:round/>
                      <a:headEnd type="none" w="med" len="med"/>
                      <a:tailEnd type="none" w="med" len="med"/>
                    </a:lnR>
                  </a:tcPr>
                </a:tc>
                <a:tc>
                  <a:txBody>
                    <a:bodyPr/>
                    <a:lstStyle/>
                    <a:p>
                      <a:endParaRPr lang="nl-NL" sz="900" dirty="0"/>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3"/>
                  </a:ext>
                </a:extLst>
              </a:tr>
              <a:tr h="360000">
                <a:tc>
                  <a:txBody>
                    <a:bodyPr/>
                    <a:lstStyle/>
                    <a:p>
                      <a:pPr algn="r"/>
                      <a:r>
                        <a:rPr lang="nl-NL" sz="900" b="0" i="1" dirty="0"/>
                        <a:t>Baten</a:t>
                      </a:r>
                    </a:p>
                  </a:txBody>
                  <a:tcPr>
                    <a:lnR w="12700" cap="flat" cmpd="sng" algn="ctr">
                      <a:solidFill>
                        <a:schemeClr val="tx1"/>
                      </a:solidFill>
                      <a:prstDash val="solid"/>
                      <a:round/>
                      <a:headEnd type="none" w="med" len="med"/>
                      <a:tailEnd type="none" w="med" len="med"/>
                    </a:lnR>
                  </a:tcPr>
                </a:tc>
                <a:tc>
                  <a:txBody>
                    <a:bodyPr/>
                    <a:lstStyle/>
                    <a:p>
                      <a:endParaRPr lang="nl-NL" sz="900" dirty="0"/>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4"/>
                  </a:ext>
                </a:extLst>
              </a:tr>
              <a:tr h="360000">
                <a:tc>
                  <a:txBody>
                    <a:bodyPr/>
                    <a:lstStyle/>
                    <a:p>
                      <a:pPr algn="r"/>
                      <a:r>
                        <a:rPr lang="nl-NL" sz="900" b="0" i="1" dirty="0"/>
                        <a:t>Saldo</a:t>
                      </a:r>
                    </a:p>
                  </a:txBody>
                  <a:tcPr>
                    <a:lnR w="12700" cap="flat" cmpd="sng" algn="ctr">
                      <a:solidFill>
                        <a:schemeClr val="tx1"/>
                      </a:solidFill>
                      <a:prstDash val="solid"/>
                      <a:round/>
                      <a:headEnd type="none" w="med" len="med"/>
                      <a:tailEnd type="none" w="med" len="med"/>
                    </a:lnR>
                  </a:tcPr>
                </a:tc>
                <a:tc>
                  <a:txBody>
                    <a:bodyPr/>
                    <a:lstStyle/>
                    <a:p>
                      <a:endParaRPr lang="nl-NL" sz="900" dirty="0"/>
                    </a:p>
                  </a:txBody>
                  <a:tcPr>
                    <a:lnL w="12700" cap="flat" cmpd="sng" algn="ctr">
                      <a:solidFill>
                        <a:schemeClr val="tx1"/>
                      </a:solidFill>
                      <a:prstDash val="solid"/>
                      <a:round/>
                      <a:headEnd type="none" w="med" len="med"/>
                      <a:tailEnd type="none" w="med" len="med"/>
                    </a:lnL>
                    <a:solidFill>
                      <a:schemeClr val="bg1">
                        <a:lumMod val="95000"/>
                      </a:schemeClr>
                    </a:solidFill>
                  </a:tcPr>
                </a:tc>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5"/>
                  </a:ext>
                </a:extLst>
              </a:tr>
            </a:tbl>
          </a:graphicData>
        </a:graphic>
      </p:graphicFrame>
      <p:graphicFrame>
        <p:nvGraphicFramePr>
          <p:cNvPr id="7" name="Tabel 6"/>
          <p:cNvGraphicFramePr>
            <a:graphicFrameLocks noGrp="1"/>
          </p:cNvGraphicFramePr>
          <p:nvPr>
            <p:extLst>
              <p:ext uri="{D42A27DB-BD31-4B8C-83A1-F6EECF244321}">
                <p14:modId xmlns:p14="http://schemas.microsoft.com/office/powerpoint/2010/main" val="4266222500"/>
              </p:ext>
            </p:extLst>
          </p:nvPr>
        </p:nvGraphicFramePr>
        <p:xfrm>
          <a:off x="8328248" y="1229284"/>
          <a:ext cx="3600000" cy="1368000"/>
        </p:xfrm>
        <a:graphic>
          <a:graphicData uri="http://schemas.openxmlformats.org/drawingml/2006/table">
            <a:tbl>
              <a:tblPr firstRow="1" bandRow="1">
                <a:tableStyleId>{72833802-FEF1-4C79-8D5D-14CF1EAF98D9}</a:tableStyleId>
              </a:tblPr>
              <a:tblGrid>
                <a:gridCol w="1800000">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tblGrid>
              <a:tr h="288000">
                <a:tc gridSpan="2">
                  <a:txBody>
                    <a:bodyPr/>
                    <a:lstStyle/>
                    <a:p>
                      <a:r>
                        <a:rPr lang="nl-NL" sz="900" dirty="0">
                          <a:solidFill>
                            <a:srgbClr val="002060"/>
                          </a:solidFill>
                        </a:rPr>
                        <a:t>Grootste afwijkingen lasten</a:t>
                      </a:r>
                    </a:p>
                  </a:txBody>
                  <a:tcPr>
                    <a:solidFill>
                      <a:srgbClr val="33CCFF"/>
                    </a:solidFill>
                  </a:tcPr>
                </a:tc>
                <a:tc hMerge="1">
                  <a:txBody>
                    <a:bodyPr/>
                    <a:lstStyle/>
                    <a:p>
                      <a:endParaRPr lang="nl-NL" sz="900" dirty="0"/>
                    </a:p>
                  </a:txBody>
                  <a:tcPr/>
                </a:tc>
                <a:extLst>
                  <a:ext uri="{0D108BD9-81ED-4DB2-BD59-A6C34878D82A}">
                    <a16:rowId xmlns:a16="http://schemas.microsoft.com/office/drawing/2014/main" xmlns="" val="10000"/>
                  </a:ext>
                </a:extLst>
              </a:tr>
              <a:tr h="360000">
                <a:tc>
                  <a:txBody>
                    <a:bodyPr/>
                    <a:lstStyle/>
                    <a:p>
                      <a:r>
                        <a:rPr lang="nl-NL" sz="900" b="1" dirty="0"/>
                        <a:t>Programma(onderdeel)</a:t>
                      </a:r>
                    </a:p>
                  </a:txBody>
                  <a:tcPr/>
                </a:tc>
                <a:tc>
                  <a:txBody>
                    <a:bodyPr/>
                    <a:lstStyle/>
                    <a:p>
                      <a:r>
                        <a:rPr lang="nl-NL" sz="900" b="1" dirty="0"/>
                        <a:t>Meer/minder uitgaven</a:t>
                      </a:r>
                    </a:p>
                  </a:txBody>
                  <a:tcPr/>
                </a:tc>
                <a:extLst>
                  <a:ext uri="{0D108BD9-81ED-4DB2-BD59-A6C34878D82A}">
                    <a16:rowId xmlns:a16="http://schemas.microsoft.com/office/drawing/2014/main" xmlns="" val="10001"/>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2"/>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graphicFrame>
        <p:nvGraphicFramePr>
          <p:cNvPr id="8" name="Tabel 7"/>
          <p:cNvGraphicFramePr>
            <a:graphicFrameLocks noGrp="1"/>
          </p:cNvGraphicFramePr>
          <p:nvPr>
            <p:extLst>
              <p:ext uri="{D42A27DB-BD31-4B8C-83A1-F6EECF244321}">
                <p14:modId xmlns:p14="http://schemas.microsoft.com/office/powerpoint/2010/main" val="2670538053"/>
              </p:ext>
            </p:extLst>
          </p:nvPr>
        </p:nvGraphicFramePr>
        <p:xfrm>
          <a:off x="8327974" y="2924944"/>
          <a:ext cx="3600000" cy="1368000"/>
        </p:xfrm>
        <a:graphic>
          <a:graphicData uri="http://schemas.openxmlformats.org/drawingml/2006/table">
            <a:tbl>
              <a:tblPr firstRow="1" bandRow="1">
                <a:tableStyleId>{72833802-FEF1-4C79-8D5D-14CF1EAF98D9}</a:tableStyleId>
              </a:tblPr>
              <a:tblGrid>
                <a:gridCol w="1800000">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tblGrid>
              <a:tr h="288000">
                <a:tc gridSpan="2">
                  <a:txBody>
                    <a:bodyPr/>
                    <a:lstStyle/>
                    <a:p>
                      <a:r>
                        <a:rPr lang="nl-NL" sz="900" dirty="0">
                          <a:solidFill>
                            <a:srgbClr val="002060"/>
                          </a:solidFill>
                        </a:rPr>
                        <a:t>Grootste afwijkingen baten</a:t>
                      </a:r>
                    </a:p>
                  </a:txBody>
                  <a:tcPr>
                    <a:solidFill>
                      <a:srgbClr val="33CCFF"/>
                    </a:solidFill>
                  </a:tcPr>
                </a:tc>
                <a:tc hMerge="1">
                  <a:txBody>
                    <a:bodyPr/>
                    <a:lstStyle/>
                    <a:p>
                      <a:endParaRPr lang="nl-NL" sz="900" dirty="0"/>
                    </a:p>
                  </a:txBody>
                  <a:tcPr/>
                </a:tc>
                <a:extLst>
                  <a:ext uri="{0D108BD9-81ED-4DB2-BD59-A6C34878D82A}">
                    <a16:rowId xmlns:a16="http://schemas.microsoft.com/office/drawing/2014/main" xmlns="" val="10000"/>
                  </a:ext>
                </a:extLst>
              </a:tr>
              <a:tr h="360000">
                <a:tc>
                  <a:txBody>
                    <a:bodyPr/>
                    <a:lstStyle/>
                    <a:p>
                      <a:r>
                        <a:rPr lang="nl-NL" sz="900" b="1" dirty="0"/>
                        <a:t>Programma(onderdeel)</a:t>
                      </a:r>
                    </a:p>
                  </a:txBody>
                  <a:tcPr/>
                </a:tc>
                <a:tc>
                  <a:txBody>
                    <a:bodyPr/>
                    <a:lstStyle/>
                    <a:p>
                      <a:r>
                        <a:rPr lang="nl-NL" sz="900" b="1" dirty="0"/>
                        <a:t>Meer/minder uitgaven</a:t>
                      </a:r>
                    </a:p>
                  </a:txBody>
                  <a:tcPr/>
                </a:tc>
                <a:extLst>
                  <a:ext uri="{0D108BD9-81ED-4DB2-BD59-A6C34878D82A}">
                    <a16:rowId xmlns:a16="http://schemas.microsoft.com/office/drawing/2014/main" xmlns="" val="10001"/>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2"/>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graphicFrame>
        <p:nvGraphicFramePr>
          <p:cNvPr id="9" name="Tabel 8"/>
          <p:cNvGraphicFramePr>
            <a:graphicFrameLocks noGrp="1"/>
          </p:cNvGraphicFramePr>
          <p:nvPr>
            <p:extLst>
              <p:ext uri="{D42A27DB-BD31-4B8C-83A1-F6EECF244321}">
                <p14:modId xmlns:p14="http://schemas.microsoft.com/office/powerpoint/2010/main" val="4087961809"/>
              </p:ext>
            </p:extLst>
          </p:nvPr>
        </p:nvGraphicFramePr>
        <p:xfrm>
          <a:off x="8320880" y="4689140"/>
          <a:ext cx="3600000" cy="1368000"/>
        </p:xfrm>
        <a:graphic>
          <a:graphicData uri="http://schemas.openxmlformats.org/drawingml/2006/table">
            <a:tbl>
              <a:tblPr firstRow="1" bandRow="1">
                <a:tableStyleId>{72833802-FEF1-4C79-8D5D-14CF1EAF98D9}</a:tableStyleId>
              </a:tblPr>
              <a:tblGrid>
                <a:gridCol w="1800000">
                  <a:extLst>
                    <a:ext uri="{9D8B030D-6E8A-4147-A177-3AD203B41FA5}">
                      <a16:colId xmlns:a16="http://schemas.microsoft.com/office/drawing/2014/main" xmlns="" val="20000"/>
                    </a:ext>
                  </a:extLst>
                </a:gridCol>
                <a:gridCol w="1800000">
                  <a:extLst>
                    <a:ext uri="{9D8B030D-6E8A-4147-A177-3AD203B41FA5}">
                      <a16:colId xmlns:a16="http://schemas.microsoft.com/office/drawing/2014/main" xmlns="" val="20001"/>
                    </a:ext>
                  </a:extLst>
                </a:gridCol>
              </a:tblGrid>
              <a:tr h="288000">
                <a:tc gridSpan="2">
                  <a:txBody>
                    <a:bodyPr/>
                    <a:lstStyle/>
                    <a:p>
                      <a:r>
                        <a:rPr lang="nl-NL" sz="900" dirty="0">
                          <a:solidFill>
                            <a:srgbClr val="002060"/>
                          </a:solidFill>
                        </a:rPr>
                        <a:t>Grootste afwijkingen saldo</a:t>
                      </a:r>
                    </a:p>
                  </a:txBody>
                  <a:tcPr>
                    <a:solidFill>
                      <a:srgbClr val="33CCFF"/>
                    </a:solidFill>
                  </a:tcPr>
                </a:tc>
                <a:tc hMerge="1">
                  <a:txBody>
                    <a:bodyPr/>
                    <a:lstStyle/>
                    <a:p>
                      <a:endParaRPr lang="nl-NL" sz="900" dirty="0"/>
                    </a:p>
                  </a:txBody>
                  <a:tcPr/>
                </a:tc>
                <a:extLst>
                  <a:ext uri="{0D108BD9-81ED-4DB2-BD59-A6C34878D82A}">
                    <a16:rowId xmlns:a16="http://schemas.microsoft.com/office/drawing/2014/main" xmlns="" val="10000"/>
                  </a:ext>
                </a:extLst>
              </a:tr>
              <a:tr h="360000">
                <a:tc>
                  <a:txBody>
                    <a:bodyPr/>
                    <a:lstStyle/>
                    <a:p>
                      <a:r>
                        <a:rPr lang="nl-NL" sz="900" b="1" dirty="0"/>
                        <a:t>Programma(onderdeel)</a:t>
                      </a:r>
                    </a:p>
                  </a:txBody>
                  <a:tcPr/>
                </a:tc>
                <a:tc>
                  <a:txBody>
                    <a:bodyPr/>
                    <a:lstStyle/>
                    <a:p>
                      <a:r>
                        <a:rPr lang="nl-NL" sz="900" b="1" dirty="0"/>
                        <a:t>Meer/minder uitgaven</a:t>
                      </a:r>
                    </a:p>
                  </a:txBody>
                  <a:tcPr/>
                </a:tc>
                <a:extLst>
                  <a:ext uri="{0D108BD9-81ED-4DB2-BD59-A6C34878D82A}">
                    <a16:rowId xmlns:a16="http://schemas.microsoft.com/office/drawing/2014/main" xmlns="" val="10001"/>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2"/>
                  </a:ext>
                </a:extLst>
              </a:tr>
              <a:tr h="360000">
                <a:tc>
                  <a:txBody>
                    <a:bodyPr/>
                    <a:lstStyle/>
                    <a:p>
                      <a:endParaRPr lang="nl-NL" sz="900" dirty="0"/>
                    </a:p>
                  </a:txBody>
                  <a:tcPr/>
                </a:tc>
                <a:tc>
                  <a:txBody>
                    <a:bodyPr/>
                    <a:lstStyle/>
                    <a:p>
                      <a:endParaRPr lang="nl-NL" sz="900" dirty="0"/>
                    </a:p>
                  </a:txBody>
                  <a:tcPr>
                    <a:solidFill>
                      <a:schemeClr val="bg1">
                        <a:lumMod val="95000"/>
                      </a:schemeClr>
                    </a:solidFill>
                  </a:tcPr>
                </a:tc>
                <a:extLst>
                  <a:ext uri="{0D108BD9-81ED-4DB2-BD59-A6C34878D82A}">
                    <a16:rowId xmlns:a16="http://schemas.microsoft.com/office/drawing/2014/main" xmlns="" val="10003"/>
                  </a:ext>
                </a:extLst>
              </a:tr>
            </a:tbl>
          </a:graphicData>
        </a:graphic>
      </p:graphicFrame>
      <p:sp>
        <p:nvSpPr>
          <p:cNvPr id="10" name="Ovaal 9"/>
          <p:cNvSpPr/>
          <p:nvPr/>
        </p:nvSpPr>
        <p:spPr>
          <a:xfrm>
            <a:off x="4309613" y="5043712"/>
            <a:ext cx="3723729" cy="1293588"/>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1000" b="1" dirty="0">
                <a:solidFill>
                  <a:schemeClr val="tx1"/>
                </a:solidFill>
              </a:rPr>
              <a:t>VOORBEELD</a:t>
            </a:r>
            <a:r>
              <a:rPr lang="nl-NL" sz="1000" dirty="0">
                <a:solidFill>
                  <a:schemeClr val="tx1"/>
                </a:solidFill>
              </a:rPr>
              <a:t>:</a:t>
            </a:r>
          </a:p>
          <a:p>
            <a:pPr algn="ctr"/>
            <a:r>
              <a:rPr lang="nl-NL" sz="1000" dirty="0">
                <a:solidFill>
                  <a:schemeClr val="tx1"/>
                </a:solidFill>
              </a:rPr>
              <a:t>Deze tabel kan eventueel gebruik worden om per programmaonderdeel een nadere toelichting te geven over de baten en lasten en de grootste afwijkingen bij baten, lasten en saldo. </a:t>
            </a:r>
          </a:p>
        </p:txBody>
      </p:sp>
    </p:spTree>
    <p:extLst>
      <p:ext uri="{BB962C8B-B14F-4D97-AF65-F5344CB8AC3E}">
        <p14:creationId xmlns:p14="http://schemas.microsoft.com/office/powerpoint/2010/main" val="267218274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Per programma</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132313965"/>
              </p:ext>
            </p:extLst>
          </p:nvPr>
        </p:nvGraphicFramePr>
        <p:xfrm>
          <a:off x="588000" y="2060575"/>
          <a:ext cx="11016000" cy="1440000"/>
        </p:xfrm>
        <a:graphic>
          <a:graphicData uri="http://schemas.openxmlformats.org/drawingml/2006/table">
            <a:tbl>
              <a:tblPr firstRow="1" bandRow="1">
                <a:tableStyleId>{912C8C85-51F0-491E-9774-3900AFEF0FD7}</a:tableStyleId>
              </a:tblPr>
              <a:tblGrid>
                <a:gridCol w="611456">
                  <a:extLst>
                    <a:ext uri="{9D8B030D-6E8A-4147-A177-3AD203B41FA5}">
                      <a16:colId xmlns:a16="http://schemas.microsoft.com/office/drawing/2014/main" xmlns="" val="20000"/>
                    </a:ext>
                  </a:extLst>
                </a:gridCol>
                <a:gridCol w="1591744">
                  <a:extLst>
                    <a:ext uri="{9D8B030D-6E8A-4147-A177-3AD203B41FA5}">
                      <a16:colId xmlns:a16="http://schemas.microsoft.com/office/drawing/2014/main" xmlns="" val="20001"/>
                    </a:ext>
                  </a:extLst>
                </a:gridCol>
                <a:gridCol w="2203200">
                  <a:extLst>
                    <a:ext uri="{9D8B030D-6E8A-4147-A177-3AD203B41FA5}">
                      <a16:colId xmlns:a16="http://schemas.microsoft.com/office/drawing/2014/main" xmlns="" val="20002"/>
                    </a:ext>
                  </a:extLst>
                </a:gridCol>
                <a:gridCol w="2203200">
                  <a:extLst>
                    <a:ext uri="{9D8B030D-6E8A-4147-A177-3AD203B41FA5}">
                      <a16:colId xmlns:a16="http://schemas.microsoft.com/office/drawing/2014/main" xmlns="" val="20003"/>
                    </a:ext>
                  </a:extLst>
                </a:gridCol>
                <a:gridCol w="2203200">
                  <a:extLst>
                    <a:ext uri="{9D8B030D-6E8A-4147-A177-3AD203B41FA5}">
                      <a16:colId xmlns:a16="http://schemas.microsoft.com/office/drawing/2014/main" xmlns="" val="20004"/>
                    </a:ext>
                  </a:extLst>
                </a:gridCol>
                <a:gridCol w="2203200">
                  <a:extLst>
                    <a:ext uri="{9D8B030D-6E8A-4147-A177-3AD203B41FA5}">
                      <a16:colId xmlns:a16="http://schemas.microsoft.com/office/drawing/2014/main" xmlns="" val="20005"/>
                    </a:ext>
                  </a:extLst>
                </a:gridCol>
              </a:tblGrid>
              <a:tr h="288000">
                <a:tc gridSpan="6">
                  <a:txBody>
                    <a:bodyPr/>
                    <a:lstStyle/>
                    <a:p>
                      <a:r>
                        <a:rPr lang="nl-NL" sz="900" dirty="0">
                          <a:solidFill>
                            <a:srgbClr val="002060"/>
                          </a:solidFill>
                        </a:rPr>
                        <a:t>(Invullen</a:t>
                      </a:r>
                      <a:r>
                        <a:rPr lang="nl-NL" sz="900" baseline="0" dirty="0">
                          <a:solidFill>
                            <a:srgbClr val="002060"/>
                          </a:solidFill>
                        </a:rPr>
                        <a:t> programma)</a:t>
                      </a:r>
                      <a:endParaRPr lang="nl-NL" sz="900" dirty="0">
                        <a:solidFill>
                          <a:srgbClr val="002060"/>
                        </a:solidFill>
                      </a:endParaRP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88000">
                <a:tc gridSpan="2">
                  <a:txBody>
                    <a:bodyPr/>
                    <a:lstStyle/>
                    <a:p>
                      <a:endParaRPr lang="nl-NL" sz="900" dirty="0">
                        <a:solidFill>
                          <a:srgbClr val="002060"/>
                        </a:solidFill>
                      </a:endParaRPr>
                    </a:p>
                  </a:txBody>
                  <a:tcPr/>
                </a:tc>
                <a:tc hMerge="1">
                  <a:txBody>
                    <a:bodyPr/>
                    <a:lstStyle/>
                    <a:p>
                      <a:endParaRPr lang="nl-NL"/>
                    </a:p>
                  </a:txBody>
                  <a:tcPr/>
                </a:tc>
                <a:tc>
                  <a:txBody>
                    <a:bodyPr/>
                    <a:lstStyle/>
                    <a:p>
                      <a:r>
                        <a:rPr lang="nl-NL" sz="900" b="1" dirty="0">
                          <a:solidFill>
                            <a:srgbClr val="002060"/>
                          </a:solidFill>
                        </a:rPr>
                        <a:t>Jaarrekening (20xx)</a:t>
                      </a:r>
                    </a:p>
                  </a:txBody>
                  <a:tcPr>
                    <a:solidFill>
                      <a:schemeClr val="accent3">
                        <a:lumMod val="95000"/>
                      </a:schemeClr>
                    </a:solidFill>
                  </a:tcPr>
                </a:tc>
                <a:tc>
                  <a:txBody>
                    <a:bodyPr/>
                    <a:lstStyle/>
                    <a:p>
                      <a:r>
                        <a:rPr lang="nl-NL" sz="900" b="1" dirty="0">
                          <a:solidFill>
                            <a:srgbClr val="002060"/>
                          </a:solidFill>
                        </a:rPr>
                        <a:t>Begroting</a:t>
                      </a:r>
                      <a:r>
                        <a:rPr lang="nl-NL" sz="900" b="1" baseline="0" dirty="0">
                          <a:solidFill>
                            <a:srgbClr val="002060"/>
                          </a:solidFill>
                        </a:rPr>
                        <a:t> (20xx)</a:t>
                      </a:r>
                      <a:endParaRPr lang="nl-NL" sz="900" b="1" dirty="0">
                        <a:solidFill>
                          <a:srgbClr val="002060"/>
                        </a:solidFill>
                      </a:endParaRPr>
                    </a:p>
                  </a:txBody>
                  <a:tcPr>
                    <a:noFill/>
                  </a:tcPr>
                </a:tc>
                <a:tc>
                  <a:txBody>
                    <a:bodyPr/>
                    <a:lstStyle/>
                    <a:p>
                      <a:r>
                        <a:rPr lang="nl-NL" sz="900" b="1" dirty="0">
                          <a:solidFill>
                            <a:srgbClr val="002060"/>
                          </a:solidFill>
                        </a:rPr>
                        <a:t>Jaarrekening (20xx)</a:t>
                      </a:r>
                    </a:p>
                  </a:txBody>
                  <a:tcPr>
                    <a:solidFill>
                      <a:srgbClr val="FFFF00"/>
                    </a:solidFill>
                  </a:tcPr>
                </a:tc>
                <a:tc>
                  <a:txBody>
                    <a:bodyPr/>
                    <a:lstStyle/>
                    <a:p>
                      <a:r>
                        <a:rPr lang="nl-NL" sz="900" b="1" dirty="0">
                          <a:solidFill>
                            <a:srgbClr val="002060"/>
                          </a:solidFill>
                        </a:rPr>
                        <a:t>Begroting (20xx)</a:t>
                      </a:r>
                    </a:p>
                  </a:txBody>
                  <a:tcPr>
                    <a:noFill/>
                  </a:tcPr>
                </a:tc>
                <a:extLst>
                  <a:ext uri="{0D108BD9-81ED-4DB2-BD59-A6C34878D82A}">
                    <a16:rowId xmlns:a16="http://schemas.microsoft.com/office/drawing/2014/main" xmlns="" val="10001"/>
                  </a:ext>
                </a:extLst>
              </a:tr>
              <a:tr h="288000">
                <a:tc>
                  <a:txBody>
                    <a:bodyPr/>
                    <a:lstStyle/>
                    <a:p>
                      <a:r>
                        <a:rPr lang="nl-NL" sz="900" i="1" dirty="0">
                          <a:solidFill>
                            <a:srgbClr val="002060"/>
                          </a:solidFill>
                        </a:rPr>
                        <a:t>Baten</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2"/>
                  </a:ext>
                </a:extLst>
              </a:tr>
              <a:tr h="288000">
                <a:tc>
                  <a:txBody>
                    <a:bodyPr/>
                    <a:lstStyle/>
                    <a:p>
                      <a:r>
                        <a:rPr lang="nl-NL" sz="900" i="1" dirty="0">
                          <a:solidFill>
                            <a:srgbClr val="002060"/>
                          </a:solidFill>
                        </a:rPr>
                        <a:t>Lasten</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3"/>
                  </a:ext>
                </a:extLst>
              </a:tr>
              <a:tr h="288000">
                <a:tc>
                  <a:txBody>
                    <a:bodyPr/>
                    <a:lstStyle/>
                    <a:p>
                      <a:r>
                        <a:rPr lang="nl-NL" sz="900" i="1" dirty="0">
                          <a:solidFill>
                            <a:srgbClr val="002060"/>
                          </a:solidFill>
                        </a:rPr>
                        <a:t>Totaal</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4"/>
                  </a:ext>
                </a:extLst>
              </a:tr>
            </a:tbl>
          </a:graphicData>
        </a:graphic>
      </p:graphicFrame>
      <p:graphicFrame>
        <p:nvGraphicFramePr>
          <p:cNvPr id="5" name="Tijdelijke aanduiding voor inhoud 3"/>
          <p:cNvGraphicFramePr>
            <a:graphicFrameLocks/>
          </p:cNvGraphicFramePr>
          <p:nvPr>
            <p:extLst>
              <p:ext uri="{D42A27DB-BD31-4B8C-83A1-F6EECF244321}">
                <p14:modId xmlns:p14="http://schemas.microsoft.com/office/powerpoint/2010/main" val="4279648276"/>
              </p:ext>
            </p:extLst>
          </p:nvPr>
        </p:nvGraphicFramePr>
        <p:xfrm>
          <a:off x="588000" y="3861048"/>
          <a:ext cx="11016000" cy="1440000"/>
        </p:xfrm>
        <a:graphic>
          <a:graphicData uri="http://schemas.openxmlformats.org/drawingml/2006/table">
            <a:tbl>
              <a:tblPr firstRow="1" bandRow="1">
                <a:tableStyleId>{912C8C85-51F0-491E-9774-3900AFEF0FD7}</a:tableStyleId>
              </a:tblPr>
              <a:tblGrid>
                <a:gridCol w="611456">
                  <a:extLst>
                    <a:ext uri="{9D8B030D-6E8A-4147-A177-3AD203B41FA5}">
                      <a16:colId xmlns:a16="http://schemas.microsoft.com/office/drawing/2014/main" xmlns="" val="20000"/>
                    </a:ext>
                  </a:extLst>
                </a:gridCol>
                <a:gridCol w="1591744">
                  <a:extLst>
                    <a:ext uri="{9D8B030D-6E8A-4147-A177-3AD203B41FA5}">
                      <a16:colId xmlns:a16="http://schemas.microsoft.com/office/drawing/2014/main" xmlns="" val="20001"/>
                    </a:ext>
                  </a:extLst>
                </a:gridCol>
                <a:gridCol w="2203200">
                  <a:extLst>
                    <a:ext uri="{9D8B030D-6E8A-4147-A177-3AD203B41FA5}">
                      <a16:colId xmlns:a16="http://schemas.microsoft.com/office/drawing/2014/main" xmlns="" val="20002"/>
                    </a:ext>
                  </a:extLst>
                </a:gridCol>
                <a:gridCol w="2203200">
                  <a:extLst>
                    <a:ext uri="{9D8B030D-6E8A-4147-A177-3AD203B41FA5}">
                      <a16:colId xmlns:a16="http://schemas.microsoft.com/office/drawing/2014/main" xmlns="" val="20003"/>
                    </a:ext>
                  </a:extLst>
                </a:gridCol>
                <a:gridCol w="2203200">
                  <a:extLst>
                    <a:ext uri="{9D8B030D-6E8A-4147-A177-3AD203B41FA5}">
                      <a16:colId xmlns:a16="http://schemas.microsoft.com/office/drawing/2014/main" xmlns="" val="20004"/>
                    </a:ext>
                  </a:extLst>
                </a:gridCol>
                <a:gridCol w="2203200">
                  <a:extLst>
                    <a:ext uri="{9D8B030D-6E8A-4147-A177-3AD203B41FA5}">
                      <a16:colId xmlns:a16="http://schemas.microsoft.com/office/drawing/2014/main" xmlns="" val="20005"/>
                    </a:ext>
                  </a:extLst>
                </a:gridCol>
              </a:tblGrid>
              <a:tr h="288000">
                <a:tc gridSpan="6">
                  <a:txBody>
                    <a:bodyPr/>
                    <a:lstStyle/>
                    <a:p>
                      <a:r>
                        <a:rPr lang="nl-NL" sz="900" b="1" dirty="0">
                          <a:solidFill>
                            <a:srgbClr val="002060"/>
                          </a:solidFill>
                        </a:rPr>
                        <a:t>(Invullen</a:t>
                      </a:r>
                      <a:r>
                        <a:rPr lang="nl-NL" sz="900" b="1" baseline="0" dirty="0">
                          <a:solidFill>
                            <a:srgbClr val="002060"/>
                          </a:solidFill>
                        </a:rPr>
                        <a:t> programmaonderdeel)</a:t>
                      </a:r>
                      <a:endParaRPr lang="nl-NL" sz="900" b="1" dirty="0">
                        <a:solidFill>
                          <a:srgbClr val="002060"/>
                        </a:solidFill>
                      </a:endParaRP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88000">
                <a:tc gridSpan="2">
                  <a:txBody>
                    <a:bodyPr/>
                    <a:lstStyle/>
                    <a:p>
                      <a:endParaRPr lang="nl-NL" sz="900" dirty="0">
                        <a:solidFill>
                          <a:srgbClr val="002060"/>
                        </a:solidFill>
                      </a:endParaRPr>
                    </a:p>
                  </a:txBody>
                  <a:tcPr/>
                </a:tc>
                <a:tc hMerge="1">
                  <a:txBody>
                    <a:bodyPr/>
                    <a:lstStyle/>
                    <a:p>
                      <a:endParaRPr lang="nl-NL"/>
                    </a:p>
                  </a:txBody>
                  <a:tcPr/>
                </a:tc>
                <a:tc>
                  <a:txBody>
                    <a:bodyPr/>
                    <a:lstStyle/>
                    <a:p>
                      <a:r>
                        <a:rPr lang="nl-NL" sz="900" b="1" dirty="0">
                          <a:solidFill>
                            <a:srgbClr val="002060"/>
                          </a:solidFill>
                        </a:rPr>
                        <a:t>Jaarrekening (20xx)</a:t>
                      </a:r>
                    </a:p>
                  </a:txBody>
                  <a:tcPr>
                    <a:solidFill>
                      <a:schemeClr val="accent3">
                        <a:lumMod val="95000"/>
                      </a:schemeClr>
                    </a:solidFill>
                  </a:tcPr>
                </a:tc>
                <a:tc>
                  <a:txBody>
                    <a:bodyPr/>
                    <a:lstStyle/>
                    <a:p>
                      <a:r>
                        <a:rPr lang="nl-NL" sz="900" b="1" dirty="0">
                          <a:solidFill>
                            <a:srgbClr val="002060"/>
                          </a:solidFill>
                        </a:rPr>
                        <a:t>Begroting</a:t>
                      </a:r>
                      <a:r>
                        <a:rPr lang="nl-NL" sz="900" b="1" baseline="0" dirty="0">
                          <a:solidFill>
                            <a:srgbClr val="002060"/>
                          </a:solidFill>
                        </a:rPr>
                        <a:t> (20xx)</a:t>
                      </a:r>
                      <a:endParaRPr lang="nl-NL" sz="900" b="1" dirty="0">
                        <a:solidFill>
                          <a:srgbClr val="002060"/>
                        </a:solidFill>
                      </a:endParaRPr>
                    </a:p>
                  </a:txBody>
                  <a:tcPr>
                    <a:noFill/>
                  </a:tcPr>
                </a:tc>
                <a:tc>
                  <a:txBody>
                    <a:bodyPr/>
                    <a:lstStyle/>
                    <a:p>
                      <a:r>
                        <a:rPr lang="nl-NL" sz="900" b="1" dirty="0">
                          <a:solidFill>
                            <a:srgbClr val="002060"/>
                          </a:solidFill>
                        </a:rPr>
                        <a:t>Jaarrekening (20xx)</a:t>
                      </a:r>
                    </a:p>
                  </a:txBody>
                  <a:tcPr>
                    <a:solidFill>
                      <a:srgbClr val="FFFF00"/>
                    </a:solidFill>
                  </a:tcPr>
                </a:tc>
                <a:tc>
                  <a:txBody>
                    <a:bodyPr/>
                    <a:lstStyle/>
                    <a:p>
                      <a:r>
                        <a:rPr lang="nl-NL" sz="900" b="1" dirty="0">
                          <a:solidFill>
                            <a:srgbClr val="002060"/>
                          </a:solidFill>
                        </a:rPr>
                        <a:t>Begroting (20xx)</a:t>
                      </a:r>
                    </a:p>
                  </a:txBody>
                  <a:tcPr>
                    <a:noFill/>
                  </a:tcPr>
                </a:tc>
                <a:extLst>
                  <a:ext uri="{0D108BD9-81ED-4DB2-BD59-A6C34878D82A}">
                    <a16:rowId xmlns:a16="http://schemas.microsoft.com/office/drawing/2014/main" xmlns="" val="10001"/>
                  </a:ext>
                </a:extLst>
              </a:tr>
              <a:tr h="288000">
                <a:tc>
                  <a:txBody>
                    <a:bodyPr/>
                    <a:lstStyle/>
                    <a:p>
                      <a:r>
                        <a:rPr lang="nl-NL" sz="900" i="1" dirty="0">
                          <a:solidFill>
                            <a:srgbClr val="002060"/>
                          </a:solidFill>
                        </a:rPr>
                        <a:t>Baten</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2"/>
                  </a:ext>
                </a:extLst>
              </a:tr>
              <a:tr h="288000">
                <a:tc>
                  <a:txBody>
                    <a:bodyPr/>
                    <a:lstStyle/>
                    <a:p>
                      <a:r>
                        <a:rPr lang="nl-NL" sz="900" i="1" dirty="0">
                          <a:solidFill>
                            <a:srgbClr val="002060"/>
                          </a:solidFill>
                        </a:rPr>
                        <a:t>Lasten</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3"/>
                  </a:ext>
                </a:extLst>
              </a:tr>
              <a:tr h="288000">
                <a:tc>
                  <a:txBody>
                    <a:bodyPr/>
                    <a:lstStyle/>
                    <a:p>
                      <a:r>
                        <a:rPr lang="nl-NL" sz="900" i="1" dirty="0">
                          <a:solidFill>
                            <a:srgbClr val="002060"/>
                          </a:solidFill>
                        </a:rPr>
                        <a:t>Totaal</a:t>
                      </a:r>
                    </a:p>
                  </a:txBody>
                  <a:tcPr/>
                </a:tc>
                <a:tc>
                  <a:txBody>
                    <a:bodyPr/>
                    <a:lstStyle/>
                    <a:p>
                      <a:r>
                        <a:rPr lang="nl-NL" sz="900" i="1" dirty="0">
                          <a:solidFill>
                            <a:srgbClr val="002060"/>
                          </a:solidFill>
                        </a:rPr>
                        <a:t>(€)</a:t>
                      </a:r>
                    </a:p>
                  </a:txBody>
                  <a:tcPr/>
                </a:tc>
                <a:tc>
                  <a:txBody>
                    <a:bodyPr/>
                    <a:lstStyle/>
                    <a:p>
                      <a:endParaRPr lang="nl-NL" sz="900" dirty="0">
                        <a:solidFill>
                          <a:srgbClr val="002060"/>
                        </a:solidFill>
                      </a:endParaRPr>
                    </a:p>
                  </a:txBody>
                  <a:tcPr>
                    <a:solidFill>
                      <a:schemeClr val="accent3">
                        <a:lumMod val="95000"/>
                      </a:schemeClr>
                    </a:solidFill>
                  </a:tcPr>
                </a:tc>
                <a:tc>
                  <a:txBody>
                    <a:bodyPr/>
                    <a:lstStyle/>
                    <a:p>
                      <a:endParaRPr lang="nl-NL" sz="900" dirty="0">
                        <a:solidFill>
                          <a:srgbClr val="002060"/>
                        </a:solidFill>
                      </a:endParaRPr>
                    </a:p>
                  </a:txBody>
                  <a:tcPr>
                    <a:noFill/>
                  </a:tcPr>
                </a:tc>
                <a:tc>
                  <a:txBody>
                    <a:bodyPr/>
                    <a:lstStyle/>
                    <a:p>
                      <a:endParaRPr lang="nl-NL" sz="900" dirty="0">
                        <a:solidFill>
                          <a:srgbClr val="002060"/>
                        </a:solidFill>
                      </a:endParaRPr>
                    </a:p>
                  </a:txBody>
                  <a:tcPr>
                    <a:solidFill>
                      <a:srgbClr val="FFFF00"/>
                    </a:solidFill>
                  </a:tcPr>
                </a:tc>
                <a:tc>
                  <a:txBody>
                    <a:bodyPr/>
                    <a:lstStyle/>
                    <a:p>
                      <a:endParaRPr lang="nl-NL" sz="900" dirty="0">
                        <a:solidFill>
                          <a:srgbClr val="002060"/>
                        </a:solidFill>
                      </a:endParaRPr>
                    </a:p>
                  </a:txBody>
                  <a:tcPr>
                    <a:noFill/>
                  </a:tcPr>
                </a:tc>
                <a:extLst>
                  <a:ext uri="{0D108BD9-81ED-4DB2-BD59-A6C34878D82A}">
                    <a16:rowId xmlns:a16="http://schemas.microsoft.com/office/drawing/2014/main" xmlns="" val="10004"/>
                  </a:ext>
                </a:extLst>
              </a:tr>
            </a:tbl>
          </a:graphicData>
        </a:graphic>
      </p:graphicFrame>
      <p:sp>
        <p:nvSpPr>
          <p:cNvPr id="7" name="Ovaal 6"/>
          <p:cNvSpPr/>
          <p:nvPr/>
        </p:nvSpPr>
        <p:spPr>
          <a:xfrm>
            <a:off x="8040216" y="773832"/>
            <a:ext cx="3723729" cy="99898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1000" b="1" dirty="0">
                <a:solidFill>
                  <a:schemeClr val="tx1"/>
                </a:solidFill>
              </a:rPr>
              <a:t>VOORBEELD</a:t>
            </a:r>
            <a:r>
              <a:rPr lang="nl-NL" sz="1000" dirty="0">
                <a:solidFill>
                  <a:schemeClr val="tx1"/>
                </a:solidFill>
              </a:rPr>
              <a:t>:</a:t>
            </a:r>
          </a:p>
          <a:p>
            <a:pPr algn="ctr"/>
            <a:r>
              <a:rPr lang="nl-NL" sz="1000" dirty="0">
                <a:solidFill>
                  <a:schemeClr val="tx1"/>
                </a:solidFill>
              </a:rPr>
              <a:t>Deze sheet kan gebruikt worden wanneer u een toelichting wilt geven op de baten en lasten over meerdere jaren. </a:t>
            </a:r>
          </a:p>
        </p:txBody>
      </p:sp>
    </p:spTree>
    <p:extLst>
      <p:ext uri="{BB962C8B-B14F-4D97-AF65-F5344CB8AC3E}">
        <p14:creationId xmlns:p14="http://schemas.microsoft.com/office/powerpoint/2010/main" val="359791012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a:t>
            </a:r>
            <a:br>
              <a:rPr lang="nl-NL" sz="3200" dirty="0"/>
            </a:br>
            <a:r>
              <a:rPr lang="nl-NL" sz="3200" dirty="0"/>
              <a:t>Subsidies</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wat er is beschreven over de subsidieverlening. </a:t>
            </a:r>
          </a:p>
        </p:txBody>
      </p:sp>
    </p:spTree>
    <p:extLst>
      <p:ext uri="{BB962C8B-B14F-4D97-AF65-F5344CB8AC3E}">
        <p14:creationId xmlns:p14="http://schemas.microsoft.com/office/powerpoint/2010/main" val="37001870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Subsidies</a:t>
            </a:r>
          </a:p>
        </p:txBody>
      </p:sp>
      <p:graphicFrame>
        <p:nvGraphicFramePr>
          <p:cNvPr id="5" name="Tabel 4"/>
          <p:cNvGraphicFramePr>
            <a:graphicFrameLocks noGrp="1"/>
          </p:cNvGraphicFramePr>
          <p:nvPr>
            <p:extLst>
              <p:ext uri="{D42A27DB-BD31-4B8C-83A1-F6EECF244321}">
                <p14:modId xmlns:p14="http://schemas.microsoft.com/office/powerpoint/2010/main" val="4146616239"/>
              </p:ext>
            </p:extLst>
          </p:nvPr>
        </p:nvGraphicFramePr>
        <p:xfrm>
          <a:off x="443372" y="2204864"/>
          <a:ext cx="11320575" cy="2171520"/>
        </p:xfrm>
        <a:graphic>
          <a:graphicData uri="http://schemas.openxmlformats.org/drawingml/2006/table">
            <a:tbl>
              <a:tblPr firstRow="1" bandRow="1">
                <a:tableStyleId>{912C8C85-51F0-491E-9774-3900AFEF0FD7}</a:tableStyleId>
              </a:tblPr>
              <a:tblGrid>
                <a:gridCol w="2448272">
                  <a:extLst>
                    <a:ext uri="{9D8B030D-6E8A-4147-A177-3AD203B41FA5}">
                      <a16:colId xmlns:a16="http://schemas.microsoft.com/office/drawing/2014/main" xmlns="" val="20000"/>
                    </a:ext>
                  </a:extLst>
                </a:gridCol>
                <a:gridCol w="2844316">
                  <a:extLst>
                    <a:ext uri="{9D8B030D-6E8A-4147-A177-3AD203B41FA5}">
                      <a16:colId xmlns:a16="http://schemas.microsoft.com/office/drawing/2014/main" xmlns="" val="20001"/>
                    </a:ext>
                  </a:extLst>
                </a:gridCol>
                <a:gridCol w="1836204">
                  <a:extLst>
                    <a:ext uri="{9D8B030D-6E8A-4147-A177-3AD203B41FA5}">
                      <a16:colId xmlns:a16="http://schemas.microsoft.com/office/drawing/2014/main" xmlns="" val="20002"/>
                    </a:ext>
                  </a:extLst>
                </a:gridCol>
                <a:gridCol w="1164826">
                  <a:extLst>
                    <a:ext uri="{9D8B030D-6E8A-4147-A177-3AD203B41FA5}">
                      <a16:colId xmlns:a16="http://schemas.microsoft.com/office/drawing/2014/main" xmlns="" val="20003"/>
                    </a:ext>
                  </a:extLst>
                </a:gridCol>
                <a:gridCol w="1164826">
                  <a:extLst>
                    <a:ext uri="{9D8B030D-6E8A-4147-A177-3AD203B41FA5}">
                      <a16:colId xmlns:a16="http://schemas.microsoft.com/office/drawing/2014/main" xmlns="" val="20004"/>
                    </a:ext>
                  </a:extLst>
                </a:gridCol>
                <a:gridCol w="1862131">
                  <a:extLst>
                    <a:ext uri="{9D8B030D-6E8A-4147-A177-3AD203B41FA5}">
                      <a16:colId xmlns:a16="http://schemas.microsoft.com/office/drawing/2014/main" xmlns="" val="20005"/>
                    </a:ext>
                  </a:extLst>
                </a:gridCol>
              </a:tblGrid>
              <a:tr h="288000">
                <a:tc>
                  <a:txBody>
                    <a:bodyPr/>
                    <a:lstStyle/>
                    <a:p>
                      <a:r>
                        <a:rPr lang="nl-NL" sz="900" b="1" dirty="0">
                          <a:solidFill>
                            <a:sysClr val="windowText" lastClr="000000"/>
                          </a:solidFill>
                        </a:rPr>
                        <a:t>Ontvanger</a:t>
                      </a:r>
                    </a:p>
                  </a:txBody>
                  <a:tcPr>
                    <a:solidFill>
                      <a:srgbClr val="33CCFF"/>
                    </a:solidFill>
                  </a:tcPr>
                </a:tc>
                <a:tc>
                  <a:txBody>
                    <a:bodyPr/>
                    <a:lstStyle/>
                    <a:p>
                      <a:r>
                        <a:rPr lang="nl-NL" sz="900" b="1" dirty="0">
                          <a:solidFill>
                            <a:sysClr val="windowText" lastClr="000000"/>
                          </a:solidFill>
                        </a:rPr>
                        <a:t>Doel</a:t>
                      </a:r>
                    </a:p>
                  </a:txBody>
                  <a:tcPr>
                    <a:solidFill>
                      <a:srgbClr val="33CCFF"/>
                    </a:solidFill>
                  </a:tcPr>
                </a:tc>
                <a:tc>
                  <a:txBody>
                    <a:bodyPr/>
                    <a:lstStyle/>
                    <a:p>
                      <a:r>
                        <a:rPr lang="nl-NL" sz="900" b="1" dirty="0">
                          <a:solidFill>
                            <a:sysClr val="windowText" lastClr="000000"/>
                          </a:solidFill>
                        </a:rPr>
                        <a:t>Structureel of incidenteel?</a:t>
                      </a:r>
                    </a:p>
                  </a:txBody>
                  <a:tcPr>
                    <a:solidFill>
                      <a:srgbClr val="33CCFF"/>
                    </a:solidFill>
                  </a:tcPr>
                </a:tc>
                <a:tc gridSpan="2">
                  <a:txBody>
                    <a:bodyPr/>
                    <a:lstStyle/>
                    <a:p>
                      <a:r>
                        <a:rPr lang="nl-NL" sz="900" b="1" dirty="0">
                          <a:solidFill>
                            <a:sysClr val="windowText" lastClr="000000"/>
                          </a:solidFill>
                        </a:rPr>
                        <a:t>Gerealiseerde</a:t>
                      </a:r>
                      <a:r>
                        <a:rPr lang="nl-NL" sz="900" b="1" baseline="0" dirty="0">
                          <a:solidFill>
                            <a:sysClr val="windowText" lastClr="000000"/>
                          </a:solidFill>
                        </a:rPr>
                        <a:t> kosten</a:t>
                      </a:r>
                      <a:endParaRPr lang="nl-NL" sz="900" b="1" dirty="0">
                        <a:solidFill>
                          <a:sysClr val="windowText" lastClr="000000"/>
                        </a:solidFill>
                      </a:endParaRPr>
                    </a:p>
                  </a:txBody>
                  <a:tcPr>
                    <a:solidFill>
                      <a:srgbClr val="33CCFF"/>
                    </a:solidFill>
                  </a:tcPr>
                </a:tc>
                <a:tc hMerge="1">
                  <a:txBody>
                    <a:bodyPr/>
                    <a:lstStyle/>
                    <a:p>
                      <a:endParaRPr lang="nl-NL"/>
                    </a:p>
                  </a:txBody>
                  <a:tcPr/>
                </a:tc>
                <a:tc>
                  <a:txBody>
                    <a:bodyPr/>
                    <a:lstStyle/>
                    <a:p>
                      <a:r>
                        <a:rPr lang="nl-NL" sz="900" b="1" dirty="0">
                          <a:solidFill>
                            <a:sysClr val="windowText" lastClr="000000"/>
                          </a:solidFill>
                        </a:rPr>
                        <a:t>Prestaties/</a:t>
                      </a:r>
                      <a:r>
                        <a:rPr lang="nl-NL" sz="900" b="1" baseline="0" dirty="0">
                          <a:solidFill>
                            <a:sysClr val="windowText" lastClr="000000"/>
                          </a:solidFill>
                        </a:rPr>
                        <a:t> verantwoording</a:t>
                      </a:r>
                      <a:endParaRPr lang="nl-NL" sz="900" b="1" dirty="0">
                        <a:solidFill>
                          <a:sysClr val="windowText" lastClr="000000"/>
                        </a:solidFill>
                      </a:endParaRPr>
                    </a:p>
                  </a:txBody>
                  <a:tcPr>
                    <a:solidFill>
                      <a:srgbClr val="33CCFF"/>
                    </a:solidFill>
                  </a:tcPr>
                </a:tc>
                <a:extLst>
                  <a:ext uri="{0D108BD9-81ED-4DB2-BD59-A6C34878D82A}">
                    <a16:rowId xmlns:a16="http://schemas.microsoft.com/office/drawing/2014/main" xmlns="" val="10000"/>
                  </a:ext>
                </a:extLst>
              </a:tr>
              <a:tr h="288000">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r>
                        <a:rPr lang="nl-NL" sz="900" b="1" i="1" dirty="0">
                          <a:solidFill>
                            <a:sysClr val="windowText" lastClr="000000"/>
                          </a:solidFill>
                        </a:rPr>
                        <a:t>(20xx)</a:t>
                      </a:r>
                    </a:p>
                  </a:txBody>
                  <a:tcPr/>
                </a:tc>
                <a:tc>
                  <a:txBody>
                    <a:bodyPr/>
                    <a:lstStyle/>
                    <a:p>
                      <a:r>
                        <a:rPr lang="nl-NL" sz="900" b="1" i="1" dirty="0">
                          <a:solidFill>
                            <a:sysClr val="windowText" lastClr="000000"/>
                          </a:solidFill>
                        </a:rPr>
                        <a:t>(20xx)</a:t>
                      </a:r>
                    </a:p>
                  </a:txBody>
                  <a:tcPr>
                    <a:solidFill>
                      <a:srgbClr val="FFFF00"/>
                    </a:solidFill>
                  </a:tcPr>
                </a:tc>
                <a:tc>
                  <a:txBody>
                    <a:bodyPr/>
                    <a:lstStyle/>
                    <a:p>
                      <a:endParaRPr lang="nl-NL" sz="900" dirty="0">
                        <a:solidFill>
                          <a:sysClr val="windowText" lastClr="000000"/>
                        </a:solidFill>
                      </a:endParaRPr>
                    </a:p>
                  </a:txBody>
                  <a:tcPr/>
                </a:tc>
                <a:extLst>
                  <a:ext uri="{0D108BD9-81ED-4DB2-BD59-A6C34878D82A}">
                    <a16:rowId xmlns:a16="http://schemas.microsoft.com/office/drawing/2014/main" xmlns="" val="10001"/>
                  </a:ext>
                </a:extLst>
              </a:tr>
              <a:tr h="288000">
                <a:tc>
                  <a:txBody>
                    <a:bodyPr/>
                    <a:lstStyle/>
                    <a:p>
                      <a:r>
                        <a:rPr lang="nl-NL" sz="900" i="1" dirty="0">
                          <a:solidFill>
                            <a:sysClr val="windowText" lastClr="000000"/>
                          </a:solidFill>
                        </a:rPr>
                        <a:t>(Beschrijf</a:t>
                      </a:r>
                      <a:r>
                        <a:rPr lang="nl-NL" sz="900" i="1" baseline="0" dirty="0">
                          <a:solidFill>
                            <a:sysClr val="windowText" lastClr="000000"/>
                          </a:solidFill>
                        </a:rPr>
                        <a:t> wie de ontvanger is van de subsidie)</a:t>
                      </a:r>
                      <a:endParaRPr lang="nl-NL" sz="900" i="1" dirty="0">
                        <a:solidFill>
                          <a:sysClr val="windowText" lastClr="000000"/>
                        </a:solidFill>
                      </a:endParaRPr>
                    </a:p>
                  </a:txBody>
                  <a:tcPr/>
                </a:tc>
                <a:tc>
                  <a:txBody>
                    <a:bodyPr/>
                    <a:lstStyle/>
                    <a:p>
                      <a:r>
                        <a:rPr lang="nl-NL" sz="900" i="1" dirty="0">
                          <a:solidFill>
                            <a:sysClr val="windowText" lastClr="000000"/>
                          </a:solidFill>
                        </a:rPr>
                        <a:t>(Beschrijf hier het doel dat de subsidie dient)</a:t>
                      </a:r>
                    </a:p>
                  </a:txBody>
                  <a:tcPr/>
                </a:tc>
                <a:tc>
                  <a:txBody>
                    <a:bodyPr/>
                    <a:lstStyle/>
                    <a:p>
                      <a:r>
                        <a:rPr lang="nl-NL" sz="900" i="1" dirty="0">
                          <a:solidFill>
                            <a:sysClr val="windowText" lastClr="000000"/>
                          </a:solidFill>
                        </a:rPr>
                        <a:t>(Is</a:t>
                      </a:r>
                      <a:r>
                        <a:rPr lang="nl-NL" sz="900" i="1" baseline="0" dirty="0">
                          <a:solidFill>
                            <a:sysClr val="windowText" lastClr="000000"/>
                          </a:solidFill>
                        </a:rPr>
                        <a:t> de subsidie structureel of incidenteel?)</a:t>
                      </a:r>
                      <a:endParaRPr lang="nl-NL" sz="900" i="1" dirty="0">
                        <a:solidFill>
                          <a:sysClr val="windowText" lastClr="000000"/>
                        </a:solidFill>
                      </a:endParaRPr>
                    </a:p>
                  </a:txBody>
                  <a:tcPr/>
                </a:tc>
                <a:tc>
                  <a:txBody>
                    <a:bodyPr/>
                    <a:lstStyle/>
                    <a:p>
                      <a:endParaRPr lang="nl-NL" sz="900" i="1" dirty="0">
                        <a:solidFill>
                          <a:sysClr val="windowText" lastClr="000000"/>
                        </a:solidFill>
                      </a:endParaRPr>
                    </a:p>
                  </a:txBody>
                  <a:tcPr/>
                </a:tc>
                <a:tc>
                  <a:txBody>
                    <a:bodyPr/>
                    <a:lstStyle/>
                    <a:p>
                      <a:endParaRPr lang="nl-NL" sz="900" i="1" dirty="0">
                        <a:solidFill>
                          <a:sysClr val="windowText" lastClr="000000"/>
                        </a:solidFill>
                      </a:endParaRPr>
                    </a:p>
                  </a:txBody>
                  <a:tcPr>
                    <a:solidFill>
                      <a:srgbClr val="FFFF00"/>
                    </a:solidFill>
                  </a:tcPr>
                </a:tc>
                <a:tc>
                  <a:txBody>
                    <a:bodyPr/>
                    <a:lstStyle/>
                    <a:p>
                      <a:r>
                        <a:rPr lang="nl-NL" sz="900" i="1" dirty="0">
                          <a:solidFill>
                            <a:sysClr val="windowText" lastClr="000000"/>
                          </a:solidFill>
                        </a:rPr>
                        <a:t>(W</a:t>
                      </a:r>
                      <a:r>
                        <a:rPr lang="nl-NL" sz="900" i="1" baseline="0" dirty="0">
                          <a:solidFill>
                            <a:sysClr val="windowText" lastClr="000000"/>
                          </a:solidFill>
                        </a:rPr>
                        <a:t>elke effecten zijn bereikt met de subsidie?)</a:t>
                      </a:r>
                      <a:endParaRPr lang="nl-NL" sz="900" i="1" dirty="0">
                        <a:solidFill>
                          <a:sysClr val="windowText" lastClr="000000"/>
                        </a:solidFill>
                      </a:endParaRPr>
                    </a:p>
                  </a:txBody>
                  <a:tcPr/>
                </a:tc>
                <a:extLst>
                  <a:ext uri="{0D108BD9-81ED-4DB2-BD59-A6C34878D82A}">
                    <a16:rowId xmlns:a16="http://schemas.microsoft.com/office/drawing/2014/main" xmlns="" val="10002"/>
                  </a:ext>
                </a:extLst>
              </a:tr>
              <a:tr h="288000">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solidFill>
                      <a:srgbClr val="FFFF00"/>
                    </a:solidFill>
                  </a:tcPr>
                </a:tc>
                <a:tc>
                  <a:txBody>
                    <a:bodyPr/>
                    <a:lstStyle/>
                    <a:p>
                      <a:endParaRPr lang="nl-NL" sz="900" dirty="0">
                        <a:solidFill>
                          <a:sysClr val="windowText" lastClr="000000"/>
                        </a:solidFill>
                      </a:endParaRPr>
                    </a:p>
                  </a:txBody>
                  <a:tcPr/>
                </a:tc>
                <a:extLst>
                  <a:ext uri="{0D108BD9-81ED-4DB2-BD59-A6C34878D82A}">
                    <a16:rowId xmlns:a16="http://schemas.microsoft.com/office/drawing/2014/main" xmlns="" val="10003"/>
                  </a:ext>
                </a:extLst>
              </a:tr>
              <a:tr h="288000">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solidFill>
                      <a:srgbClr val="FFFF00"/>
                    </a:solidFill>
                  </a:tcPr>
                </a:tc>
                <a:tc>
                  <a:txBody>
                    <a:bodyPr/>
                    <a:lstStyle/>
                    <a:p>
                      <a:endParaRPr lang="nl-NL" sz="900" dirty="0">
                        <a:solidFill>
                          <a:sysClr val="windowText" lastClr="000000"/>
                        </a:solidFill>
                      </a:endParaRPr>
                    </a:p>
                  </a:txBody>
                  <a:tcPr/>
                </a:tc>
                <a:extLst>
                  <a:ext uri="{0D108BD9-81ED-4DB2-BD59-A6C34878D82A}">
                    <a16:rowId xmlns:a16="http://schemas.microsoft.com/office/drawing/2014/main" xmlns="" val="10004"/>
                  </a:ext>
                </a:extLst>
              </a:tr>
              <a:tr h="288000">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solidFill>
                      <a:srgbClr val="FFFF00"/>
                    </a:solidFill>
                  </a:tcPr>
                </a:tc>
                <a:tc>
                  <a:txBody>
                    <a:bodyPr/>
                    <a:lstStyle/>
                    <a:p>
                      <a:endParaRPr lang="nl-NL" sz="900" dirty="0">
                        <a:solidFill>
                          <a:sysClr val="windowText" lastClr="000000"/>
                        </a:solidFill>
                      </a:endParaRPr>
                    </a:p>
                  </a:txBody>
                  <a:tcPr/>
                </a:tc>
                <a:extLst>
                  <a:ext uri="{0D108BD9-81ED-4DB2-BD59-A6C34878D82A}">
                    <a16:rowId xmlns:a16="http://schemas.microsoft.com/office/drawing/2014/main" xmlns="" val="10005"/>
                  </a:ext>
                </a:extLst>
              </a:tr>
              <a:tr h="288000">
                <a:tc>
                  <a:txBody>
                    <a:bodyPr/>
                    <a:lstStyle/>
                    <a:p>
                      <a:r>
                        <a:rPr lang="nl-NL" sz="900" b="1" dirty="0">
                          <a:solidFill>
                            <a:sysClr val="windowText" lastClr="000000"/>
                          </a:solidFill>
                        </a:rPr>
                        <a:t>Totaal</a:t>
                      </a:r>
                      <a:r>
                        <a:rPr lang="nl-NL" sz="900" b="1" baseline="0" dirty="0">
                          <a:solidFill>
                            <a:sysClr val="windowText" lastClr="000000"/>
                          </a:solidFill>
                        </a:rPr>
                        <a:t> subsidies</a:t>
                      </a:r>
                      <a:endParaRPr lang="nl-NL" sz="900" b="1"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tc>
                <a:tc>
                  <a:txBody>
                    <a:bodyPr/>
                    <a:lstStyle/>
                    <a:p>
                      <a:endParaRPr lang="nl-NL" sz="900" dirty="0">
                        <a:solidFill>
                          <a:sysClr val="windowText" lastClr="000000"/>
                        </a:solidFill>
                      </a:endParaRPr>
                    </a:p>
                  </a:txBody>
                  <a:tcPr>
                    <a:solidFill>
                      <a:srgbClr val="FFFF00"/>
                    </a:solidFill>
                  </a:tcPr>
                </a:tc>
                <a:tc>
                  <a:txBody>
                    <a:bodyPr/>
                    <a:lstStyle/>
                    <a:p>
                      <a:endParaRPr lang="nl-NL" sz="900" dirty="0">
                        <a:solidFill>
                          <a:sysClr val="windowText" lastClr="000000"/>
                        </a:solidFill>
                      </a:endParaRPr>
                    </a:p>
                  </a:txBody>
                  <a:tcPr/>
                </a:tc>
                <a:extLst>
                  <a:ext uri="{0D108BD9-81ED-4DB2-BD59-A6C34878D82A}">
                    <a16:rowId xmlns:a16="http://schemas.microsoft.com/office/drawing/2014/main" xmlns="" val="10006"/>
                  </a:ext>
                </a:extLst>
              </a:tr>
            </a:tbl>
          </a:graphicData>
        </a:graphic>
      </p:graphicFrame>
    </p:spTree>
    <p:extLst>
      <p:ext uri="{BB962C8B-B14F-4D97-AF65-F5344CB8AC3E}">
        <p14:creationId xmlns:p14="http://schemas.microsoft.com/office/powerpoint/2010/main" val="86972028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a:t>
            </a:r>
            <a:br>
              <a:rPr lang="nl-NL" sz="3200" dirty="0"/>
            </a:br>
            <a:r>
              <a:rPr lang="nl-NL" sz="3200" dirty="0"/>
              <a:t>Weerstandsvermogen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191291363"/>
              </p:ext>
            </p:extLst>
          </p:nvPr>
        </p:nvGraphicFramePr>
        <p:xfrm>
          <a:off x="2496000" y="2276872"/>
          <a:ext cx="7200000" cy="3596500"/>
        </p:xfrm>
        <a:graphic>
          <a:graphicData uri="http://schemas.openxmlformats.org/drawingml/2006/table">
            <a:tbl>
              <a:tblPr firstRow="1" bandRow="1">
                <a:tableStyleId>{912C8C85-51F0-491E-9774-3900AFEF0FD7}</a:tableStyleId>
              </a:tblPr>
              <a:tblGrid>
                <a:gridCol w="2735903">
                  <a:extLst>
                    <a:ext uri="{9D8B030D-6E8A-4147-A177-3AD203B41FA5}">
                      <a16:colId xmlns:a16="http://schemas.microsoft.com/office/drawing/2014/main" xmlns="" val="20000"/>
                    </a:ext>
                  </a:extLst>
                </a:gridCol>
                <a:gridCol w="504056">
                  <a:extLst>
                    <a:ext uri="{9D8B030D-6E8A-4147-A177-3AD203B41FA5}">
                      <a16:colId xmlns:a16="http://schemas.microsoft.com/office/drawing/2014/main" xmlns="" val="20001"/>
                    </a:ext>
                  </a:extLst>
                </a:gridCol>
                <a:gridCol w="3960041">
                  <a:extLst>
                    <a:ext uri="{9D8B030D-6E8A-4147-A177-3AD203B41FA5}">
                      <a16:colId xmlns:a16="http://schemas.microsoft.com/office/drawing/2014/main" xmlns="" val="20002"/>
                    </a:ext>
                  </a:extLst>
                </a:gridCol>
              </a:tblGrid>
              <a:tr h="288000">
                <a:tc gridSpan="3">
                  <a:txBody>
                    <a:bodyPr/>
                    <a:lstStyle/>
                    <a:p>
                      <a:r>
                        <a:rPr lang="nl-NL" sz="900" dirty="0">
                          <a:solidFill>
                            <a:srgbClr val="002060"/>
                          </a:solidFill>
                        </a:rPr>
                        <a:t>Weerstandsvermogen</a:t>
                      </a:r>
                    </a:p>
                  </a:txBody>
                  <a:tcPr>
                    <a:solidFill>
                      <a:srgbClr val="33CCFF"/>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91498">
                <a:tc>
                  <a:txBody>
                    <a:bodyPr/>
                    <a:lstStyle/>
                    <a:p>
                      <a:r>
                        <a:rPr lang="nl-NL" sz="900" dirty="0">
                          <a:solidFill>
                            <a:srgbClr val="002060"/>
                          </a:solidFill>
                        </a:rPr>
                        <a:t>Benodigde weerstandscapaciteit</a:t>
                      </a:r>
                    </a:p>
                  </a:txBody>
                  <a:tcPr/>
                </a:tc>
                <a:tc>
                  <a:txBody>
                    <a:bodyPr/>
                    <a:lstStyle/>
                    <a:p>
                      <a:r>
                        <a:rPr lang="nl-NL" sz="900" dirty="0">
                          <a:solidFill>
                            <a:srgbClr val="002060"/>
                          </a:solidFill>
                        </a:rPr>
                        <a:t>(€)</a:t>
                      </a:r>
                    </a:p>
                  </a:txBody>
                  <a:tcPr/>
                </a:tc>
                <a:tc>
                  <a:txBody>
                    <a:bodyPr/>
                    <a:lstStyle/>
                    <a:p>
                      <a:r>
                        <a:rPr lang="nl-NL" sz="900" i="1" dirty="0">
                          <a:solidFill>
                            <a:srgbClr val="002060"/>
                          </a:solidFill>
                        </a:rPr>
                        <a:t> (Vul hier de benodigde weerstandscapaciteit in).</a:t>
                      </a:r>
                    </a:p>
                  </a:txBody>
                  <a:tcPr/>
                </a:tc>
                <a:extLst>
                  <a:ext uri="{0D108BD9-81ED-4DB2-BD59-A6C34878D82A}">
                    <a16:rowId xmlns:a16="http://schemas.microsoft.com/office/drawing/2014/main" xmlns="" val="10001"/>
                  </a:ext>
                </a:extLst>
              </a:tr>
              <a:tr h="291498">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i="1" dirty="0">
                        <a:solidFill>
                          <a:srgbClr val="002060"/>
                        </a:solidFill>
                      </a:endParaRPr>
                    </a:p>
                  </a:txBody>
                  <a:tcPr/>
                </a:tc>
                <a:extLst>
                  <a:ext uri="{0D108BD9-81ED-4DB2-BD59-A6C34878D82A}">
                    <a16:rowId xmlns:a16="http://schemas.microsoft.com/office/drawing/2014/main" xmlns="" val="10002"/>
                  </a:ext>
                </a:extLst>
              </a:tr>
              <a:tr h="291498">
                <a:tc>
                  <a:txBody>
                    <a:bodyPr/>
                    <a:lstStyle/>
                    <a:p>
                      <a:r>
                        <a:rPr lang="nl-NL" sz="900" dirty="0">
                          <a:solidFill>
                            <a:srgbClr val="002060"/>
                          </a:solidFill>
                        </a:rPr>
                        <a:t>Algemene reserve</a:t>
                      </a:r>
                    </a:p>
                  </a:txBody>
                  <a:tcPr/>
                </a:tc>
                <a:tc>
                  <a:txBody>
                    <a:bodyPr/>
                    <a:lstStyle/>
                    <a:p>
                      <a:r>
                        <a:rPr lang="nl-NL" sz="900" dirty="0">
                          <a:solidFill>
                            <a:srgbClr val="002060"/>
                          </a:solidFill>
                        </a:rPr>
                        <a:t>(€)</a:t>
                      </a:r>
                    </a:p>
                  </a:txBody>
                  <a:tcPr/>
                </a:tc>
                <a:tc>
                  <a:txBody>
                    <a:bodyPr/>
                    <a:lstStyle/>
                    <a:p>
                      <a:r>
                        <a:rPr lang="nl-NL" sz="900" i="1" dirty="0">
                          <a:solidFill>
                            <a:srgbClr val="002060"/>
                          </a:solidFill>
                        </a:rPr>
                        <a:t>(Beschrijf hoeveel er in de algemene reserve zit).</a:t>
                      </a:r>
                    </a:p>
                  </a:txBody>
                  <a:tcPr/>
                </a:tc>
                <a:extLst>
                  <a:ext uri="{0D108BD9-81ED-4DB2-BD59-A6C34878D82A}">
                    <a16:rowId xmlns:a16="http://schemas.microsoft.com/office/drawing/2014/main" xmlns="" val="10003"/>
                  </a:ext>
                </a:extLst>
              </a:tr>
              <a:tr h="370202">
                <a:tc>
                  <a:txBody>
                    <a:bodyPr/>
                    <a:lstStyle/>
                    <a:p>
                      <a:r>
                        <a:rPr lang="nl-NL" sz="900" dirty="0">
                          <a:solidFill>
                            <a:srgbClr val="002060"/>
                          </a:solidFill>
                        </a:rPr>
                        <a:t>Onbenutte belastingcapaciteit</a:t>
                      </a:r>
                    </a:p>
                  </a:txBody>
                  <a:tcPr/>
                </a:tc>
                <a:tc>
                  <a:txBody>
                    <a:bodyPr/>
                    <a:lstStyle/>
                    <a:p>
                      <a:r>
                        <a:rPr lang="nl-NL" sz="900" dirty="0">
                          <a:solidFill>
                            <a:srgbClr val="002060"/>
                          </a:solidFill>
                        </a:rPr>
                        <a:t>(€)</a:t>
                      </a:r>
                    </a:p>
                  </a:txBody>
                  <a:tcPr/>
                </a:tc>
                <a:tc>
                  <a:txBody>
                    <a:bodyPr/>
                    <a:lstStyle/>
                    <a:p>
                      <a:r>
                        <a:rPr lang="nl-NL" sz="900" i="1" dirty="0">
                          <a:solidFill>
                            <a:srgbClr val="002060"/>
                          </a:solidFill>
                        </a:rPr>
                        <a:t>(Beschrijf de hoeveelheid onbenutte</a:t>
                      </a:r>
                      <a:r>
                        <a:rPr lang="nl-NL" sz="900" i="1" baseline="0" dirty="0">
                          <a:solidFill>
                            <a:srgbClr val="002060"/>
                          </a:solidFill>
                        </a:rPr>
                        <a:t> belastingcapaciteit in euro’s).</a:t>
                      </a:r>
                      <a:endParaRPr lang="nl-NL" sz="900" i="1" dirty="0">
                        <a:solidFill>
                          <a:srgbClr val="002060"/>
                        </a:solidFill>
                      </a:endParaRPr>
                    </a:p>
                  </a:txBody>
                  <a:tcPr/>
                </a:tc>
                <a:extLst>
                  <a:ext uri="{0D108BD9-81ED-4DB2-BD59-A6C34878D82A}">
                    <a16:rowId xmlns:a16="http://schemas.microsoft.com/office/drawing/2014/main" xmlns="" val="10004"/>
                  </a:ext>
                </a:extLst>
              </a:tr>
              <a:tr h="370202">
                <a:tc>
                  <a:txBody>
                    <a:bodyPr/>
                    <a:lstStyle/>
                    <a:p>
                      <a:r>
                        <a:rPr lang="nl-NL" sz="900" dirty="0">
                          <a:solidFill>
                            <a:srgbClr val="002060"/>
                          </a:solidFill>
                        </a:rPr>
                        <a:t>Totaal beschikbare weerstandscapaciteit</a:t>
                      </a:r>
                    </a:p>
                  </a:txBody>
                  <a:tcPr/>
                </a:tc>
                <a:tc>
                  <a:txBody>
                    <a:bodyPr/>
                    <a:lstStyle/>
                    <a:p>
                      <a:r>
                        <a:rPr lang="nl-NL" sz="900" dirty="0">
                          <a:solidFill>
                            <a:srgbClr val="002060"/>
                          </a:solidFill>
                        </a:rPr>
                        <a:t>(€)</a:t>
                      </a:r>
                    </a:p>
                  </a:txBody>
                  <a:tcPr/>
                </a:tc>
                <a:tc>
                  <a:txBody>
                    <a:bodyPr/>
                    <a:lstStyle/>
                    <a:p>
                      <a:r>
                        <a:rPr lang="nl-NL" sz="900" i="1" dirty="0">
                          <a:solidFill>
                            <a:srgbClr val="002060"/>
                          </a:solidFill>
                        </a:rPr>
                        <a:t>(Dit</a:t>
                      </a:r>
                      <a:r>
                        <a:rPr lang="nl-NL" sz="900" i="1" baseline="0" dirty="0">
                          <a:solidFill>
                            <a:srgbClr val="002060"/>
                          </a:solidFill>
                        </a:rPr>
                        <a:t> is de som van de algemene reserve en de onbenutte belastingcapaciteit).</a:t>
                      </a:r>
                      <a:endParaRPr lang="nl-NL" sz="900" i="1" dirty="0">
                        <a:solidFill>
                          <a:srgbClr val="002060"/>
                        </a:solidFill>
                      </a:endParaRPr>
                    </a:p>
                  </a:txBody>
                  <a:tcPr/>
                </a:tc>
                <a:extLst>
                  <a:ext uri="{0D108BD9-81ED-4DB2-BD59-A6C34878D82A}">
                    <a16:rowId xmlns:a16="http://schemas.microsoft.com/office/drawing/2014/main" xmlns="" val="10005"/>
                  </a:ext>
                </a:extLst>
              </a:tr>
              <a:tr h="291498">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i="1" dirty="0">
                        <a:solidFill>
                          <a:srgbClr val="002060"/>
                        </a:solidFill>
                      </a:endParaRPr>
                    </a:p>
                  </a:txBody>
                  <a:tcPr/>
                </a:tc>
                <a:extLst>
                  <a:ext uri="{0D108BD9-81ED-4DB2-BD59-A6C34878D82A}">
                    <a16:rowId xmlns:a16="http://schemas.microsoft.com/office/drawing/2014/main" xmlns="" val="10006"/>
                  </a:ext>
                </a:extLst>
              </a:tr>
              <a:tr h="370202">
                <a:tc>
                  <a:txBody>
                    <a:bodyPr/>
                    <a:lstStyle/>
                    <a:p>
                      <a:r>
                        <a:rPr lang="nl-NL" sz="900" dirty="0">
                          <a:solidFill>
                            <a:srgbClr val="002060"/>
                          </a:solidFill>
                        </a:rPr>
                        <a:t>Ratio weerstandsvermogen</a:t>
                      </a:r>
                    </a:p>
                  </a:txBody>
                  <a:tcPr/>
                </a:tc>
                <a:tc>
                  <a:txBody>
                    <a:bodyPr/>
                    <a:lstStyle/>
                    <a:p>
                      <a:r>
                        <a:rPr lang="nl-NL" sz="900" dirty="0">
                          <a:solidFill>
                            <a:srgbClr val="002060"/>
                          </a:solidFill>
                        </a:rPr>
                        <a:t>(%)</a:t>
                      </a:r>
                    </a:p>
                  </a:txBody>
                  <a:tcPr/>
                </a:tc>
                <a:tc>
                  <a:txBody>
                    <a:bodyPr/>
                    <a:lstStyle/>
                    <a:p>
                      <a:r>
                        <a:rPr lang="nl-NL" sz="900" i="1" dirty="0">
                          <a:solidFill>
                            <a:srgbClr val="002060"/>
                          </a:solidFill>
                        </a:rPr>
                        <a:t>(Ratio</a:t>
                      </a:r>
                      <a:r>
                        <a:rPr lang="nl-NL" sz="900" i="1" baseline="0" dirty="0">
                          <a:solidFill>
                            <a:srgbClr val="002060"/>
                          </a:solidFill>
                        </a:rPr>
                        <a:t> van de beschikbare weerstandscapaciteit en de benodigde weerstandscapaciteit).</a:t>
                      </a:r>
                      <a:endParaRPr lang="nl-NL" sz="900" i="1" dirty="0">
                        <a:solidFill>
                          <a:srgbClr val="002060"/>
                        </a:solidFill>
                      </a:endParaRPr>
                    </a:p>
                  </a:txBody>
                  <a:tcPr/>
                </a:tc>
                <a:extLst>
                  <a:ext uri="{0D108BD9-81ED-4DB2-BD59-A6C34878D82A}">
                    <a16:rowId xmlns:a16="http://schemas.microsoft.com/office/drawing/2014/main" xmlns="" val="10007"/>
                  </a:ext>
                </a:extLst>
              </a:tr>
              <a:tr h="370202">
                <a:tc>
                  <a:txBody>
                    <a:bodyPr/>
                    <a:lstStyle/>
                    <a:p>
                      <a:r>
                        <a:rPr lang="nl-NL" sz="900" dirty="0">
                          <a:solidFill>
                            <a:srgbClr val="002060"/>
                          </a:solidFill>
                        </a:rPr>
                        <a:t>Streefwaarde ratio weerstandsvermogen</a:t>
                      </a:r>
                    </a:p>
                  </a:txBody>
                  <a:tcPr/>
                </a:tc>
                <a:tc>
                  <a:txBody>
                    <a:bodyPr/>
                    <a:lstStyle/>
                    <a:p>
                      <a:r>
                        <a:rPr lang="nl-NL" sz="900" dirty="0">
                          <a:solidFill>
                            <a:srgbClr val="002060"/>
                          </a:solidFill>
                        </a:rPr>
                        <a:t>(%)</a:t>
                      </a:r>
                    </a:p>
                  </a:txBody>
                  <a:tcPr/>
                </a:tc>
                <a:tc>
                  <a:txBody>
                    <a:bodyPr/>
                    <a:lstStyle/>
                    <a:p>
                      <a:r>
                        <a:rPr lang="nl-NL" sz="900" i="1" dirty="0">
                          <a:solidFill>
                            <a:srgbClr val="002060"/>
                          </a:solidFill>
                        </a:rPr>
                        <a:t>(Beschrijf hier, indien aanwezig, de door de gemeenteraad meegegeven streefwaarden).</a:t>
                      </a:r>
                    </a:p>
                  </a:txBody>
                  <a:tcPr/>
                </a:tc>
                <a:extLst>
                  <a:ext uri="{0D108BD9-81ED-4DB2-BD59-A6C34878D82A}">
                    <a16:rowId xmlns:a16="http://schemas.microsoft.com/office/drawing/2014/main" xmlns="" val="10008"/>
                  </a:ext>
                </a:extLst>
              </a:tr>
              <a:tr h="291498">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9"/>
                  </a:ext>
                </a:extLst>
              </a:tr>
              <a:tr h="370202">
                <a:tc gridSpan="2">
                  <a:txBody>
                    <a:bodyPr/>
                    <a:lstStyle/>
                    <a:p>
                      <a:r>
                        <a:rPr lang="nl-NL" sz="900" dirty="0">
                          <a:solidFill>
                            <a:srgbClr val="002060"/>
                          </a:solidFill>
                        </a:rPr>
                        <a:t>Oordeel</a:t>
                      </a:r>
                      <a:r>
                        <a:rPr lang="nl-NL" sz="900" baseline="0" dirty="0">
                          <a:solidFill>
                            <a:srgbClr val="002060"/>
                          </a:solidFill>
                        </a:rPr>
                        <a:t> over het weerstandsvermogen</a:t>
                      </a:r>
                      <a:endParaRPr lang="nl-NL" sz="900" dirty="0">
                        <a:solidFill>
                          <a:srgbClr val="002060"/>
                        </a:solidFill>
                      </a:endParaRPr>
                    </a:p>
                  </a:txBody>
                  <a:tcPr/>
                </a:tc>
                <a:tc hMerge="1">
                  <a:txBody>
                    <a:bodyPr/>
                    <a:lstStyle/>
                    <a:p>
                      <a:endParaRPr lang="nl-NL" sz="900" dirty="0"/>
                    </a:p>
                  </a:txBody>
                  <a:tcPr/>
                </a:tc>
                <a:tc>
                  <a:txBody>
                    <a:bodyPr/>
                    <a:lstStyle/>
                    <a:p>
                      <a:r>
                        <a:rPr lang="nl-NL" sz="900" i="1" dirty="0">
                          <a:solidFill>
                            <a:srgbClr val="002060"/>
                          </a:solidFill>
                        </a:rPr>
                        <a:t>(Hier een oordeel over het weerstandsvermogen aan de hand van de norm en beoordeel</a:t>
                      </a:r>
                      <a:r>
                        <a:rPr lang="nl-NL" sz="900" i="1" baseline="0" dirty="0">
                          <a:solidFill>
                            <a:srgbClr val="002060"/>
                          </a:solidFill>
                        </a:rPr>
                        <a:t> met groen of rood. </a:t>
                      </a:r>
                      <a:r>
                        <a:rPr lang="nl-NL" sz="900" i="1" dirty="0">
                          <a:solidFill>
                            <a:srgbClr val="002060"/>
                          </a:solidFill>
                        </a:rPr>
                        <a:t>) </a:t>
                      </a:r>
                    </a:p>
                  </a:txBody>
                  <a:tcPr/>
                </a:tc>
                <a:extLst>
                  <a:ext uri="{0D108BD9-81ED-4DB2-BD59-A6C34878D82A}">
                    <a16:rowId xmlns:a16="http://schemas.microsoft.com/office/drawing/2014/main" xmlns="" val="10010"/>
                  </a:ext>
                </a:extLst>
              </a:tr>
            </a:tbl>
          </a:graphicData>
        </a:graphic>
      </p:graphicFrame>
      <p:sp>
        <p:nvSpPr>
          <p:cNvPr id="6" name="Tekstvak 1"/>
          <p:cNvSpPr txBox="1">
            <a:spLocks noChangeArrowheads="1"/>
          </p:cNvSpPr>
          <p:nvPr/>
        </p:nvSpPr>
        <p:spPr bwMode="auto">
          <a:xfrm>
            <a:off x="10056440" y="404664"/>
            <a:ext cx="1728192"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Binnen de norm</a:t>
            </a:r>
          </a:p>
          <a:p>
            <a:pPr eaLnBrk="1" hangingPunct="1">
              <a:spcBef>
                <a:spcPct val="0"/>
              </a:spcBef>
              <a:buFontTx/>
              <a:buNone/>
            </a:pPr>
            <a:r>
              <a:rPr lang="nl-NL" altLang="en-US" sz="800" dirty="0">
                <a:solidFill>
                  <a:schemeClr val="tx1"/>
                </a:solidFill>
                <a:latin typeface="Arial" charset="0"/>
              </a:rPr>
              <a:t>Niet binnen de norm</a:t>
            </a:r>
            <a:endParaRPr lang="en-GB" altLang="en-US" sz="800" dirty="0">
              <a:solidFill>
                <a:schemeClr val="tx1"/>
              </a:solidFill>
              <a:latin typeface="Arial" charset="0"/>
            </a:endParaRPr>
          </a:p>
        </p:txBody>
      </p:sp>
      <p:sp>
        <p:nvSpPr>
          <p:cNvPr id="7" name="Stroomdiagram: Verbindingslijn 6"/>
          <p:cNvSpPr/>
          <p:nvPr/>
        </p:nvSpPr>
        <p:spPr>
          <a:xfrm>
            <a:off x="9904040" y="628501"/>
            <a:ext cx="46038"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8" name="Stroomdiagram: Verbindingslijn 7"/>
          <p:cNvSpPr/>
          <p:nvPr/>
        </p:nvSpPr>
        <p:spPr>
          <a:xfrm>
            <a:off x="9904040" y="749151"/>
            <a:ext cx="46038" cy="46038"/>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0" name="Stroomdiagram: Verbindingslijn 9"/>
          <p:cNvSpPr/>
          <p:nvPr/>
        </p:nvSpPr>
        <p:spPr>
          <a:xfrm>
            <a:off x="5555940" y="5589240"/>
            <a:ext cx="180000" cy="180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56967810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Financiële risico’s</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852380602"/>
              </p:ext>
            </p:extLst>
          </p:nvPr>
        </p:nvGraphicFramePr>
        <p:xfrm>
          <a:off x="588000" y="2637232"/>
          <a:ext cx="11016000" cy="2957760"/>
        </p:xfrm>
        <a:graphic>
          <a:graphicData uri="http://schemas.openxmlformats.org/drawingml/2006/table">
            <a:tbl>
              <a:tblPr firstRow="1" bandRow="1">
                <a:tableStyleId>{912C8C85-51F0-491E-9774-3900AFEF0FD7}</a:tableStyleId>
              </a:tblPr>
              <a:tblGrid>
                <a:gridCol w="4931936">
                  <a:extLst>
                    <a:ext uri="{9D8B030D-6E8A-4147-A177-3AD203B41FA5}">
                      <a16:colId xmlns:a16="http://schemas.microsoft.com/office/drawing/2014/main" xmlns="" val="20000"/>
                    </a:ext>
                  </a:extLst>
                </a:gridCol>
                <a:gridCol w="3042032">
                  <a:extLst>
                    <a:ext uri="{9D8B030D-6E8A-4147-A177-3AD203B41FA5}">
                      <a16:colId xmlns:a16="http://schemas.microsoft.com/office/drawing/2014/main" xmlns="" val="20001"/>
                    </a:ext>
                  </a:extLst>
                </a:gridCol>
                <a:gridCol w="3042032">
                  <a:extLst>
                    <a:ext uri="{9D8B030D-6E8A-4147-A177-3AD203B41FA5}">
                      <a16:colId xmlns:a16="http://schemas.microsoft.com/office/drawing/2014/main" xmlns="" val="20002"/>
                    </a:ext>
                  </a:extLst>
                </a:gridCol>
              </a:tblGrid>
              <a:tr h="288000">
                <a:tc gridSpan="3">
                  <a:txBody>
                    <a:bodyPr/>
                    <a:lstStyle/>
                    <a:p>
                      <a:r>
                        <a:rPr lang="nl-NL" sz="900" dirty="0">
                          <a:solidFill>
                            <a:srgbClr val="002060"/>
                          </a:solidFill>
                        </a:rPr>
                        <a:t>Weerstandsvermogen</a:t>
                      </a:r>
                    </a:p>
                  </a:txBody>
                  <a:tcPr>
                    <a:solidFill>
                      <a:srgbClr val="33CCFF"/>
                    </a:solidFill>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88000">
                <a:tc>
                  <a:txBody>
                    <a:bodyPr/>
                    <a:lstStyle/>
                    <a:p>
                      <a:r>
                        <a:rPr lang="nl-NL" sz="900" b="1" dirty="0">
                          <a:solidFill>
                            <a:srgbClr val="002060"/>
                          </a:solidFill>
                        </a:rPr>
                        <a:t>Risico</a:t>
                      </a:r>
                    </a:p>
                  </a:txBody>
                  <a:tcPr/>
                </a:tc>
                <a:tc>
                  <a:txBody>
                    <a:bodyPr/>
                    <a:lstStyle/>
                    <a:p>
                      <a:r>
                        <a:rPr lang="nl-NL" sz="900" b="1" dirty="0">
                          <a:solidFill>
                            <a:srgbClr val="002060"/>
                          </a:solidFill>
                        </a:rPr>
                        <a:t>Kans</a:t>
                      </a:r>
                      <a:r>
                        <a:rPr lang="nl-NL" sz="900" b="1" baseline="0" dirty="0">
                          <a:solidFill>
                            <a:srgbClr val="002060"/>
                          </a:solidFill>
                        </a:rPr>
                        <a:t> dat het zich voordoet</a:t>
                      </a:r>
                      <a:endParaRPr lang="nl-NL" sz="900" b="1" dirty="0">
                        <a:solidFill>
                          <a:srgbClr val="002060"/>
                        </a:solidFill>
                      </a:endParaRPr>
                    </a:p>
                  </a:txBody>
                  <a:tcPr/>
                </a:tc>
                <a:tc>
                  <a:txBody>
                    <a:bodyPr/>
                    <a:lstStyle/>
                    <a:p>
                      <a:r>
                        <a:rPr lang="nl-NL" sz="900" b="1" dirty="0">
                          <a:solidFill>
                            <a:srgbClr val="002060"/>
                          </a:solidFill>
                        </a:rPr>
                        <a:t>Maximale financiële gevolgen</a:t>
                      </a:r>
                    </a:p>
                  </a:txBody>
                  <a:tcPr/>
                </a:tc>
                <a:extLst>
                  <a:ext uri="{0D108BD9-81ED-4DB2-BD59-A6C34878D82A}">
                    <a16:rowId xmlns:a16="http://schemas.microsoft.com/office/drawing/2014/main" xmlns="" val="10001"/>
                  </a:ext>
                </a:extLst>
              </a:tr>
              <a:tr h="288000">
                <a:tc>
                  <a:txBody>
                    <a:bodyPr/>
                    <a:lstStyle/>
                    <a:p>
                      <a:r>
                        <a:rPr lang="nl-NL" sz="900" i="1" dirty="0">
                          <a:solidFill>
                            <a:srgbClr val="002060"/>
                          </a:solidFill>
                        </a:rPr>
                        <a:t>(Beschrijf hier</a:t>
                      </a:r>
                      <a:r>
                        <a:rPr lang="nl-NL" sz="900" i="1" baseline="0" dirty="0">
                          <a:solidFill>
                            <a:srgbClr val="002060"/>
                          </a:solidFill>
                        </a:rPr>
                        <a:t> de risico’s met de hoogste bijdrage voor de berekening van de weerstandscapaciteit). </a:t>
                      </a:r>
                      <a:endParaRPr lang="nl-NL" sz="900" i="1" dirty="0">
                        <a:solidFill>
                          <a:srgbClr val="002060"/>
                        </a:solidFill>
                      </a:endParaRPr>
                    </a:p>
                  </a:txBody>
                  <a:tcPr/>
                </a:tc>
                <a:tc>
                  <a:txBody>
                    <a:bodyPr/>
                    <a:lstStyle/>
                    <a:p>
                      <a:r>
                        <a:rPr lang="nl-NL" sz="900" i="1" dirty="0">
                          <a:solidFill>
                            <a:srgbClr val="002060"/>
                          </a:solidFill>
                        </a:rPr>
                        <a:t>(Vul hier de kans in dat het zich voordoet).</a:t>
                      </a:r>
                    </a:p>
                  </a:txBody>
                  <a:tcPr>
                    <a:solidFill>
                      <a:schemeClr val="bg1">
                        <a:lumMod val="95000"/>
                      </a:schemeClr>
                    </a:solidFill>
                  </a:tcPr>
                </a:tc>
                <a:tc>
                  <a:txBody>
                    <a:bodyPr/>
                    <a:lstStyle/>
                    <a:p>
                      <a:r>
                        <a:rPr lang="nl-NL" sz="900" i="1" dirty="0">
                          <a:solidFill>
                            <a:srgbClr val="002060"/>
                          </a:solidFill>
                        </a:rPr>
                        <a:t>(Vul hier de maximale</a:t>
                      </a:r>
                      <a:r>
                        <a:rPr lang="nl-NL" sz="900" i="1" baseline="0" dirty="0">
                          <a:solidFill>
                            <a:srgbClr val="002060"/>
                          </a:solidFill>
                        </a:rPr>
                        <a:t> financiële gevolgen in). </a:t>
                      </a:r>
                      <a:endParaRPr lang="nl-NL" sz="900" i="1" dirty="0">
                        <a:solidFill>
                          <a:srgbClr val="002060"/>
                        </a:solidFill>
                      </a:endParaRPr>
                    </a:p>
                  </a:txBody>
                  <a:tcPr/>
                </a:tc>
                <a:extLst>
                  <a:ext uri="{0D108BD9-81ED-4DB2-BD59-A6C34878D82A}">
                    <a16:rowId xmlns:a16="http://schemas.microsoft.com/office/drawing/2014/main" xmlns="" val="10002"/>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3"/>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4"/>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5"/>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6"/>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7"/>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8"/>
                  </a:ext>
                </a:extLst>
              </a:tr>
              <a:tr h="288000">
                <a:tc>
                  <a:txBody>
                    <a:bodyPr/>
                    <a:lstStyle/>
                    <a:p>
                      <a:endParaRPr lang="nl-NL" sz="900" dirty="0">
                        <a:solidFill>
                          <a:srgbClr val="002060"/>
                        </a:solidFill>
                      </a:endParaRPr>
                    </a:p>
                  </a:txBody>
                  <a:tcPr/>
                </a:tc>
                <a:tc>
                  <a:txBody>
                    <a:bodyPr/>
                    <a:lstStyle/>
                    <a:p>
                      <a:endParaRPr lang="nl-NL" sz="900" dirty="0"/>
                    </a:p>
                  </a:txBody>
                  <a:tcPr>
                    <a:solidFill>
                      <a:schemeClr val="bg1">
                        <a:lumMod val="95000"/>
                      </a:schemeClr>
                    </a:solidFill>
                  </a:tcPr>
                </a:tc>
                <a:tc>
                  <a:txBody>
                    <a:bodyPr/>
                    <a:lstStyle/>
                    <a:p>
                      <a:endParaRPr lang="nl-NL" sz="900" dirty="0">
                        <a:solidFill>
                          <a:srgbClr val="002060"/>
                        </a:solidFill>
                      </a:endParaRPr>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2599318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Inhoudsopgave</a:t>
            </a:r>
          </a:p>
        </p:txBody>
      </p:sp>
      <p:sp>
        <p:nvSpPr>
          <p:cNvPr id="5" name="Tijdelijke aanduiding voor inhoud 2"/>
          <p:cNvSpPr txBox="1">
            <a:spLocks/>
          </p:cNvSpPr>
          <p:nvPr/>
        </p:nvSpPr>
        <p:spPr bwMode="auto">
          <a:xfrm>
            <a:off x="1536703" y="2060848"/>
            <a:ext cx="10223500" cy="40949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rgbClr val="72797F"/>
                </a:solidFill>
                <a:latin typeface="+mn-lt"/>
                <a:ea typeface="+mn-ea"/>
                <a:cs typeface="+mn-cs"/>
              </a:defRPr>
            </a:lvl1pPr>
            <a:lvl2pPr marL="742950" indent="-285750" algn="l" rtl="0" eaLnBrk="1" fontAlgn="base" hangingPunct="1">
              <a:spcBef>
                <a:spcPct val="20000"/>
              </a:spcBef>
              <a:spcAft>
                <a:spcPct val="0"/>
              </a:spcAft>
              <a:buChar char="–"/>
              <a:defRPr sz="3200">
                <a:solidFill>
                  <a:srgbClr val="72797F"/>
                </a:solidFill>
                <a:latin typeface="+mn-lt"/>
              </a:defRPr>
            </a:lvl2pPr>
            <a:lvl3pPr marL="1143000" indent="-228600" algn="l" rtl="0" eaLnBrk="1" fontAlgn="base" hangingPunct="1">
              <a:spcBef>
                <a:spcPct val="20000"/>
              </a:spcBef>
              <a:spcAft>
                <a:spcPct val="0"/>
              </a:spcAft>
              <a:buChar char="•"/>
              <a:defRPr sz="3200">
                <a:solidFill>
                  <a:srgbClr val="72797F"/>
                </a:solidFill>
                <a:latin typeface="+mn-lt"/>
              </a:defRPr>
            </a:lvl3pPr>
            <a:lvl4pPr marL="1600200" indent="-228600" algn="l" rtl="0" eaLnBrk="1" fontAlgn="base" hangingPunct="1">
              <a:spcBef>
                <a:spcPct val="20000"/>
              </a:spcBef>
              <a:spcAft>
                <a:spcPct val="0"/>
              </a:spcAft>
              <a:buChar char="–"/>
              <a:defRPr sz="3200">
                <a:solidFill>
                  <a:srgbClr val="72797F"/>
                </a:solidFill>
                <a:latin typeface="+mn-lt"/>
              </a:defRPr>
            </a:lvl4pPr>
            <a:lvl5pPr marL="2057400" indent="-228600" algn="l" rtl="0" eaLnBrk="1" fontAlgn="base" hangingPunct="1">
              <a:spcBef>
                <a:spcPct val="20000"/>
              </a:spcBef>
              <a:spcAft>
                <a:spcPct val="0"/>
              </a:spcAft>
              <a:buChar char="»"/>
              <a:defRPr sz="3200">
                <a:solidFill>
                  <a:srgbClr val="72797F"/>
                </a:solidFill>
                <a:latin typeface="+mn-lt"/>
              </a:defRPr>
            </a:lvl5pPr>
            <a:lvl6pPr marL="2514600" indent="-228600" algn="l" rtl="0" eaLnBrk="1" fontAlgn="base" hangingPunct="1">
              <a:spcBef>
                <a:spcPct val="20000"/>
              </a:spcBef>
              <a:spcAft>
                <a:spcPct val="0"/>
              </a:spcAft>
              <a:buChar char="»"/>
              <a:defRPr sz="3200">
                <a:solidFill>
                  <a:srgbClr val="72797F"/>
                </a:solidFill>
                <a:latin typeface="+mn-lt"/>
              </a:defRPr>
            </a:lvl6pPr>
            <a:lvl7pPr marL="2971800" indent="-228600" algn="l" rtl="0" eaLnBrk="1" fontAlgn="base" hangingPunct="1">
              <a:spcBef>
                <a:spcPct val="20000"/>
              </a:spcBef>
              <a:spcAft>
                <a:spcPct val="0"/>
              </a:spcAft>
              <a:buChar char="»"/>
              <a:defRPr sz="3200">
                <a:solidFill>
                  <a:srgbClr val="72797F"/>
                </a:solidFill>
                <a:latin typeface="+mn-lt"/>
              </a:defRPr>
            </a:lvl7pPr>
            <a:lvl8pPr marL="3429000" indent="-228600" algn="l" rtl="0" eaLnBrk="1" fontAlgn="base" hangingPunct="1">
              <a:spcBef>
                <a:spcPct val="20000"/>
              </a:spcBef>
              <a:spcAft>
                <a:spcPct val="0"/>
              </a:spcAft>
              <a:buChar char="»"/>
              <a:defRPr sz="3200">
                <a:solidFill>
                  <a:srgbClr val="72797F"/>
                </a:solidFill>
                <a:latin typeface="+mn-lt"/>
              </a:defRPr>
            </a:lvl8pPr>
            <a:lvl9pPr marL="3886200" indent="-228600" algn="l" rtl="0" eaLnBrk="1" fontAlgn="base" hangingPunct="1">
              <a:spcBef>
                <a:spcPct val="20000"/>
              </a:spcBef>
              <a:spcAft>
                <a:spcPct val="0"/>
              </a:spcAft>
              <a:buChar char="»"/>
              <a:defRPr sz="3200">
                <a:solidFill>
                  <a:srgbClr val="72797F"/>
                </a:solidFill>
                <a:latin typeface="+mn-lt"/>
              </a:defRPr>
            </a:lvl9pPr>
          </a:lstStyle>
          <a:p>
            <a:r>
              <a:rPr lang="nl-NL" sz="2000" kern="0" dirty="0">
                <a:solidFill>
                  <a:schemeClr val="bg1">
                    <a:lumMod val="50000"/>
                  </a:schemeClr>
                </a:solidFill>
              </a:rPr>
              <a:t>De zes vragen uit de methode Duisenberg</a:t>
            </a:r>
          </a:p>
          <a:p>
            <a:endParaRPr lang="nl-NL" sz="2000" i="1" kern="0" dirty="0">
              <a:solidFill>
                <a:schemeClr val="bg1">
                  <a:lumMod val="50000"/>
                </a:schemeClr>
              </a:solidFill>
            </a:endParaRPr>
          </a:p>
          <a:p>
            <a:pPr marL="457200" indent="-457200">
              <a:buFont typeface="+mj-lt"/>
              <a:buAutoNum type="arabicPeriod"/>
            </a:pPr>
            <a:r>
              <a:rPr lang="nl-NL" sz="2000" i="1" kern="0" dirty="0">
                <a:solidFill>
                  <a:schemeClr val="bg1">
                    <a:lumMod val="50000"/>
                  </a:schemeClr>
                </a:solidFill>
              </a:rPr>
              <a:t>Wat is het beeld van het beleidsterrein op hoofdlijnen?</a:t>
            </a:r>
          </a:p>
          <a:p>
            <a:pPr marL="457200" indent="-457200">
              <a:buFont typeface="+mj-lt"/>
              <a:buAutoNum type="arabicPeriod"/>
            </a:pPr>
            <a:r>
              <a:rPr lang="nl-NL" sz="2000" i="1" kern="0" dirty="0">
                <a:solidFill>
                  <a:schemeClr val="bg1">
                    <a:lumMod val="50000"/>
                  </a:schemeClr>
                </a:solidFill>
              </a:rPr>
              <a:t>Welke doelen zijn behaald?</a:t>
            </a:r>
          </a:p>
          <a:p>
            <a:pPr marL="457200" indent="-457200">
              <a:buFont typeface="+mj-lt"/>
              <a:buAutoNum type="arabicPeriod"/>
            </a:pPr>
            <a:r>
              <a:rPr lang="nl-NL" sz="2000" i="1" kern="0" dirty="0">
                <a:solidFill>
                  <a:schemeClr val="bg1">
                    <a:lumMod val="50000"/>
                  </a:schemeClr>
                </a:solidFill>
              </a:rPr>
              <a:t>Welke prestaties zijn geleverd?</a:t>
            </a:r>
          </a:p>
          <a:p>
            <a:pPr marL="457200" indent="-457200">
              <a:buFont typeface="+mj-lt"/>
              <a:buAutoNum type="arabicPeriod"/>
            </a:pPr>
            <a:r>
              <a:rPr lang="nl-NL" sz="2000" i="1" kern="0" dirty="0">
                <a:solidFill>
                  <a:schemeClr val="bg1">
                    <a:lumMod val="50000"/>
                  </a:schemeClr>
                </a:solidFill>
              </a:rPr>
              <a:t>Wat heeft het gekost?</a:t>
            </a:r>
          </a:p>
          <a:p>
            <a:pPr marL="457200" indent="-457200">
              <a:buFont typeface="+mj-lt"/>
              <a:buAutoNum type="arabicPeriod"/>
            </a:pPr>
            <a:r>
              <a:rPr lang="nl-NL" sz="2000" i="1" kern="0" dirty="0">
                <a:solidFill>
                  <a:schemeClr val="bg1">
                    <a:lumMod val="50000"/>
                  </a:schemeClr>
                </a:solidFill>
              </a:rPr>
              <a:t>Wat is het oordeel over de rechtmatigheid, doeltreffendheid en doelmatigheid?</a:t>
            </a:r>
          </a:p>
          <a:p>
            <a:pPr marL="457200" indent="-457200">
              <a:buFont typeface="+mj-lt"/>
              <a:buAutoNum type="arabicPeriod"/>
            </a:pPr>
            <a:r>
              <a:rPr lang="nl-NL" sz="2000" i="1" kern="0" dirty="0">
                <a:solidFill>
                  <a:schemeClr val="bg1">
                    <a:lumMod val="50000"/>
                  </a:schemeClr>
                </a:solidFill>
              </a:rPr>
              <a:t>Welke conclusies en aanbevelingen heb ik als rapporteur? </a:t>
            </a:r>
          </a:p>
        </p:txBody>
      </p:sp>
    </p:spTree>
    <p:extLst>
      <p:ext uri="{BB962C8B-B14F-4D97-AF65-F5344CB8AC3E}">
        <p14:creationId xmlns:p14="http://schemas.microsoft.com/office/powerpoint/2010/main" val="15790012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Financiële kengetallen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2007441498"/>
              </p:ext>
            </p:extLst>
          </p:nvPr>
        </p:nvGraphicFramePr>
        <p:xfrm>
          <a:off x="1487488" y="2637232"/>
          <a:ext cx="9073008" cy="2898688"/>
        </p:xfrm>
        <a:graphic>
          <a:graphicData uri="http://schemas.openxmlformats.org/drawingml/2006/table">
            <a:tbl>
              <a:tblPr firstRow="1" bandRow="1">
                <a:tableStyleId>{912C8C85-51F0-491E-9774-3900AFEF0FD7}</a:tableStyleId>
              </a:tblPr>
              <a:tblGrid>
                <a:gridCol w="1997988">
                  <a:extLst>
                    <a:ext uri="{9D8B030D-6E8A-4147-A177-3AD203B41FA5}">
                      <a16:colId xmlns:a16="http://schemas.microsoft.com/office/drawing/2014/main" xmlns="" val="20000"/>
                    </a:ext>
                  </a:extLst>
                </a:gridCol>
                <a:gridCol w="1213307">
                  <a:extLst>
                    <a:ext uri="{9D8B030D-6E8A-4147-A177-3AD203B41FA5}">
                      <a16:colId xmlns:a16="http://schemas.microsoft.com/office/drawing/2014/main" xmlns="" val="20006"/>
                    </a:ext>
                  </a:extLst>
                </a:gridCol>
                <a:gridCol w="1213307">
                  <a:extLst>
                    <a:ext uri="{9D8B030D-6E8A-4147-A177-3AD203B41FA5}">
                      <a16:colId xmlns:a16="http://schemas.microsoft.com/office/drawing/2014/main" xmlns="" val="20001"/>
                    </a:ext>
                  </a:extLst>
                </a:gridCol>
                <a:gridCol w="1213307">
                  <a:extLst>
                    <a:ext uri="{9D8B030D-6E8A-4147-A177-3AD203B41FA5}">
                      <a16:colId xmlns:a16="http://schemas.microsoft.com/office/drawing/2014/main" xmlns="" val="20002"/>
                    </a:ext>
                  </a:extLst>
                </a:gridCol>
                <a:gridCol w="1213307">
                  <a:extLst>
                    <a:ext uri="{9D8B030D-6E8A-4147-A177-3AD203B41FA5}">
                      <a16:colId xmlns:a16="http://schemas.microsoft.com/office/drawing/2014/main" xmlns="" val="20003"/>
                    </a:ext>
                  </a:extLst>
                </a:gridCol>
                <a:gridCol w="1213307">
                  <a:extLst>
                    <a:ext uri="{9D8B030D-6E8A-4147-A177-3AD203B41FA5}">
                      <a16:colId xmlns:a16="http://schemas.microsoft.com/office/drawing/2014/main" xmlns="" val="20004"/>
                    </a:ext>
                  </a:extLst>
                </a:gridCol>
                <a:gridCol w="1008485">
                  <a:extLst>
                    <a:ext uri="{9D8B030D-6E8A-4147-A177-3AD203B41FA5}">
                      <a16:colId xmlns:a16="http://schemas.microsoft.com/office/drawing/2014/main" xmlns="" val="20005"/>
                    </a:ext>
                  </a:extLst>
                </a:gridCol>
              </a:tblGrid>
              <a:tr h="288000">
                <a:tc gridSpan="7">
                  <a:txBody>
                    <a:bodyPr/>
                    <a:lstStyle/>
                    <a:p>
                      <a:r>
                        <a:rPr lang="nl-NL" sz="900" dirty="0">
                          <a:solidFill>
                            <a:srgbClr val="002060"/>
                          </a:solidFill>
                        </a:rPr>
                        <a:t>Financiële kengetallen – verslagjaar 20xx</a:t>
                      </a: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sz="900" dirty="0"/>
                    </a:p>
                  </a:txBody>
                  <a:tcPr/>
                </a:tc>
                <a:extLst>
                  <a:ext uri="{0D108BD9-81ED-4DB2-BD59-A6C34878D82A}">
                    <a16:rowId xmlns:a16="http://schemas.microsoft.com/office/drawing/2014/main" xmlns="" val="10000"/>
                  </a:ext>
                </a:extLst>
              </a:tr>
              <a:tr h="288000">
                <a:tc>
                  <a:txBody>
                    <a:bodyPr/>
                    <a:lstStyle/>
                    <a:p>
                      <a:r>
                        <a:rPr lang="nl-NL" sz="900" b="1" dirty="0">
                          <a:solidFill>
                            <a:srgbClr val="002060"/>
                          </a:solidFill>
                        </a:rPr>
                        <a:t>Kengetallen</a:t>
                      </a:r>
                    </a:p>
                  </a:txBody>
                  <a:tcPr/>
                </a:tc>
                <a:tc>
                  <a:txBody>
                    <a:bodyPr/>
                    <a:lstStyle/>
                    <a:p>
                      <a:r>
                        <a:rPr lang="nl-NL" sz="900" b="1" dirty="0">
                          <a:solidFill>
                            <a:srgbClr val="002060"/>
                          </a:solidFill>
                        </a:rPr>
                        <a:t>Rekening 20xx</a:t>
                      </a:r>
                    </a:p>
                  </a:txBody>
                  <a:tcPr>
                    <a:solidFill>
                      <a:schemeClr val="accent3">
                        <a:lumMod val="95000"/>
                      </a:schemeClr>
                    </a:solidFill>
                  </a:tcPr>
                </a:tc>
                <a:tc>
                  <a:txBody>
                    <a:bodyPr/>
                    <a:lstStyle/>
                    <a:p>
                      <a:r>
                        <a:rPr lang="nl-NL" sz="900" b="1" dirty="0">
                          <a:solidFill>
                            <a:srgbClr val="002060"/>
                          </a:solidFill>
                        </a:rPr>
                        <a:t>Rekening 20xx</a:t>
                      </a:r>
                    </a:p>
                  </a:txBody>
                  <a:tcPr>
                    <a:noFill/>
                  </a:tcPr>
                </a:tc>
                <a:tc>
                  <a:txBody>
                    <a:bodyPr/>
                    <a:lstStyle/>
                    <a:p>
                      <a:r>
                        <a:rPr lang="nl-NL" sz="900" b="1" dirty="0">
                          <a:solidFill>
                            <a:srgbClr val="002060"/>
                          </a:solidFill>
                        </a:rPr>
                        <a:t>Begroting 20xx</a:t>
                      </a:r>
                    </a:p>
                  </a:txBody>
                  <a:tcPr>
                    <a:solidFill>
                      <a:schemeClr val="bg1">
                        <a:lumMod val="95000"/>
                      </a:schemeClr>
                    </a:solidFill>
                  </a:tcPr>
                </a:tc>
                <a:tc>
                  <a:txBody>
                    <a:bodyPr/>
                    <a:lstStyle/>
                    <a:p>
                      <a:r>
                        <a:rPr lang="nl-NL" sz="900" b="1" dirty="0">
                          <a:solidFill>
                            <a:srgbClr val="002060"/>
                          </a:solidFill>
                        </a:rPr>
                        <a:t>Rekening 20xx</a:t>
                      </a:r>
                    </a:p>
                  </a:txBody>
                  <a:tcPr>
                    <a:solidFill>
                      <a:srgbClr val="FFFF00"/>
                    </a:solidFill>
                  </a:tcPr>
                </a:tc>
                <a:tc>
                  <a:txBody>
                    <a:bodyPr/>
                    <a:lstStyle/>
                    <a:p>
                      <a:r>
                        <a:rPr lang="nl-NL" sz="900" b="1" dirty="0">
                          <a:solidFill>
                            <a:srgbClr val="002060"/>
                          </a:solidFill>
                        </a:rPr>
                        <a:t>Begroting 20xx</a:t>
                      </a:r>
                    </a:p>
                  </a:txBody>
                  <a:tcPr>
                    <a:solidFill>
                      <a:schemeClr val="bg1">
                        <a:lumMod val="95000"/>
                      </a:schemeClr>
                    </a:solidFill>
                  </a:tcPr>
                </a:tc>
                <a:tc>
                  <a:txBody>
                    <a:bodyPr/>
                    <a:lstStyle/>
                    <a:p>
                      <a:r>
                        <a:rPr lang="nl-NL" sz="900" b="1" i="1" baseline="0" dirty="0">
                          <a:solidFill>
                            <a:srgbClr val="002060"/>
                          </a:solidFill>
                        </a:rPr>
                        <a:t>Norm*</a:t>
                      </a:r>
                      <a:endParaRPr lang="nl-NL" sz="900" b="1" i="1" dirty="0">
                        <a:solidFill>
                          <a:srgbClr val="002060"/>
                        </a:solidFill>
                      </a:endParaRPr>
                    </a:p>
                  </a:txBody>
                  <a:tcPr>
                    <a:noFill/>
                  </a:tcPr>
                </a:tc>
                <a:extLst>
                  <a:ext uri="{0D108BD9-81ED-4DB2-BD59-A6C34878D82A}">
                    <a16:rowId xmlns:a16="http://schemas.microsoft.com/office/drawing/2014/main" xmlns="" val="10001"/>
                  </a:ext>
                </a:extLst>
              </a:tr>
              <a:tr h="288000">
                <a:tc>
                  <a:txBody>
                    <a:bodyPr/>
                    <a:lstStyle/>
                    <a:p>
                      <a:r>
                        <a:rPr lang="nl-NL" sz="900" b="1" dirty="0">
                          <a:solidFill>
                            <a:srgbClr val="002060"/>
                          </a:solidFill>
                        </a:rPr>
                        <a:t>Netto schuldquote</a:t>
                      </a: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r>
                        <a:rPr lang="nl-NL" sz="500" b="1" i="1" dirty="0">
                          <a:solidFill>
                            <a:srgbClr val="002060"/>
                          </a:solidFill>
                        </a:rPr>
                        <a:t>&lt;100% = voldoende</a:t>
                      </a:r>
                    </a:p>
                    <a:p>
                      <a:endParaRPr lang="nl-NL" sz="500" b="1" i="1" dirty="0">
                        <a:solidFill>
                          <a:srgbClr val="002060"/>
                        </a:solidFill>
                      </a:endParaRPr>
                    </a:p>
                    <a:p>
                      <a:r>
                        <a:rPr lang="nl-NL" sz="500" b="1" i="1" dirty="0">
                          <a:solidFill>
                            <a:srgbClr val="002060"/>
                          </a:solidFill>
                        </a:rPr>
                        <a:t>&gt;130%</a:t>
                      </a:r>
                      <a:r>
                        <a:rPr lang="nl-NL" sz="500" b="1" i="1" baseline="0" dirty="0">
                          <a:solidFill>
                            <a:srgbClr val="002060"/>
                          </a:solidFill>
                        </a:rPr>
                        <a:t> = onvoldoende</a:t>
                      </a:r>
                      <a:endParaRPr lang="nl-NL" sz="500" b="1" i="1" dirty="0">
                        <a:solidFill>
                          <a:srgbClr val="002060"/>
                        </a:solidFill>
                      </a:endParaRPr>
                    </a:p>
                  </a:txBody>
                  <a:tcPr>
                    <a:noFill/>
                  </a:tcPr>
                </a:tc>
                <a:extLst>
                  <a:ext uri="{0D108BD9-81ED-4DB2-BD59-A6C34878D82A}">
                    <a16:rowId xmlns:a16="http://schemas.microsoft.com/office/drawing/2014/main" xmlns="" val="10002"/>
                  </a:ext>
                </a:extLst>
              </a:tr>
              <a:tr h="288000">
                <a:tc>
                  <a:txBody>
                    <a:bodyPr/>
                    <a:lstStyle/>
                    <a:p>
                      <a:r>
                        <a:rPr lang="nl-NL" sz="900" b="1" dirty="0">
                          <a:solidFill>
                            <a:srgbClr val="002060"/>
                          </a:solidFill>
                        </a:rPr>
                        <a:t>Netto schuldquote</a:t>
                      </a:r>
                      <a:r>
                        <a:rPr lang="nl-NL" sz="900" b="1" baseline="0" dirty="0">
                          <a:solidFill>
                            <a:srgbClr val="002060"/>
                          </a:solidFill>
                        </a:rPr>
                        <a:t> (gecorrigeerd)</a:t>
                      </a:r>
                      <a:endParaRPr lang="nl-NL" sz="900" b="1" dirty="0">
                        <a:solidFill>
                          <a:srgbClr val="002060"/>
                        </a:solidFill>
                      </a:endParaRP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r>
                        <a:rPr lang="nl-NL" sz="500" b="1" i="1" dirty="0">
                          <a:solidFill>
                            <a:srgbClr val="002060"/>
                          </a:solidFill>
                        </a:rPr>
                        <a:t>&lt;100% = voldoende</a:t>
                      </a:r>
                    </a:p>
                    <a:p>
                      <a:endParaRPr lang="nl-NL" sz="500" b="1" i="1" dirty="0">
                        <a:solidFill>
                          <a:srgbClr val="002060"/>
                        </a:solidFill>
                      </a:endParaRPr>
                    </a:p>
                    <a:p>
                      <a:r>
                        <a:rPr lang="nl-NL" sz="500" b="1" i="1" dirty="0">
                          <a:solidFill>
                            <a:srgbClr val="002060"/>
                          </a:solidFill>
                        </a:rPr>
                        <a:t>&gt;130%</a:t>
                      </a:r>
                      <a:r>
                        <a:rPr lang="nl-NL" sz="500" b="1" i="1" baseline="0" dirty="0">
                          <a:solidFill>
                            <a:srgbClr val="002060"/>
                          </a:solidFill>
                        </a:rPr>
                        <a:t> = onvoldoende</a:t>
                      </a:r>
                      <a:endParaRPr lang="nl-NL" sz="500" b="1" i="1" dirty="0">
                        <a:solidFill>
                          <a:srgbClr val="002060"/>
                        </a:solidFill>
                      </a:endParaRPr>
                    </a:p>
                  </a:txBody>
                  <a:tcPr>
                    <a:noFill/>
                  </a:tcPr>
                </a:tc>
                <a:extLst>
                  <a:ext uri="{0D108BD9-81ED-4DB2-BD59-A6C34878D82A}">
                    <a16:rowId xmlns:a16="http://schemas.microsoft.com/office/drawing/2014/main" xmlns="" val="10003"/>
                  </a:ext>
                </a:extLst>
              </a:tr>
              <a:tr h="282088">
                <a:tc>
                  <a:txBody>
                    <a:bodyPr/>
                    <a:lstStyle/>
                    <a:p>
                      <a:endParaRPr lang="nl-NL" sz="900" b="1" dirty="0">
                        <a:solidFill>
                          <a:srgbClr val="002060"/>
                        </a:solidFill>
                      </a:endParaRP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i="1" dirty="0">
                        <a:solidFill>
                          <a:srgbClr val="002060"/>
                        </a:solidFill>
                      </a:endParaRPr>
                    </a:p>
                  </a:txBody>
                  <a:tcPr>
                    <a:noFill/>
                  </a:tcPr>
                </a:tc>
                <a:extLst>
                  <a:ext uri="{0D108BD9-81ED-4DB2-BD59-A6C34878D82A}">
                    <a16:rowId xmlns:a16="http://schemas.microsoft.com/office/drawing/2014/main" xmlns="" val="10004"/>
                  </a:ext>
                </a:extLst>
              </a:tr>
              <a:tr h="288000">
                <a:tc>
                  <a:txBody>
                    <a:bodyPr/>
                    <a:lstStyle/>
                    <a:p>
                      <a:r>
                        <a:rPr lang="nl-NL" sz="900" b="1" dirty="0">
                          <a:solidFill>
                            <a:srgbClr val="002060"/>
                          </a:solidFill>
                        </a:rPr>
                        <a:t>Solvabiliteitsratio</a:t>
                      </a: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r>
                        <a:rPr lang="nl-NL" sz="500" b="1" i="1" dirty="0">
                          <a:solidFill>
                            <a:srgbClr val="002060"/>
                          </a:solidFill>
                        </a:rPr>
                        <a:t>&gt;30% = voldoende</a:t>
                      </a:r>
                    </a:p>
                    <a:p>
                      <a:endParaRPr lang="nl-NL" sz="500" b="1" i="1" dirty="0">
                        <a:solidFill>
                          <a:srgbClr val="002060"/>
                        </a:solidFill>
                      </a:endParaRPr>
                    </a:p>
                    <a:p>
                      <a:r>
                        <a:rPr lang="nl-NL" sz="500" b="1" i="1" dirty="0">
                          <a:solidFill>
                            <a:srgbClr val="002060"/>
                          </a:solidFill>
                        </a:rPr>
                        <a:t>&lt;20% = onvoldoende</a:t>
                      </a:r>
                    </a:p>
                  </a:txBody>
                  <a:tcPr>
                    <a:noFill/>
                  </a:tcPr>
                </a:tc>
                <a:extLst>
                  <a:ext uri="{0D108BD9-81ED-4DB2-BD59-A6C34878D82A}">
                    <a16:rowId xmlns:a16="http://schemas.microsoft.com/office/drawing/2014/main" xmlns="" val="10005"/>
                  </a:ext>
                </a:extLst>
              </a:tr>
              <a:tr h="288000">
                <a:tc>
                  <a:txBody>
                    <a:bodyPr/>
                    <a:lstStyle/>
                    <a:p>
                      <a:r>
                        <a:rPr lang="nl-NL" sz="900" b="1" dirty="0">
                          <a:solidFill>
                            <a:srgbClr val="002060"/>
                          </a:solidFill>
                        </a:rPr>
                        <a:t>Structurele exploitatieruimte</a:t>
                      </a: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500" b="0" i="1" dirty="0">
                        <a:solidFill>
                          <a:srgbClr val="002060"/>
                        </a:solidFill>
                      </a:endParaRPr>
                    </a:p>
                  </a:txBody>
                  <a:tcPr>
                    <a:noFill/>
                  </a:tcPr>
                </a:tc>
                <a:extLst>
                  <a:ext uri="{0D108BD9-81ED-4DB2-BD59-A6C34878D82A}">
                    <a16:rowId xmlns:a16="http://schemas.microsoft.com/office/drawing/2014/main" xmlns="" val="10006"/>
                  </a:ext>
                </a:extLst>
              </a:tr>
              <a:tr h="288000">
                <a:tc>
                  <a:txBody>
                    <a:bodyPr/>
                    <a:lstStyle/>
                    <a:p>
                      <a:endParaRPr lang="nl-NL" sz="900" b="1" dirty="0">
                        <a:solidFill>
                          <a:srgbClr val="002060"/>
                        </a:solidFill>
                      </a:endParaRP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i="1" dirty="0">
                        <a:solidFill>
                          <a:srgbClr val="002060"/>
                        </a:solidFill>
                      </a:endParaRPr>
                    </a:p>
                  </a:txBody>
                  <a:tcPr>
                    <a:noFill/>
                  </a:tcPr>
                </a:tc>
                <a:extLst>
                  <a:ext uri="{0D108BD9-81ED-4DB2-BD59-A6C34878D82A}">
                    <a16:rowId xmlns:a16="http://schemas.microsoft.com/office/drawing/2014/main" xmlns="" val="10008"/>
                  </a:ext>
                </a:extLst>
              </a:tr>
              <a:tr h="288000">
                <a:tc>
                  <a:txBody>
                    <a:bodyPr/>
                    <a:lstStyle/>
                    <a:p>
                      <a:r>
                        <a:rPr lang="nl-NL" sz="900" b="1" dirty="0">
                          <a:solidFill>
                            <a:srgbClr val="002060"/>
                          </a:solidFill>
                        </a:rPr>
                        <a:t>Belastingcapaciteit </a:t>
                      </a:r>
                    </a:p>
                  </a:txBody>
                  <a:tcPr/>
                </a:tc>
                <a:tc>
                  <a:txBody>
                    <a:bodyPr/>
                    <a:lstStyle/>
                    <a:p>
                      <a:endParaRPr lang="nl-NL" sz="900" b="1" dirty="0">
                        <a:solidFill>
                          <a:srgbClr val="002060"/>
                        </a:solidFill>
                      </a:endParaRPr>
                    </a:p>
                  </a:txBody>
                  <a:tcPr>
                    <a:solidFill>
                      <a:schemeClr val="accent3">
                        <a:lumMod val="95000"/>
                      </a:schemeClr>
                    </a:solidFill>
                  </a:tcPr>
                </a:tc>
                <a:tc>
                  <a:txBody>
                    <a:bodyPr/>
                    <a:lstStyle/>
                    <a:p>
                      <a:endParaRPr lang="nl-NL" sz="900" b="1" dirty="0">
                        <a:solidFill>
                          <a:srgbClr val="002060"/>
                        </a:solidFill>
                      </a:endParaRPr>
                    </a:p>
                  </a:txBody>
                  <a:tcPr>
                    <a:noFill/>
                  </a:tcPr>
                </a:tc>
                <a:tc>
                  <a:txBody>
                    <a:bodyPr/>
                    <a:lstStyle/>
                    <a:p>
                      <a:endParaRPr lang="nl-NL" sz="900" b="1" dirty="0">
                        <a:solidFill>
                          <a:srgbClr val="002060"/>
                        </a:solidFill>
                      </a:endParaRPr>
                    </a:p>
                  </a:txBody>
                  <a:tcPr>
                    <a:solidFill>
                      <a:schemeClr val="bg1">
                        <a:lumMod val="95000"/>
                      </a:schemeClr>
                    </a:solidFill>
                  </a:tcPr>
                </a:tc>
                <a:tc>
                  <a:txBody>
                    <a:bodyPr/>
                    <a:lstStyle/>
                    <a:p>
                      <a:endParaRPr lang="nl-NL" sz="900" b="1" dirty="0">
                        <a:solidFill>
                          <a:srgbClr val="002060"/>
                        </a:solidFill>
                      </a:endParaRPr>
                    </a:p>
                  </a:txBody>
                  <a:tcPr>
                    <a:solidFill>
                      <a:srgbClr val="FFFF00"/>
                    </a:solidFill>
                  </a:tcPr>
                </a:tc>
                <a:tc>
                  <a:txBody>
                    <a:bodyPr/>
                    <a:lstStyle/>
                    <a:p>
                      <a:endParaRPr lang="nl-NL" sz="900" b="1" dirty="0">
                        <a:solidFill>
                          <a:srgbClr val="002060"/>
                        </a:solidFill>
                      </a:endParaRPr>
                    </a:p>
                  </a:txBody>
                  <a:tcPr>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500" b="1" i="1" dirty="0">
                          <a:solidFill>
                            <a:srgbClr val="002060"/>
                          </a:solidFill>
                        </a:rPr>
                        <a:t>1</a:t>
                      </a:r>
                      <a:r>
                        <a:rPr lang="nl-NL" sz="500" b="1" i="1" baseline="0" dirty="0">
                          <a:solidFill>
                            <a:srgbClr val="002060"/>
                          </a:solidFill>
                        </a:rPr>
                        <a:t> = (landelijk gemiddelde)</a:t>
                      </a:r>
                      <a:endParaRPr lang="nl-NL" sz="500" b="1" i="1" dirty="0">
                        <a:solidFill>
                          <a:srgbClr val="002060"/>
                        </a:solidFill>
                      </a:endParaRPr>
                    </a:p>
                    <a:p>
                      <a:endParaRPr lang="nl-NL" sz="900" b="0" i="1" dirty="0">
                        <a:solidFill>
                          <a:srgbClr val="002060"/>
                        </a:solidFill>
                      </a:endParaRPr>
                    </a:p>
                  </a:txBody>
                  <a:tcPr>
                    <a:noFill/>
                  </a:tcPr>
                </a:tc>
                <a:extLst>
                  <a:ext uri="{0D108BD9-81ED-4DB2-BD59-A6C34878D82A}">
                    <a16:rowId xmlns:a16="http://schemas.microsoft.com/office/drawing/2014/main" xmlns="" val="10009"/>
                  </a:ext>
                </a:extLst>
              </a:tr>
            </a:tbl>
          </a:graphicData>
        </a:graphic>
      </p:graphicFrame>
      <p:sp>
        <p:nvSpPr>
          <p:cNvPr id="26" name="Ovaal 25"/>
          <p:cNvSpPr/>
          <p:nvPr/>
        </p:nvSpPr>
        <p:spPr>
          <a:xfrm rot="21429025">
            <a:off x="7120508" y="1648891"/>
            <a:ext cx="4164135" cy="547955"/>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
        <p:nvSpPr>
          <p:cNvPr id="27" name="Tekstvak 26"/>
          <p:cNvSpPr txBox="1"/>
          <p:nvPr/>
        </p:nvSpPr>
        <p:spPr>
          <a:xfrm>
            <a:off x="7536160" y="1789366"/>
            <a:ext cx="3816424" cy="307777"/>
          </a:xfrm>
          <a:prstGeom prst="rect">
            <a:avLst/>
          </a:prstGeom>
          <a:noFill/>
        </p:spPr>
        <p:txBody>
          <a:bodyPr wrap="square" rtlCol="0">
            <a:spAutoFit/>
          </a:bodyPr>
          <a:lstStyle/>
          <a:p>
            <a:pPr marL="0" indent="0">
              <a:buNone/>
            </a:pPr>
            <a:r>
              <a:rPr lang="nl-NL" sz="700" i="1" dirty="0">
                <a:solidFill>
                  <a:srgbClr val="FF0000"/>
                </a:solidFill>
              </a:rPr>
              <a:t>*Weergegeven normen op basis van de VNG-uitgave “Houdbare Gemeentefinanciën”</a:t>
            </a:r>
          </a:p>
          <a:p>
            <a:pPr marL="0" indent="0">
              <a:buNone/>
            </a:pPr>
            <a:r>
              <a:rPr lang="nl-NL" sz="700" i="1" dirty="0">
                <a:solidFill>
                  <a:srgbClr val="FF0000"/>
                </a:solidFill>
              </a:rPr>
              <a:t>De gemeentelijke Financiële verordeningen zijn hierbij echter leidend. </a:t>
            </a:r>
          </a:p>
        </p:txBody>
      </p:sp>
    </p:spTree>
    <p:extLst>
      <p:ext uri="{BB962C8B-B14F-4D97-AF65-F5344CB8AC3E}">
        <p14:creationId xmlns:p14="http://schemas.microsoft.com/office/powerpoint/2010/main" val="53781567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heeft het gekost?  </a:t>
            </a:r>
            <a:br>
              <a:rPr lang="nl-NL" sz="3200" dirty="0"/>
            </a:br>
            <a:r>
              <a:rPr lang="nl-NL" sz="3200" dirty="0"/>
              <a:t>Verbonden partijen</a:t>
            </a:r>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525302601"/>
              </p:ext>
            </p:extLst>
          </p:nvPr>
        </p:nvGraphicFramePr>
        <p:xfrm>
          <a:off x="180559" y="2348880"/>
          <a:ext cx="11830882" cy="1805760"/>
        </p:xfrm>
        <a:graphic>
          <a:graphicData uri="http://schemas.openxmlformats.org/drawingml/2006/table">
            <a:tbl>
              <a:tblPr firstRow="1" bandRow="1">
                <a:tableStyleId>{912C8C85-51F0-491E-9774-3900AFEF0FD7}</a:tableStyleId>
              </a:tblPr>
              <a:tblGrid>
                <a:gridCol w="441738">
                  <a:extLst>
                    <a:ext uri="{9D8B030D-6E8A-4147-A177-3AD203B41FA5}">
                      <a16:colId xmlns:a16="http://schemas.microsoft.com/office/drawing/2014/main" xmlns="" val="20000"/>
                    </a:ext>
                  </a:extLst>
                </a:gridCol>
                <a:gridCol w="1585271">
                  <a:extLst>
                    <a:ext uri="{9D8B030D-6E8A-4147-A177-3AD203B41FA5}">
                      <a16:colId xmlns:a16="http://schemas.microsoft.com/office/drawing/2014/main" xmlns="" val="20001"/>
                    </a:ext>
                  </a:extLst>
                </a:gridCol>
                <a:gridCol w="2657727">
                  <a:extLst>
                    <a:ext uri="{9D8B030D-6E8A-4147-A177-3AD203B41FA5}">
                      <a16:colId xmlns:a16="http://schemas.microsoft.com/office/drawing/2014/main" xmlns="" val="20002"/>
                    </a:ext>
                  </a:extLst>
                </a:gridCol>
                <a:gridCol w="1020878">
                  <a:extLst>
                    <a:ext uri="{9D8B030D-6E8A-4147-A177-3AD203B41FA5}">
                      <a16:colId xmlns:a16="http://schemas.microsoft.com/office/drawing/2014/main" xmlns="" val="20003"/>
                    </a:ext>
                  </a:extLst>
                </a:gridCol>
                <a:gridCol w="1020878">
                  <a:extLst>
                    <a:ext uri="{9D8B030D-6E8A-4147-A177-3AD203B41FA5}">
                      <a16:colId xmlns:a16="http://schemas.microsoft.com/office/drawing/2014/main" xmlns="" val="20004"/>
                    </a:ext>
                  </a:extLst>
                </a:gridCol>
                <a:gridCol w="1020878">
                  <a:extLst>
                    <a:ext uri="{9D8B030D-6E8A-4147-A177-3AD203B41FA5}">
                      <a16:colId xmlns:a16="http://schemas.microsoft.com/office/drawing/2014/main" xmlns="" val="20005"/>
                    </a:ext>
                  </a:extLst>
                </a:gridCol>
                <a:gridCol w="1020878">
                  <a:extLst>
                    <a:ext uri="{9D8B030D-6E8A-4147-A177-3AD203B41FA5}">
                      <a16:colId xmlns:a16="http://schemas.microsoft.com/office/drawing/2014/main" xmlns="" val="20006"/>
                    </a:ext>
                  </a:extLst>
                </a:gridCol>
                <a:gridCol w="1020878">
                  <a:extLst>
                    <a:ext uri="{9D8B030D-6E8A-4147-A177-3AD203B41FA5}">
                      <a16:colId xmlns:a16="http://schemas.microsoft.com/office/drawing/2014/main" xmlns="" val="20007"/>
                    </a:ext>
                  </a:extLst>
                </a:gridCol>
                <a:gridCol w="1020878">
                  <a:extLst>
                    <a:ext uri="{9D8B030D-6E8A-4147-A177-3AD203B41FA5}">
                      <a16:colId xmlns:a16="http://schemas.microsoft.com/office/drawing/2014/main" xmlns="" val="20008"/>
                    </a:ext>
                  </a:extLst>
                </a:gridCol>
                <a:gridCol w="1020878">
                  <a:extLst>
                    <a:ext uri="{9D8B030D-6E8A-4147-A177-3AD203B41FA5}">
                      <a16:colId xmlns:a16="http://schemas.microsoft.com/office/drawing/2014/main" xmlns="" val="20009"/>
                    </a:ext>
                  </a:extLst>
                </a:gridCol>
              </a:tblGrid>
              <a:tr h="288000">
                <a:tc gridSpan="10">
                  <a:txBody>
                    <a:bodyPr/>
                    <a:lstStyle/>
                    <a:p>
                      <a:r>
                        <a:rPr lang="nl-NL" sz="900" dirty="0">
                          <a:solidFill>
                            <a:srgbClr val="002060"/>
                          </a:solidFill>
                        </a:rPr>
                        <a:t>Verbonden partijen/ gemeenschappelijke</a:t>
                      </a:r>
                      <a:r>
                        <a:rPr lang="nl-NL" sz="900" baseline="0" dirty="0">
                          <a:solidFill>
                            <a:srgbClr val="002060"/>
                          </a:solidFill>
                        </a:rPr>
                        <a:t> regelingen</a:t>
                      </a:r>
                      <a:endParaRPr lang="nl-NL" sz="900" dirty="0">
                        <a:solidFill>
                          <a:srgbClr val="002060"/>
                        </a:solidFill>
                      </a:endParaRP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88000">
                <a:tc>
                  <a:txBody>
                    <a:bodyPr/>
                    <a:lstStyle/>
                    <a:p>
                      <a:endParaRPr lang="nl-NL" sz="900" b="1" i="0" dirty="0">
                        <a:solidFill>
                          <a:srgbClr val="002060"/>
                        </a:solidFill>
                      </a:endParaRPr>
                    </a:p>
                  </a:txBody>
                  <a:tcPr/>
                </a:tc>
                <a:tc>
                  <a:txBody>
                    <a:bodyPr/>
                    <a:lstStyle/>
                    <a:p>
                      <a:endParaRPr lang="nl-NL" sz="900" b="1" i="0" dirty="0">
                        <a:solidFill>
                          <a:srgbClr val="002060"/>
                        </a:solidFill>
                      </a:endParaRPr>
                    </a:p>
                  </a:txBody>
                  <a:tcPr/>
                </a:tc>
                <a:tc>
                  <a:txBody>
                    <a:bodyPr/>
                    <a:lstStyle/>
                    <a:p>
                      <a:endParaRPr lang="nl-NL" sz="900" b="1" i="0" dirty="0">
                        <a:solidFill>
                          <a:srgbClr val="002060"/>
                        </a:solidFill>
                      </a:endParaRPr>
                    </a:p>
                  </a:txBody>
                  <a:tcPr/>
                </a:tc>
                <a:tc gridSpan="2">
                  <a:txBody>
                    <a:bodyPr/>
                    <a:lstStyle/>
                    <a:p>
                      <a:r>
                        <a:rPr lang="nl-NL" sz="900" b="1" i="1" dirty="0">
                          <a:solidFill>
                            <a:srgbClr val="002060"/>
                          </a:solidFill>
                        </a:rPr>
                        <a:t>Financieel belang</a:t>
                      </a:r>
                    </a:p>
                  </a:txBody>
                  <a:tcPr/>
                </a:tc>
                <a:tc hMerge="1">
                  <a:txBody>
                    <a:bodyPr/>
                    <a:lstStyle/>
                    <a:p>
                      <a:endParaRPr lang="nl-NL" sz="900" b="0" i="0" dirty="0">
                        <a:solidFill>
                          <a:srgbClr val="002060"/>
                        </a:solidFill>
                      </a:endParaRPr>
                    </a:p>
                  </a:txBody>
                  <a:tcPr/>
                </a:tc>
                <a:tc gridSpan="2">
                  <a:txBody>
                    <a:bodyPr/>
                    <a:lstStyle/>
                    <a:p>
                      <a:r>
                        <a:rPr lang="nl-NL" sz="900" b="1" i="1" dirty="0">
                          <a:solidFill>
                            <a:srgbClr val="002060"/>
                          </a:solidFill>
                        </a:rPr>
                        <a:t>Peildatum 01-01-20xx</a:t>
                      </a:r>
                    </a:p>
                  </a:txBody>
                  <a:tcPr/>
                </a:tc>
                <a:tc hMerge="1">
                  <a:txBody>
                    <a:bodyPr/>
                    <a:lstStyle/>
                    <a:p>
                      <a:endParaRPr lang="nl-NL" sz="900" b="0" i="0" dirty="0">
                        <a:solidFill>
                          <a:srgbClr val="002060"/>
                        </a:solidFill>
                      </a:endParaRPr>
                    </a:p>
                  </a:txBody>
                  <a:tcPr/>
                </a:tc>
                <a:tc gridSpan="3">
                  <a:txBody>
                    <a:bodyPr/>
                    <a:lstStyle/>
                    <a:p>
                      <a:r>
                        <a:rPr lang="nl-NL" sz="900" b="1" i="1" dirty="0">
                          <a:solidFill>
                            <a:srgbClr val="002060"/>
                          </a:solidFill>
                        </a:rPr>
                        <a:t>Peildatum 01-01-20xx</a:t>
                      </a:r>
                    </a:p>
                  </a:txBody>
                  <a:tcPr/>
                </a:tc>
                <a:tc hMerge="1">
                  <a:txBody>
                    <a:bodyPr/>
                    <a:lstStyle/>
                    <a:p>
                      <a:endParaRPr lang="nl-NL" sz="900" b="0" i="0" dirty="0">
                        <a:solidFill>
                          <a:srgbClr val="002060"/>
                        </a:solidFill>
                      </a:endParaRPr>
                    </a:p>
                  </a:txBody>
                  <a:tcPr/>
                </a:tc>
                <a:tc hMerge="1">
                  <a:txBody>
                    <a:bodyPr/>
                    <a:lstStyle/>
                    <a:p>
                      <a:endParaRPr lang="nl-NL" sz="900" b="0" i="0" dirty="0">
                        <a:solidFill>
                          <a:srgbClr val="002060"/>
                        </a:solidFill>
                      </a:endParaRPr>
                    </a:p>
                  </a:txBody>
                  <a:tcPr/>
                </a:tc>
                <a:extLst>
                  <a:ext uri="{0D108BD9-81ED-4DB2-BD59-A6C34878D82A}">
                    <a16:rowId xmlns:a16="http://schemas.microsoft.com/office/drawing/2014/main" xmlns="" val="10001"/>
                  </a:ext>
                </a:extLst>
              </a:tr>
              <a:tr h="288000">
                <a:tc>
                  <a:txBody>
                    <a:bodyPr/>
                    <a:lstStyle/>
                    <a:p>
                      <a:r>
                        <a:rPr lang="nl-NL" sz="900" b="1" i="0" dirty="0">
                          <a:solidFill>
                            <a:srgbClr val="002060"/>
                          </a:solidFill>
                        </a:rPr>
                        <a:t>Nr.</a:t>
                      </a:r>
                    </a:p>
                  </a:txBody>
                  <a:tcPr>
                    <a:solidFill>
                      <a:schemeClr val="accent3">
                        <a:lumMod val="95000"/>
                      </a:schemeClr>
                    </a:solidFill>
                  </a:tcPr>
                </a:tc>
                <a:tc>
                  <a:txBody>
                    <a:bodyPr/>
                    <a:lstStyle/>
                    <a:p>
                      <a:r>
                        <a:rPr lang="nl-NL" sz="900" b="1" i="0" dirty="0">
                          <a:solidFill>
                            <a:srgbClr val="002060"/>
                          </a:solidFill>
                        </a:rPr>
                        <a:t>Verbonden partij</a:t>
                      </a:r>
                    </a:p>
                  </a:txBody>
                  <a:tcPr>
                    <a:solidFill>
                      <a:schemeClr val="accent3">
                        <a:lumMod val="95000"/>
                      </a:schemeClr>
                    </a:solidFill>
                  </a:tcPr>
                </a:tc>
                <a:tc>
                  <a:txBody>
                    <a:bodyPr/>
                    <a:lstStyle/>
                    <a:p>
                      <a:r>
                        <a:rPr lang="nl-NL" sz="900" b="1" i="0" dirty="0">
                          <a:solidFill>
                            <a:srgbClr val="002060"/>
                          </a:solidFill>
                        </a:rPr>
                        <a:t>Doel</a:t>
                      </a:r>
                      <a:r>
                        <a:rPr lang="nl-NL" sz="900" b="1" i="0" baseline="0" dirty="0">
                          <a:solidFill>
                            <a:srgbClr val="002060"/>
                          </a:solidFill>
                        </a:rPr>
                        <a:t> verbonden partij</a:t>
                      </a:r>
                      <a:endParaRPr lang="nl-NL" sz="900" b="1" i="0" dirty="0">
                        <a:solidFill>
                          <a:srgbClr val="002060"/>
                        </a:solidFill>
                      </a:endParaRPr>
                    </a:p>
                  </a:txBody>
                  <a:tcPr>
                    <a:solidFill>
                      <a:schemeClr val="accent3">
                        <a:lumMod val="95000"/>
                      </a:schemeClr>
                    </a:solidFill>
                  </a:tcPr>
                </a:tc>
                <a:tc>
                  <a:txBody>
                    <a:bodyPr/>
                    <a:lstStyle/>
                    <a:p>
                      <a:r>
                        <a:rPr lang="nl-NL" sz="900" b="1" i="0" dirty="0">
                          <a:solidFill>
                            <a:srgbClr val="002060"/>
                          </a:solidFill>
                        </a:rPr>
                        <a:t>Eenmalige bijdrage</a:t>
                      </a:r>
                    </a:p>
                  </a:txBody>
                  <a:tcPr>
                    <a:noFill/>
                  </a:tcPr>
                </a:tc>
                <a:tc>
                  <a:txBody>
                    <a:bodyPr/>
                    <a:lstStyle/>
                    <a:p>
                      <a:r>
                        <a:rPr lang="nl-NL" sz="900" b="1" i="0" dirty="0">
                          <a:solidFill>
                            <a:srgbClr val="002060"/>
                          </a:solidFill>
                        </a:rPr>
                        <a:t>Jaarlijkse bijdrage</a:t>
                      </a:r>
                    </a:p>
                  </a:txBody>
                  <a:tcPr>
                    <a:noFill/>
                  </a:tcPr>
                </a:tc>
                <a:tc>
                  <a:txBody>
                    <a:bodyPr/>
                    <a:lstStyle/>
                    <a:p>
                      <a:r>
                        <a:rPr lang="nl-NL" sz="900" b="1" i="0" dirty="0">
                          <a:solidFill>
                            <a:srgbClr val="002060"/>
                          </a:solidFill>
                        </a:rPr>
                        <a:t>Eigen vermogen</a:t>
                      </a:r>
                    </a:p>
                  </a:txBody>
                  <a:tcPr>
                    <a:solidFill>
                      <a:schemeClr val="accent3">
                        <a:lumMod val="95000"/>
                      </a:schemeClr>
                    </a:solidFill>
                  </a:tcPr>
                </a:tc>
                <a:tc>
                  <a:txBody>
                    <a:bodyPr/>
                    <a:lstStyle/>
                    <a:p>
                      <a:r>
                        <a:rPr lang="nl-NL" sz="900" b="1" i="0" dirty="0">
                          <a:solidFill>
                            <a:srgbClr val="002060"/>
                          </a:solidFill>
                        </a:rPr>
                        <a:t>Vreemd vermogen</a:t>
                      </a:r>
                    </a:p>
                  </a:txBody>
                  <a:tcPr>
                    <a:solidFill>
                      <a:schemeClr val="accent3">
                        <a:lumMod val="95000"/>
                      </a:schemeClr>
                    </a:solidFill>
                  </a:tcPr>
                </a:tc>
                <a:tc>
                  <a:txBody>
                    <a:bodyPr/>
                    <a:lstStyle/>
                    <a:p>
                      <a:r>
                        <a:rPr lang="nl-NL" sz="900" b="1" i="0" dirty="0">
                          <a:solidFill>
                            <a:srgbClr val="002060"/>
                          </a:solidFill>
                        </a:rPr>
                        <a:t>Eigen vermogen</a:t>
                      </a:r>
                    </a:p>
                  </a:txBody>
                  <a:tcPr>
                    <a:noFill/>
                  </a:tcPr>
                </a:tc>
                <a:tc>
                  <a:txBody>
                    <a:bodyPr/>
                    <a:lstStyle/>
                    <a:p>
                      <a:r>
                        <a:rPr lang="nl-NL" sz="900" b="1" i="0" dirty="0">
                          <a:solidFill>
                            <a:srgbClr val="002060"/>
                          </a:solidFill>
                        </a:rPr>
                        <a:t>Vreemd vermogen</a:t>
                      </a:r>
                    </a:p>
                  </a:txBody>
                  <a:tcPr>
                    <a:noFill/>
                  </a:tcPr>
                </a:tc>
                <a:tc>
                  <a:txBody>
                    <a:bodyPr/>
                    <a:lstStyle/>
                    <a:p>
                      <a:r>
                        <a:rPr lang="nl-NL" sz="900" b="1" i="0" dirty="0">
                          <a:solidFill>
                            <a:srgbClr val="002060"/>
                          </a:solidFill>
                        </a:rPr>
                        <a:t>Resultaat 20xx</a:t>
                      </a:r>
                    </a:p>
                  </a:txBody>
                  <a:tcPr>
                    <a:noFill/>
                  </a:tcPr>
                </a:tc>
                <a:extLst>
                  <a:ext uri="{0D108BD9-81ED-4DB2-BD59-A6C34878D82A}">
                    <a16:rowId xmlns:a16="http://schemas.microsoft.com/office/drawing/2014/main" xmlns="" val="10002"/>
                  </a:ext>
                </a:extLst>
              </a:tr>
              <a:tr h="288000">
                <a:tc>
                  <a:txBody>
                    <a:bodyPr/>
                    <a:lstStyle/>
                    <a:p>
                      <a:r>
                        <a:rPr lang="nl-NL" sz="900" b="0" i="0" dirty="0">
                          <a:solidFill>
                            <a:srgbClr val="002060"/>
                          </a:solidFill>
                        </a:rPr>
                        <a:t>1.</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3"/>
                  </a:ext>
                </a:extLst>
              </a:tr>
              <a:tr h="288000">
                <a:tc>
                  <a:txBody>
                    <a:bodyPr/>
                    <a:lstStyle/>
                    <a:p>
                      <a:r>
                        <a:rPr lang="nl-NL" sz="900" b="0" i="0" dirty="0">
                          <a:solidFill>
                            <a:srgbClr val="002060"/>
                          </a:solidFill>
                        </a:rPr>
                        <a:t>2.</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4"/>
                  </a:ext>
                </a:extLst>
              </a:tr>
              <a:tr h="288000">
                <a:tc>
                  <a:txBody>
                    <a:bodyPr/>
                    <a:lstStyle/>
                    <a:p>
                      <a:r>
                        <a:rPr lang="nl-NL" sz="900" b="0" i="0" dirty="0">
                          <a:solidFill>
                            <a:srgbClr val="002060"/>
                          </a:solidFill>
                        </a:rPr>
                        <a:t>3.</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5"/>
                  </a:ext>
                </a:extLst>
              </a:tr>
            </a:tbl>
          </a:graphicData>
        </a:graphic>
      </p:graphicFrame>
      <p:graphicFrame>
        <p:nvGraphicFramePr>
          <p:cNvPr id="5" name="Tijdelijke aanduiding voor inhoud 3"/>
          <p:cNvGraphicFramePr>
            <a:graphicFrameLocks/>
          </p:cNvGraphicFramePr>
          <p:nvPr>
            <p:extLst>
              <p:ext uri="{D42A27DB-BD31-4B8C-83A1-F6EECF244321}">
                <p14:modId xmlns:p14="http://schemas.microsoft.com/office/powerpoint/2010/main" val="3594442757"/>
              </p:ext>
            </p:extLst>
          </p:nvPr>
        </p:nvGraphicFramePr>
        <p:xfrm>
          <a:off x="180559" y="4653136"/>
          <a:ext cx="11830883" cy="1805760"/>
        </p:xfrm>
        <a:graphic>
          <a:graphicData uri="http://schemas.openxmlformats.org/drawingml/2006/table">
            <a:tbl>
              <a:tblPr firstRow="1" bandRow="1">
                <a:tableStyleId>{912C8C85-51F0-491E-9774-3900AFEF0FD7}</a:tableStyleId>
              </a:tblPr>
              <a:tblGrid>
                <a:gridCol w="444072">
                  <a:extLst>
                    <a:ext uri="{9D8B030D-6E8A-4147-A177-3AD203B41FA5}">
                      <a16:colId xmlns:a16="http://schemas.microsoft.com/office/drawing/2014/main" xmlns="" val="20000"/>
                    </a:ext>
                  </a:extLst>
                </a:gridCol>
                <a:gridCol w="1593646">
                  <a:extLst>
                    <a:ext uri="{9D8B030D-6E8A-4147-A177-3AD203B41FA5}">
                      <a16:colId xmlns:a16="http://schemas.microsoft.com/office/drawing/2014/main" xmlns="" val="20001"/>
                    </a:ext>
                  </a:extLst>
                </a:gridCol>
                <a:gridCol w="2099265">
                  <a:extLst>
                    <a:ext uri="{9D8B030D-6E8A-4147-A177-3AD203B41FA5}">
                      <a16:colId xmlns:a16="http://schemas.microsoft.com/office/drawing/2014/main" xmlns="" val="20002"/>
                    </a:ext>
                  </a:extLst>
                </a:gridCol>
                <a:gridCol w="868661">
                  <a:extLst>
                    <a:ext uri="{9D8B030D-6E8A-4147-A177-3AD203B41FA5}">
                      <a16:colId xmlns:a16="http://schemas.microsoft.com/office/drawing/2014/main" xmlns="" val="20003"/>
                    </a:ext>
                  </a:extLst>
                </a:gridCol>
                <a:gridCol w="941050">
                  <a:extLst>
                    <a:ext uri="{9D8B030D-6E8A-4147-A177-3AD203B41FA5}">
                      <a16:colId xmlns:a16="http://schemas.microsoft.com/office/drawing/2014/main" xmlns="" val="20004"/>
                    </a:ext>
                  </a:extLst>
                </a:gridCol>
                <a:gridCol w="1158086">
                  <a:extLst>
                    <a:ext uri="{9D8B030D-6E8A-4147-A177-3AD203B41FA5}">
                      <a16:colId xmlns:a16="http://schemas.microsoft.com/office/drawing/2014/main" xmlns="" val="20005"/>
                    </a:ext>
                  </a:extLst>
                </a:gridCol>
                <a:gridCol w="1189339">
                  <a:extLst>
                    <a:ext uri="{9D8B030D-6E8A-4147-A177-3AD203B41FA5}">
                      <a16:colId xmlns:a16="http://schemas.microsoft.com/office/drawing/2014/main" xmlns="" val="20006"/>
                    </a:ext>
                  </a:extLst>
                </a:gridCol>
                <a:gridCol w="1158086">
                  <a:extLst>
                    <a:ext uri="{9D8B030D-6E8A-4147-A177-3AD203B41FA5}">
                      <a16:colId xmlns:a16="http://schemas.microsoft.com/office/drawing/2014/main" xmlns="" val="20007"/>
                    </a:ext>
                  </a:extLst>
                </a:gridCol>
                <a:gridCol w="1189339">
                  <a:extLst>
                    <a:ext uri="{9D8B030D-6E8A-4147-A177-3AD203B41FA5}">
                      <a16:colId xmlns:a16="http://schemas.microsoft.com/office/drawing/2014/main" xmlns="" val="20008"/>
                    </a:ext>
                  </a:extLst>
                </a:gridCol>
                <a:gridCol w="1189339">
                  <a:extLst>
                    <a:ext uri="{9D8B030D-6E8A-4147-A177-3AD203B41FA5}">
                      <a16:colId xmlns:a16="http://schemas.microsoft.com/office/drawing/2014/main" xmlns="" val="20009"/>
                    </a:ext>
                  </a:extLst>
                </a:gridCol>
              </a:tblGrid>
              <a:tr h="288000">
                <a:tc gridSpan="10">
                  <a:txBody>
                    <a:bodyPr/>
                    <a:lstStyle/>
                    <a:p>
                      <a:r>
                        <a:rPr lang="nl-NL" sz="900" dirty="0">
                          <a:solidFill>
                            <a:srgbClr val="002060"/>
                          </a:solidFill>
                        </a:rPr>
                        <a:t>Verbonden partijen/ vennootschappen of</a:t>
                      </a:r>
                      <a:r>
                        <a:rPr lang="nl-NL" sz="900" baseline="0" dirty="0">
                          <a:solidFill>
                            <a:srgbClr val="002060"/>
                          </a:solidFill>
                        </a:rPr>
                        <a:t> aandeelhouder</a:t>
                      </a:r>
                      <a:endParaRPr lang="nl-NL" sz="900" dirty="0">
                        <a:solidFill>
                          <a:srgbClr val="002060"/>
                        </a:solidFill>
                      </a:endParaRPr>
                    </a:p>
                  </a:txBody>
                  <a:tcPr>
                    <a:solidFill>
                      <a:srgbClr val="33CCFF"/>
                    </a:solidFill>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tc hMerge="1">
                  <a:txBody>
                    <a:bodyPr/>
                    <a:lstStyle/>
                    <a:p>
                      <a:endParaRPr lang="nl-NL"/>
                    </a:p>
                  </a:txBody>
                  <a:tcPr/>
                </a:tc>
                <a:extLst>
                  <a:ext uri="{0D108BD9-81ED-4DB2-BD59-A6C34878D82A}">
                    <a16:rowId xmlns:a16="http://schemas.microsoft.com/office/drawing/2014/main" xmlns="" val="10000"/>
                  </a:ext>
                </a:extLst>
              </a:tr>
              <a:tr h="288000">
                <a:tc>
                  <a:txBody>
                    <a:bodyPr/>
                    <a:lstStyle/>
                    <a:p>
                      <a:endParaRPr lang="nl-NL" sz="900" b="1" i="0" dirty="0">
                        <a:solidFill>
                          <a:srgbClr val="002060"/>
                        </a:solidFill>
                      </a:endParaRPr>
                    </a:p>
                  </a:txBody>
                  <a:tcPr/>
                </a:tc>
                <a:tc>
                  <a:txBody>
                    <a:bodyPr/>
                    <a:lstStyle/>
                    <a:p>
                      <a:endParaRPr lang="nl-NL" sz="900" b="1" i="0" dirty="0">
                        <a:solidFill>
                          <a:srgbClr val="002060"/>
                        </a:solidFill>
                      </a:endParaRPr>
                    </a:p>
                  </a:txBody>
                  <a:tcPr/>
                </a:tc>
                <a:tc>
                  <a:txBody>
                    <a:bodyPr/>
                    <a:lstStyle/>
                    <a:p>
                      <a:endParaRPr lang="nl-NL" sz="900" b="1" i="0" dirty="0">
                        <a:solidFill>
                          <a:srgbClr val="002060"/>
                        </a:solidFill>
                      </a:endParaRPr>
                    </a:p>
                  </a:txBody>
                  <a:tcPr/>
                </a:tc>
                <a:tc gridSpan="2">
                  <a:txBody>
                    <a:bodyPr/>
                    <a:lstStyle/>
                    <a:p>
                      <a:r>
                        <a:rPr lang="nl-NL" sz="900" b="1" i="1" dirty="0">
                          <a:solidFill>
                            <a:srgbClr val="002060"/>
                          </a:solidFill>
                        </a:rPr>
                        <a:t>Financieel belang</a:t>
                      </a:r>
                    </a:p>
                  </a:txBody>
                  <a:tcPr/>
                </a:tc>
                <a:tc hMerge="1">
                  <a:txBody>
                    <a:bodyPr/>
                    <a:lstStyle/>
                    <a:p>
                      <a:endParaRPr lang="nl-NL" sz="900" b="0" i="0" dirty="0">
                        <a:solidFill>
                          <a:srgbClr val="002060"/>
                        </a:solidFill>
                      </a:endParaRPr>
                    </a:p>
                  </a:txBody>
                  <a:tcPr/>
                </a:tc>
                <a:tc gridSpan="2">
                  <a:txBody>
                    <a:bodyPr/>
                    <a:lstStyle/>
                    <a:p>
                      <a:r>
                        <a:rPr lang="nl-NL" sz="900" b="1" i="1" dirty="0">
                          <a:solidFill>
                            <a:srgbClr val="002060"/>
                          </a:solidFill>
                        </a:rPr>
                        <a:t>Jaar 20xx</a:t>
                      </a:r>
                    </a:p>
                  </a:txBody>
                  <a:tcPr/>
                </a:tc>
                <a:tc hMerge="1">
                  <a:txBody>
                    <a:bodyPr/>
                    <a:lstStyle/>
                    <a:p>
                      <a:endParaRPr lang="nl-NL" sz="900" b="0" i="0" dirty="0">
                        <a:solidFill>
                          <a:srgbClr val="002060"/>
                        </a:solidFill>
                      </a:endParaRPr>
                    </a:p>
                  </a:txBody>
                  <a:tcPr/>
                </a:tc>
                <a:tc gridSpan="3">
                  <a:txBody>
                    <a:bodyPr/>
                    <a:lstStyle/>
                    <a:p>
                      <a:endParaRPr lang="nl-NL" sz="900" b="1" i="1" dirty="0">
                        <a:solidFill>
                          <a:srgbClr val="002060"/>
                        </a:solidFill>
                      </a:endParaRPr>
                    </a:p>
                  </a:txBody>
                  <a:tcPr/>
                </a:tc>
                <a:tc hMerge="1">
                  <a:txBody>
                    <a:bodyPr/>
                    <a:lstStyle/>
                    <a:p>
                      <a:endParaRPr lang="nl-NL" sz="900" b="0" i="0" dirty="0">
                        <a:solidFill>
                          <a:srgbClr val="002060"/>
                        </a:solidFill>
                      </a:endParaRPr>
                    </a:p>
                  </a:txBody>
                  <a:tcPr/>
                </a:tc>
                <a:tc hMerge="1">
                  <a:txBody>
                    <a:bodyPr/>
                    <a:lstStyle/>
                    <a:p>
                      <a:endParaRPr lang="nl-NL" sz="900" b="0" i="0" dirty="0">
                        <a:solidFill>
                          <a:srgbClr val="002060"/>
                        </a:solidFill>
                      </a:endParaRPr>
                    </a:p>
                  </a:txBody>
                  <a:tcPr/>
                </a:tc>
                <a:extLst>
                  <a:ext uri="{0D108BD9-81ED-4DB2-BD59-A6C34878D82A}">
                    <a16:rowId xmlns:a16="http://schemas.microsoft.com/office/drawing/2014/main" xmlns="" val="10001"/>
                  </a:ext>
                </a:extLst>
              </a:tr>
              <a:tr h="288000">
                <a:tc>
                  <a:txBody>
                    <a:bodyPr/>
                    <a:lstStyle/>
                    <a:p>
                      <a:r>
                        <a:rPr lang="nl-NL" sz="900" b="1" i="0" dirty="0">
                          <a:solidFill>
                            <a:srgbClr val="002060"/>
                          </a:solidFill>
                        </a:rPr>
                        <a:t>Nr.</a:t>
                      </a:r>
                    </a:p>
                  </a:txBody>
                  <a:tcPr>
                    <a:solidFill>
                      <a:schemeClr val="accent3">
                        <a:lumMod val="95000"/>
                      </a:schemeClr>
                    </a:solidFill>
                  </a:tcPr>
                </a:tc>
                <a:tc>
                  <a:txBody>
                    <a:bodyPr/>
                    <a:lstStyle/>
                    <a:p>
                      <a:r>
                        <a:rPr lang="nl-NL" sz="900" b="1" i="0" dirty="0">
                          <a:solidFill>
                            <a:srgbClr val="002060"/>
                          </a:solidFill>
                        </a:rPr>
                        <a:t>Verbonden partij</a:t>
                      </a:r>
                    </a:p>
                  </a:txBody>
                  <a:tcPr>
                    <a:solidFill>
                      <a:schemeClr val="accent3">
                        <a:lumMod val="95000"/>
                      </a:schemeClr>
                    </a:solidFill>
                  </a:tcPr>
                </a:tc>
                <a:tc>
                  <a:txBody>
                    <a:bodyPr/>
                    <a:lstStyle/>
                    <a:p>
                      <a:r>
                        <a:rPr lang="nl-NL" sz="900" b="1" i="0" dirty="0">
                          <a:solidFill>
                            <a:srgbClr val="002060"/>
                          </a:solidFill>
                        </a:rPr>
                        <a:t>Doel</a:t>
                      </a:r>
                      <a:r>
                        <a:rPr lang="nl-NL" sz="900" b="1" i="0" baseline="0" dirty="0">
                          <a:solidFill>
                            <a:srgbClr val="002060"/>
                          </a:solidFill>
                        </a:rPr>
                        <a:t> verbonden partij</a:t>
                      </a:r>
                      <a:endParaRPr lang="nl-NL" sz="900" b="1" i="0" dirty="0">
                        <a:solidFill>
                          <a:srgbClr val="002060"/>
                        </a:solidFill>
                      </a:endParaRPr>
                    </a:p>
                  </a:txBody>
                  <a:tcPr>
                    <a:solidFill>
                      <a:schemeClr val="accent3">
                        <a:lumMod val="95000"/>
                      </a:schemeClr>
                    </a:solidFill>
                  </a:tcPr>
                </a:tc>
                <a:tc>
                  <a:txBody>
                    <a:bodyPr/>
                    <a:lstStyle/>
                    <a:p>
                      <a:r>
                        <a:rPr lang="nl-NL" sz="900" b="1" i="0" dirty="0">
                          <a:solidFill>
                            <a:srgbClr val="002060"/>
                          </a:solidFill>
                        </a:rPr>
                        <a:t>Eenmalige bijdrage</a:t>
                      </a:r>
                    </a:p>
                  </a:txBody>
                  <a:tcPr>
                    <a:noFill/>
                  </a:tcPr>
                </a:tc>
                <a:tc>
                  <a:txBody>
                    <a:bodyPr/>
                    <a:lstStyle/>
                    <a:p>
                      <a:r>
                        <a:rPr lang="nl-NL" sz="900" b="1" i="0" dirty="0">
                          <a:solidFill>
                            <a:srgbClr val="002060"/>
                          </a:solidFill>
                        </a:rPr>
                        <a:t>Jaarlijkse bijdrage</a:t>
                      </a:r>
                    </a:p>
                  </a:txBody>
                  <a:tcPr>
                    <a:noFill/>
                  </a:tcPr>
                </a:tc>
                <a:tc>
                  <a:txBody>
                    <a:bodyPr/>
                    <a:lstStyle/>
                    <a:p>
                      <a:r>
                        <a:rPr lang="nl-NL" sz="900" b="1" i="0" dirty="0">
                          <a:solidFill>
                            <a:srgbClr val="002060"/>
                          </a:solidFill>
                        </a:rPr>
                        <a:t>Begrootte inkomsten</a:t>
                      </a:r>
                    </a:p>
                  </a:txBody>
                  <a:tcPr>
                    <a:solidFill>
                      <a:schemeClr val="accent3">
                        <a:lumMod val="95000"/>
                      </a:schemeClr>
                    </a:solidFill>
                  </a:tcPr>
                </a:tc>
                <a:tc>
                  <a:txBody>
                    <a:bodyPr/>
                    <a:lstStyle/>
                    <a:p>
                      <a:r>
                        <a:rPr lang="nl-NL" sz="900" b="1" i="0" dirty="0">
                          <a:solidFill>
                            <a:srgbClr val="002060"/>
                          </a:solidFill>
                        </a:rPr>
                        <a:t>Daadwerkelijke inkomsten</a:t>
                      </a:r>
                    </a:p>
                  </a:txBody>
                  <a:tcPr>
                    <a:solidFill>
                      <a:schemeClr val="accent3">
                        <a:lumMod val="95000"/>
                      </a:schemeClr>
                    </a:solidFill>
                  </a:tcPr>
                </a:tc>
                <a:tc>
                  <a:txBody>
                    <a:bodyPr/>
                    <a:lstStyle/>
                    <a:p>
                      <a:r>
                        <a:rPr lang="nl-NL" sz="900" b="1" i="0" dirty="0">
                          <a:solidFill>
                            <a:srgbClr val="002060"/>
                          </a:solidFill>
                        </a:rPr>
                        <a:t>Begrootte uitgaven</a:t>
                      </a:r>
                    </a:p>
                  </a:txBody>
                  <a:tcPr>
                    <a:noFill/>
                  </a:tcPr>
                </a:tc>
                <a:tc>
                  <a:txBody>
                    <a:bodyPr/>
                    <a:lstStyle/>
                    <a:p>
                      <a:r>
                        <a:rPr lang="nl-NL" sz="900" b="1" i="0" dirty="0">
                          <a:solidFill>
                            <a:srgbClr val="002060"/>
                          </a:solidFill>
                        </a:rPr>
                        <a:t>Daadwerkelijke uitgaven</a:t>
                      </a:r>
                    </a:p>
                  </a:txBody>
                  <a:tcPr>
                    <a:noFill/>
                  </a:tcPr>
                </a:tc>
                <a:tc>
                  <a:txBody>
                    <a:bodyPr/>
                    <a:lstStyle/>
                    <a:p>
                      <a:r>
                        <a:rPr lang="nl-NL" sz="900" b="1" i="0" dirty="0">
                          <a:solidFill>
                            <a:srgbClr val="002060"/>
                          </a:solidFill>
                        </a:rPr>
                        <a:t>Resultaat 20xx</a:t>
                      </a:r>
                    </a:p>
                  </a:txBody>
                  <a:tcPr>
                    <a:noFill/>
                  </a:tcPr>
                </a:tc>
                <a:extLst>
                  <a:ext uri="{0D108BD9-81ED-4DB2-BD59-A6C34878D82A}">
                    <a16:rowId xmlns:a16="http://schemas.microsoft.com/office/drawing/2014/main" xmlns="" val="10002"/>
                  </a:ext>
                </a:extLst>
              </a:tr>
              <a:tr h="288000">
                <a:tc>
                  <a:txBody>
                    <a:bodyPr/>
                    <a:lstStyle/>
                    <a:p>
                      <a:r>
                        <a:rPr lang="nl-NL" sz="900" b="0" i="0" dirty="0">
                          <a:solidFill>
                            <a:srgbClr val="002060"/>
                          </a:solidFill>
                        </a:rPr>
                        <a:t>1.</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3"/>
                  </a:ext>
                </a:extLst>
              </a:tr>
              <a:tr h="288000">
                <a:tc>
                  <a:txBody>
                    <a:bodyPr/>
                    <a:lstStyle/>
                    <a:p>
                      <a:r>
                        <a:rPr lang="nl-NL" sz="900" b="0" i="0" dirty="0">
                          <a:solidFill>
                            <a:srgbClr val="002060"/>
                          </a:solidFill>
                        </a:rPr>
                        <a:t>2.</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4"/>
                  </a:ext>
                </a:extLst>
              </a:tr>
              <a:tr h="288000">
                <a:tc>
                  <a:txBody>
                    <a:bodyPr/>
                    <a:lstStyle/>
                    <a:p>
                      <a:r>
                        <a:rPr lang="nl-NL" sz="900" b="0" i="0" dirty="0">
                          <a:solidFill>
                            <a:srgbClr val="002060"/>
                          </a:solidFill>
                        </a:rPr>
                        <a:t>3.</a:t>
                      </a: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solidFill>
                      <a:schemeClr val="accent3">
                        <a:lumMod val="95000"/>
                      </a:schemeClr>
                    </a:solid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tc>
                  <a:txBody>
                    <a:bodyPr/>
                    <a:lstStyle/>
                    <a:p>
                      <a:endParaRPr lang="nl-NL" sz="900" b="0" i="0" dirty="0">
                        <a:solidFill>
                          <a:srgbClr val="002060"/>
                        </a:solidFill>
                      </a:endParaRPr>
                    </a:p>
                  </a:txBody>
                  <a:tcPr>
                    <a:noFill/>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31982654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rechtmatig-, doelmatig- en doeltreffendheid?</a:t>
            </a:r>
          </a:p>
        </p:txBody>
      </p:sp>
      <p:sp>
        <p:nvSpPr>
          <p:cNvPr id="3" name="Tijdelijke aanduiding voor inhoud 2"/>
          <p:cNvSpPr>
            <a:spLocks noGrp="1"/>
          </p:cNvSpPr>
          <p:nvPr>
            <p:ph idx="1"/>
          </p:nvPr>
        </p:nvSpPr>
        <p:spPr>
          <a:xfrm>
            <a:off x="1536703" y="2060848"/>
            <a:ext cx="10223500" cy="4680520"/>
          </a:xfrm>
        </p:spPr>
        <p:txBody>
          <a:bodyPr/>
          <a:lstStyle/>
          <a:p>
            <a:r>
              <a:rPr lang="nl-NL" sz="2000" dirty="0"/>
              <a:t>Beschrijf hier puntsgewijs: </a:t>
            </a:r>
          </a:p>
          <a:p>
            <a:pPr marL="457200" indent="-457200">
              <a:buFont typeface="+mj-lt"/>
              <a:buAutoNum type="arabicPeriod"/>
            </a:pPr>
            <a:r>
              <a:rPr lang="nl-NL" sz="2000" i="1" dirty="0"/>
              <a:t>Hoe luidt het oordeel van de accountant over de rechtmatigheid en het getrouwe beeld van de jaarrekening en wat waren de voornaamste (maximaal 3) aandachtspunten?</a:t>
            </a:r>
          </a:p>
          <a:p>
            <a:pPr marL="457200" indent="-457200">
              <a:buFont typeface="+mj-lt"/>
              <a:buAutoNum type="arabicPeriod"/>
            </a:pPr>
            <a:r>
              <a:rPr lang="nl-NL" sz="2000" i="1" dirty="0"/>
              <a:t>Indien van toepassing: wat is het advies/oordeel van de auditcommissie?</a:t>
            </a:r>
          </a:p>
          <a:p>
            <a:pPr marL="457200" indent="-457200">
              <a:buFont typeface="+mj-lt"/>
              <a:buAutoNum type="arabicPeriod"/>
            </a:pPr>
            <a:r>
              <a:rPr lang="nl-NL" sz="2000" i="1" dirty="0"/>
              <a:t>Zijn er rapporten van beleidsonderzoeken en van andere evaluaties, en wat waren de voornaamste aanbevelingen hieruit? </a:t>
            </a:r>
          </a:p>
          <a:p>
            <a:pPr marL="857250" lvl="1" indent="-457200">
              <a:buFont typeface="+mj-lt"/>
              <a:buAutoNum type="arabicPeriod"/>
            </a:pPr>
            <a:r>
              <a:rPr lang="nl-NL" sz="2000" i="1" dirty="0"/>
              <a:t>Heeft het college zelf onderzoeken gedaan naar de doelmatigheid- en doeltreffendheid van het beleid (Art. 213a Gemeentewet)? </a:t>
            </a:r>
          </a:p>
          <a:p>
            <a:pPr marL="857250" lvl="1" indent="-457200">
              <a:buFont typeface="+mj-lt"/>
              <a:buAutoNum type="arabicPeriod"/>
            </a:pPr>
            <a:r>
              <a:rPr lang="nl-NL" sz="2000" i="1" dirty="0"/>
              <a:t>Zijn er andere analyses of rapporten welke direct of indirect onderzoek hebben gedaan naar de doelmatigheid en doeltreffendheid van het beleid als geheel of van specifieke programma’s? </a:t>
            </a:r>
          </a:p>
          <a:p>
            <a:pPr marL="457200" indent="-457200">
              <a:buFont typeface="+mj-lt"/>
              <a:buAutoNum type="arabicPeriod"/>
            </a:pPr>
            <a:r>
              <a:rPr lang="nl-NL" sz="2000" i="1" dirty="0"/>
              <a:t>Wat zijn de aandachtspunten/ onzekerheden voor de bedrijfsvoering?</a:t>
            </a:r>
          </a:p>
          <a:p>
            <a:pPr marL="0" indent="0">
              <a:buNone/>
            </a:pPr>
            <a:endParaRPr lang="nl-NL" sz="2000" i="1" dirty="0"/>
          </a:p>
          <a:p>
            <a:pPr marL="0" indent="0">
              <a:buNone/>
            </a:pPr>
            <a:endParaRPr lang="nl-NL" sz="1200" i="1" dirty="0">
              <a:solidFill>
                <a:srgbClr val="FF0000"/>
              </a:solidFill>
            </a:endParaRPr>
          </a:p>
          <a:p>
            <a:pPr marL="0" indent="0">
              <a:buNone/>
            </a:pPr>
            <a:endParaRPr lang="nl-NL" sz="800" i="1" dirty="0">
              <a:solidFill>
                <a:srgbClr val="FF0000"/>
              </a:solidFill>
            </a:endParaRPr>
          </a:p>
        </p:txBody>
      </p:sp>
      <p:sp>
        <p:nvSpPr>
          <p:cNvPr id="4" name="Ovaal 3"/>
          <p:cNvSpPr/>
          <p:nvPr/>
        </p:nvSpPr>
        <p:spPr>
          <a:xfrm rot="21429025">
            <a:off x="6388733" y="1593214"/>
            <a:ext cx="4646099" cy="76036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
        <p:nvSpPr>
          <p:cNvPr id="5" name="Tekstvak 4"/>
          <p:cNvSpPr txBox="1"/>
          <p:nvPr/>
        </p:nvSpPr>
        <p:spPr>
          <a:xfrm>
            <a:off x="7068108" y="1728126"/>
            <a:ext cx="3708412" cy="523220"/>
          </a:xfrm>
          <a:prstGeom prst="rect">
            <a:avLst/>
          </a:prstGeom>
          <a:noFill/>
        </p:spPr>
        <p:txBody>
          <a:bodyPr wrap="square" rtlCol="0">
            <a:spAutoFit/>
          </a:bodyPr>
          <a:lstStyle/>
          <a:p>
            <a:pPr marL="0" indent="0">
              <a:buNone/>
            </a:pPr>
            <a:r>
              <a:rPr lang="nl-NL" sz="700" i="1" dirty="0">
                <a:solidFill>
                  <a:srgbClr val="FF0000"/>
                </a:solidFill>
              </a:rPr>
              <a:t>Noot: bij een inactieve rekenkamer of bij onvoldoende ondersteuning is de inhoudelijke controle op doelmatigheid en doeltreffendheid niet mogelijk. Hier dient rekening mee gehouden te worden. De accountantscontrole wordt bij deze vraag meegenomen wanneer deze op tijd aangeleverd wordt door de accountant. </a:t>
            </a:r>
          </a:p>
        </p:txBody>
      </p:sp>
    </p:spTree>
    <p:extLst>
      <p:ext uri="{BB962C8B-B14F-4D97-AF65-F5344CB8AC3E}">
        <p14:creationId xmlns:p14="http://schemas.microsoft.com/office/powerpoint/2010/main" val="73166080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rechtmatig-, doelmatig- en doeltreffendheid? – </a:t>
            </a:r>
            <a:br>
              <a:rPr lang="nl-NL" sz="3200" dirty="0"/>
            </a:br>
            <a:r>
              <a:rPr lang="nl-NL" sz="3200" dirty="0"/>
              <a:t>Voornaamste bevindingen</a:t>
            </a:r>
          </a:p>
        </p:txBody>
      </p:sp>
      <p:sp>
        <p:nvSpPr>
          <p:cNvPr id="3" name="Tijdelijke aanduiding voor inhoud 2"/>
          <p:cNvSpPr>
            <a:spLocks noGrp="1"/>
          </p:cNvSpPr>
          <p:nvPr>
            <p:ph idx="1"/>
          </p:nvPr>
        </p:nvSpPr>
        <p:spPr>
          <a:xfrm>
            <a:off x="1536703" y="2276872"/>
            <a:ext cx="10223500" cy="4032448"/>
          </a:xfrm>
        </p:spPr>
        <p:txBody>
          <a:bodyPr/>
          <a:lstStyle/>
          <a:p>
            <a:r>
              <a:rPr lang="nl-NL" sz="2000" dirty="0"/>
              <a:t>Beschrijf hier puntsgewijs: </a:t>
            </a:r>
          </a:p>
          <a:p>
            <a:pPr marL="457200" indent="-457200">
              <a:buFont typeface="+mj-lt"/>
              <a:buAutoNum type="arabicPeriod"/>
            </a:pPr>
            <a:r>
              <a:rPr lang="nl-NL" sz="2000" i="1" dirty="0"/>
              <a:t>De voornaamste bevindingen op het gebied van doelmatigheid, doeltreffendheid en rechtmatigheid. </a:t>
            </a:r>
          </a:p>
          <a:p>
            <a:pPr marL="0" indent="0">
              <a:buNone/>
            </a:pPr>
            <a:endParaRPr lang="nl-NL" sz="2000" i="1" dirty="0"/>
          </a:p>
          <a:p>
            <a:pPr marL="0" indent="0">
              <a:buNone/>
            </a:pPr>
            <a:endParaRPr lang="nl-NL" sz="1200" i="1" dirty="0">
              <a:solidFill>
                <a:srgbClr val="FF0000"/>
              </a:solidFill>
            </a:endParaRPr>
          </a:p>
          <a:p>
            <a:pPr marL="0" indent="0">
              <a:buNone/>
            </a:pPr>
            <a:endParaRPr lang="nl-NL" sz="800" i="1" dirty="0">
              <a:solidFill>
                <a:srgbClr val="FF0000"/>
              </a:solidFill>
            </a:endParaRPr>
          </a:p>
        </p:txBody>
      </p:sp>
    </p:spTree>
    <p:extLst>
      <p:ext uri="{BB962C8B-B14F-4D97-AF65-F5344CB8AC3E}">
        <p14:creationId xmlns:p14="http://schemas.microsoft.com/office/powerpoint/2010/main" val="20701450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rechtmatigheid van de accountant?</a:t>
            </a:r>
          </a:p>
        </p:txBody>
      </p:sp>
      <p:graphicFrame>
        <p:nvGraphicFramePr>
          <p:cNvPr id="4" name="Tabel 3"/>
          <p:cNvGraphicFramePr>
            <a:graphicFrameLocks noGrp="1"/>
          </p:cNvGraphicFramePr>
          <p:nvPr>
            <p:extLst>
              <p:ext uri="{D42A27DB-BD31-4B8C-83A1-F6EECF244321}">
                <p14:modId xmlns:p14="http://schemas.microsoft.com/office/powerpoint/2010/main" val="946783358"/>
              </p:ext>
            </p:extLst>
          </p:nvPr>
        </p:nvGraphicFramePr>
        <p:xfrm>
          <a:off x="588000" y="2244472"/>
          <a:ext cx="11015999" cy="1764720"/>
        </p:xfrm>
        <a:graphic>
          <a:graphicData uri="http://schemas.openxmlformats.org/drawingml/2006/table">
            <a:tbl>
              <a:tblPr firstRow="1" bandRow="1">
                <a:tableStyleId>{912C8C85-51F0-491E-9774-3900AFEF0FD7}</a:tableStyleId>
              </a:tblPr>
              <a:tblGrid>
                <a:gridCol w="2411656">
                  <a:extLst>
                    <a:ext uri="{9D8B030D-6E8A-4147-A177-3AD203B41FA5}">
                      <a16:colId xmlns:a16="http://schemas.microsoft.com/office/drawing/2014/main" xmlns="" val="20000"/>
                    </a:ext>
                  </a:extLst>
                </a:gridCol>
                <a:gridCol w="8604343">
                  <a:extLst>
                    <a:ext uri="{9D8B030D-6E8A-4147-A177-3AD203B41FA5}">
                      <a16:colId xmlns:a16="http://schemas.microsoft.com/office/drawing/2014/main" xmlns="" val="20001"/>
                    </a:ext>
                  </a:extLst>
                </a:gridCol>
              </a:tblGrid>
              <a:tr h="288000">
                <a:tc gridSpan="2">
                  <a:txBody>
                    <a:bodyPr/>
                    <a:lstStyle/>
                    <a:p>
                      <a:r>
                        <a:rPr lang="nl-NL" sz="900" dirty="0">
                          <a:solidFill>
                            <a:srgbClr val="002060"/>
                          </a:solidFill>
                        </a:rPr>
                        <a:t>(1) Accountantscontrole – rechtmatigheid en getrouwheid van de jaarstukken</a:t>
                      </a:r>
                    </a:p>
                  </a:txBody>
                  <a:tcPr>
                    <a:solidFill>
                      <a:srgbClr val="33CCFF"/>
                    </a:solidFill>
                  </a:tcPr>
                </a:tc>
                <a:tc hMerge="1">
                  <a:txBody>
                    <a:bodyPr/>
                    <a:lstStyle/>
                    <a:p>
                      <a:endParaRPr lang="nl-NL" sz="900" dirty="0"/>
                    </a:p>
                  </a:txBody>
                  <a:tcPr/>
                </a:tc>
                <a:extLst>
                  <a:ext uri="{0D108BD9-81ED-4DB2-BD59-A6C34878D82A}">
                    <a16:rowId xmlns:a16="http://schemas.microsoft.com/office/drawing/2014/main" xmlns="" val="10000"/>
                  </a:ext>
                </a:extLst>
              </a:tr>
              <a:tr h="288000">
                <a:tc>
                  <a:txBody>
                    <a:bodyPr/>
                    <a:lstStyle/>
                    <a:p>
                      <a:r>
                        <a:rPr lang="nl-NL" sz="900" b="1" dirty="0">
                          <a:solidFill>
                            <a:srgbClr val="002060"/>
                          </a:solidFill>
                        </a:rPr>
                        <a:t>Oordeel</a:t>
                      </a:r>
                      <a:r>
                        <a:rPr lang="nl-NL" sz="900" b="1" baseline="0" dirty="0">
                          <a:solidFill>
                            <a:srgbClr val="002060"/>
                          </a:solidFill>
                        </a:rPr>
                        <a:t> van de accountant</a:t>
                      </a:r>
                      <a:endParaRPr lang="nl-NL" sz="900" b="1" dirty="0">
                        <a:solidFill>
                          <a:srgbClr val="002060"/>
                        </a:solidFill>
                      </a:endParaRPr>
                    </a:p>
                  </a:txBody>
                  <a:tcPr/>
                </a:tc>
                <a:tc>
                  <a:txBody>
                    <a:bodyPr/>
                    <a:lstStyle/>
                    <a:p>
                      <a:r>
                        <a:rPr lang="nl-NL" sz="900" b="1" dirty="0">
                          <a:solidFill>
                            <a:srgbClr val="002060"/>
                          </a:solidFill>
                        </a:rPr>
                        <a:t>Argumentatie</a:t>
                      </a:r>
                    </a:p>
                  </a:txBody>
                  <a:tcPr/>
                </a:tc>
                <a:extLst>
                  <a:ext uri="{0D108BD9-81ED-4DB2-BD59-A6C34878D82A}">
                    <a16:rowId xmlns:a16="http://schemas.microsoft.com/office/drawing/2014/main" xmlns="" val="10001"/>
                  </a:ext>
                </a:extLst>
              </a:tr>
              <a:tr h="736367">
                <a:tc>
                  <a:txBody>
                    <a:bodyPr/>
                    <a:lstStyle/>
                    <a:p>
                      <a:pPr marL="0" indent="0">
                        <a:buFont typeface="Arial" panose="020B0604020202020204" pitchFamily="34" charset="0"/>
                        <a:buNone/>
                      </a:pPr>
                      <a:r>
                        <a:rPr lang="nl-NL" sz="900" i="0" dirty="0">
                          <a:solidFill>
                            <a:srgbClr val="002060"/>
                          </a:solidFill>
                        </a:rPr>
                        <a:t>Laat</a:t>
                      </a:r>
                      <a:r>
                        <a:rPr lang="nl-NL" sz="900" i="0" baseline="0" dirty="0">
                          <a:solidFill>
                            <a:srgbClr val="002060"/>
                          </a:solidFill>
                        </a:rPr>
                        <a:t> staan welke van toepassing is. </a:t>
                      </a:r>
                      <a:endParaRPr lang="nl-NL" sz="900" i="0" dirty="0">
                        <a:solidFill>
                          <a:srgbClr val="002060"/>
                        </a:solidFill>
                      </a:endParaRPr>
                    </a:p>
                    <a:p>
                      <a:pPr marL="171450" indent="-171450">
                        <a:buFont typeface="Arial" panose="020B0604020202020204" pitchFamily="34" charset="0"/>
                        <a:buChar char="•"/>
                      </a:pPr>
                      <a:r>
                        <a:rPr lang="nl-NL" sz="900" i="1" dirty="0">
                          <a:solidFill>
                            <a:srgbClr val="002060"/>
                          </a:solidFill>
                        </a:rPr>
                        <a:t>Goedkeurende verklaring</a:t>
                      </a:r>
                    </a:p>
                    <a:p>
                      <a:pPr marL="171450" indent="-171450">
                        <a:buFont typeface="Arial" panose="020B0604020202020204" pitchFamily="34" charset="0"/>
                        <a:buChar char="•"/>
                      </a:pPr>
                      <a:r>
                        <a:rPr lang="nl-NL" sz="900" i="1" dirty="0">
                          <a:solidFill>
                            <a:srgbClr val="002060"/>
                          </a:solidFill>
                        </a:rPr>
                        <a:t>Oordeel met beperking</a:t>
                      </a:r>
                    </a:p>
                    <a:p>
                      <a:pPr marL="171450" indent="-171450">
                        <a:buFont typeface="Arial" panose="020B0604020202020204" pitchFamily="34" charset="0"/>
                        <a:buChar char="•"/>
                      </a:pPr>
                      <a:r>
                        <a:rPr lang="nl-NL" sz="900" i="1" dirty="0">
                          <a:solidFill>
                            <a:srgbClr val="002060"/>
                          </a:solidFill>
                        </a:rPr>
                        <a:t>Afkeurende verklaring</a:t>
                      </a:r>
                    </a:p>
                    <a:p>
                      <a:pPr marL="171450" indent="-171450">
                        <a:buFont typeface="Arial" panose="020B0604020202020204" pitchFamily="34" charset="0"/>
                        <a:buChar char="•"/>
                      </a:pPr>
                      <a:r>
                        <a:rPr lang="nl-NL" sz="900" i="1" dirty="0">
                          <a:solidFill>
                            <a:srgbClr val="002060"/>
                          </a:solidFill>
                        </a:rPr>
                        <a:t>Oordeelonthouding</a:t>
                      </a:r>
                    </a:p>
                  </a:txBody>
                  <a:tcPr/>
                </a:tc>
                <a:tc>
                  <a:txBody>
                    <a:bodyPr/>
                    <a:lstStyle/>
                    <a:p>
                      <a:pPr marL="0" indent="0">
                        <a:buFont typeface="+mj-lt"/>
                        <a:buNone/>
                      </a:pPr>
                      <a:r>
                        <a:rPr lang="nl-NL" sz="900" i="1" dirty="0">
                          <a:solidFill>
                            <a:srgbClr val="002060"/>
                          </a:solidFill>
                        </a:rPr>
                        <a:t>Beschrijf</a:t>
                      </a:r>
                      <a:r>
                        <a:rPr lang="nl-NL" sz="900" i="1" baseline="0" dirty="0">
                          <a:solidFill>
                            <a:srgbClr val="002060"/>
                          </a:solidFill>
                        </a:rPr>
                        <a:t> hier (in het kort) de argumentatie van de accountant</a:t>
                      </a:r>
                    </a:p>
                    <a:p>
                      <a:pPr marL="0" indent="0">
                        <a:buFont typeface="+mj-lt"/>
                        <a:buNone/>
                      </a:pPr>
                      <a:endParaRPr lang="nl-NL" sz="900" i="1" baseline="0" dirty="0">
                        <a:solidFill>
                          <a:srgbClr val="002060"/>
                        </a:solidFill>
                      </a:endParaRPr>
                    </a:p>
                    <a:p>
                      <a:pPr marL="0" indent="0">
                        <a:buFont typeface="+mj-lt"/>
                        <a:buNone/>
                      </a:pPr>
                      <a:endParaRPr lang="nl-NL" sz="900" i="1" baseline="0" dirty="0">
                        <a:solidFill>
                          <a:srgbClr val="002060"/>
                        </a:solidFill>
                      </a:endParaRPr>
                    </a:p>
                    <a:p>
                      <a:pPr marL="0" indent="0">
                        <a:buFont typeface="+mj-lt"/>
                        <a:buNone/>
                      </a:pPr>
                      <a:endParaRPr lang="nl-NL" sz="900" i="1" baseline="0" dirty="0">
                        <a:solidFill>
                          <a:srgbClr val="002060"/>
                        </a:solidFill>
                      </a:endParaRPr>
                    </a:p>
                    <a:p>
                      <a:pPr marL="0" indent="0">
                        <a:buFont typeface="+mj-lt"/>
                        <a:buNone/>
                      </a:pPr>
                      <a:endParaRPr lang="nl-NL" sz="900" i="1" baseline="0" dirty="0">
                        <a:solidFill>
                          <a:srgbClr val="002060"/>
                        </a:solidFill>
                      </a:endParaRPr>
                    </a:p>
                    <a:p>
                      <a:pPr marL="0" indent="0">
                        <a:buFont typeface="+mj-lt"/>
                        <a:buNone/>
                      </a:pPr>
                      <a:endParaRPr lang="nl-NL" sz="900" i="1" baseline="0" dirty="0">
                        <a:solidFill>
                          <a:srgbClr val="002060"/>
                        </a:solidFill>
                      </a:endParaRPr>
                    </a:p>
                    <a:p>
                      <a:pPr marL="0" indent="0">
                        <a:buFont typeface="+mj-lt"/>
                        <a:buNone/>
                      </a:pPr>
                      <a:endParaRPr lang="nl-NL" sz="900" i="1" baseline="0" dirty="0">
                        <a:solidFill>
                          <a:srgbClr val="002060"/>
                        </a:solidFill>
                      </a:endParaRPr>
                    </a:p>
                    <a:p>
                      <a:pPr marL="0" indent="0">
                        <a:buFont typeface="+mj-lt"/>
                        <a:buNone/>
                      </a:pPr>
                      <a:endParaRPr lang="nl-NL" sz="900" i="1" dirty="0">
                        <a:solidFill>
                          <a:srgbClr val="002060"/>
                        </a:solidFill>
                      </a:endParaRPr>
                    </a:p>
                  </a:txBody>
                  <a:tcPr/>
                </a:tc>
                <a:extLst>
                  <a:ext uri="{0D108BD9-81ED-4DB2-BD59-A6C34878D82A}">
                    <a16:rowId xmlns:a16="http://schemas.microsoft.com/office/drawing/2014/main" xmlns="" val="10002"/>
                  </a:ext>
                </a:extLst>
              </a:tr>
            </a:tbl>
          </a:graphicData>
        </a:graphic>
      </p:graphicFrame>
      <p:graphicFrame>
        <p:nvGraphicFramePr>
          <p:cNvPr id="5" name="Tabel 4"/>
          <p:cNvGraphicFramePr>
            <a:graphicFrameLocks noGrp="1"/>
          </p:cNvGraphicFramePr>
          <p:nvPr>
            <p:extLst>
              <p:ext uri="{D42A27DB-BD31-4B8C-83A1-F6EECF244321}">
                <p14:modId xmlns:p14="http://schemas.microsoft.com/office/powerpoint/2010/main" val="2192748524"/>
              </p:ext>
            </p:extLst>
          </p:nvPr>
        </p:nvGraphicFramePr>
        <p:xfrm>
          <a:off x="588001" y="4380040"/>
          <a:ext cx="8100000" cy="1728000"/>
        </p:xfrm>
        <a:graphic>
          <a:graphicData uri="http://schemas.openxmlformats.org/drawingml/2006/table">
            <a:tbl>
              <a:tblPr firstRow="1" bandRow="1">
                <a:tableStyleId>{912C8C85-51F0-491E-9774-3900AFEF0FD7}</a:tableStyleId>
              </a:tblPr>
              <a:tblGrid>
                <a:gridCol w="2700000">
                  <a:extLst>
                    <a:ext uri="{9D8B030D-6E8A-4147-A177-3AD203B41FA5}">
                      <a16:colId xmlns:a16="http://schemas.microsoft.com/office/drawing/2014/main" xmlns="" val="20000"/>
                    </a:ext>
                  </a:extLst>
                </a:gridCol>
                <a:gridCol w="2700000">
                  <a:extLst>
                    <a:ext uri="{9D8B030D-6E8A-4147-A177-3AD203B41FA5}">
                      <a16:colId xmlns:a16="http://schemas.microsoft.com/office/drawing/2014/main" xmlns="" val="20001"/>
                    </a:ext>
                  </a:extLst>
                </a:gridCol>
                <a:gridCol w="2700000">
                  <a:extLst>
                    <a:ext uri="{9D8B030D-6E8A-4147-A177-3AD203B41FA5}">
                      <a16:colId xmlns:a16="http://schemas.microsoft.com/office/drawing/2014/main" xmlns="" val="20002"/>
                    </a:ext>
                  </a:extLst>
                </a:gridCol>
              </a:tblGrid>
              <a:tr h="288000">
                <a:tc gridSpan="3">
                  <a:txBody>
                    <a:bodyPr/>
                    <a:lstStyle/>
                    <a:p>
                      <a:r>
                        <a:rPr lang="nl-NL" sz="900" dirty="0">
                          <a:solidFill>
                            <a:srgbClr val="002060"/>
                          </a:solidFill>
                        </a:rPr>
                        <a:t>(2) Accountantscontrole – rechtmatigheid en getrouwheid van de jaarstukken</a:t>
                      </a:r>
                    </a:p>
                  </a:txBody>
                  <a:tcPr>
                    <a:solidFill>
                      <a:srgbClr val="33CCFF"/>
                    </a:solidFill>
                  </a:tcPr>
                </a:tc>
                <a:tc hMerge="1">
                  <a:txBody>
                    <a:bodyPr/>
                    <a:lstStyle/>
                    <a:p>
                      <a:endParaRPr lang="nl-NL" sz="900" dirty="0"/>
                    </a:p>
                  </a:txBody>
                  <a:tcPr/>
                </a:tc>
                <a:tc hMerge="1">
                  <a:txBody>
                    <a:bodyPr/>
                    <a:lstStyle/>
                    <a:p>
                      <a:endParaRPr lang="nl-NL"/>
                    </a:p>
                  </a:txBody>
                  <a:tcPr/>
                </a:tc>
                <a:extLst>
                  <a:ext uri="{0D108BD9-81ED-4DB2-BD59-A6C34878D82A}">
                    <a16:rowId xmlns:a16="http://schemas.microsoft.com/office/drawing/2014/main" xmlns="" val="10000"/>
                  </a:ext>
                </a:extLst>
              </a:tr>
              <a:tr h="288000">
                <a:tc>
                  <a:txBody>
                    <a:bodyPr/>
                    <a:lstStyle/>
                    <a:p>
                      <a:r>
                        <a:rPr lang="nl-NL" sz="900" b="1" dirty="0">
                          <a:solidFill>
                            <a:srgbClr val="002060"/>
                          </a:solidFill>
                        </a:rPr>
                        <a:t>Overzicht fouten en onzekerheden*</a:t>
                      </a:r>
                    </a:p>
                  </a:txBody>
                  <a:tcPr/>
                </a:tc>
                <a:tc gridSpan="2">
                  <a:txBody>
                    <a:bodyPr/>
                    <a:lstStyle/>
                    <a:p>
                      <a:endParaRPr lang="nl-NL" sz="900" b="1" dirty="0">
                        <a:solidFill>
                          <a:srgbClr val="002060"/>
                        </a:solidFill>
                      </a:endParaRPr>
                    </a:p>
                  </a:txBody>
                  <a:tcPr/>
                </a:tc>
                <a:tc hMerge="1">
                  <a:txBody>
                    <a:bodyPr/>
                    <a:lstStyle/>
                    <a:p>
                      <a:endParaRPr lang="nl-NL"/>
                    </a:p>
                  </a:txBody>
                  <a:tcPr/>
                </a:tc>
                <a:extLst>
                  <a:ext uri="{0D108BD9-81ED-4DB2-BD59-A6C34878D82A}">
                    <a16:rowId xmlns:a16="http://schemas.microsoft.com/office/drawing/2014/main" xmlns="" val="10001"/>
                  </a:ext>
                </a:extLst>
              </a:tr>
              <a:tr h="288000">
                <a:tc>
                  <a:txBody>
                    <a:bodyPr/>
                    <a:lstStyle/>
                    <a:p>
                      <a:pPr marL="0" indent="0">
                        <a:buFont typeface="Arial" panose="020B0604020202020204" pitchFamily="34" charset="0"/>
                        <a:buNone/>
                      </a:pPr>
                      <a:endParaRPr lang="nl-NL" sz="900" i="1" dirty="0">
                        <a:solidFill>
                          <a:srgbClr val="002060"/>
                        </a:solidFill>
                      </a:endParaRPr>
                    </a:p>
                  </a:txBody>
                  <a:tcPr>
                    <a:lnR w="12700" cap="flat" cmpd="sng" algn="ctr">
                      <a:solidFill>
                        <a:schemeClr val="accent2"/>
                      </a:solidFill>
                      <a:prstDash val="solid"/>
                      <a:round/>
                      <a:headEnd type="none" w="med" len="med"/>
                      <a:tailEnd type="none" w="med" len="med"/>
                    </a:lnR>
                  </a:tcPr>
                </a:tc>
                <a:tc>
                  <a:txBody>
                    <a:bodyPr/>
                    <a:lstStyle/>
                    <a:p>
                      <a:pPr marL="0" indent="0">
                        <a:buFont typeface="+mj-lt"/>
                        <a:buNone/>
                      </a:pPr>
                      <a:r>
                        <a:rPr lang="nl-NL" sz="900" i="0" u="sng" dirty="0">
                          <a:solidFill>
                            <a:srgbClr val="002060"/>
                          </a:solidFill>
                        </a:rPr>
                        <a:t>Fouten</a:t>
                      </a:r>
                    </a:p>
                  </a:txBody>
                  <a:tcPr>
                    <a:lnL w="12700" cap="flat" cmpd="sng" algn="ctr">
                      <a:solidFill>
                        <a:schemeClr val="accent2"/>
                      </a:solidFill>
                      <a:prstDash val="solid"/>
                      <a:round/>
                      <a:headEnd type="none" w="med" len="med"/>
                      <a:tailEnd type="none" w="med" len="med"/>
                    </a:lnL>
                  </a:tcPr>
                </a:tc>
                <a:tc>
                  <a:txBody>
                    <a:bodyPr/>
                    <a:lstStyle/>
                    <a:p>
                      <a:pPr marL="0" indent="0">
                        <a:buFont typeface="+mj-lt"/>
                        <a:buNone/>
                      </a:pPr>
                      <a:r>
                        <a:rPr lang="nl-NL" sz="900" i="0" u="sng" dirty="0">
                          <a:solidFill>
                            <a:srgbClr val="002060"/>
                          </a:solidFill>
                        </a:rPr>
                        <a:t>Onzekerheden</a:t>
                      </a:r>
                    </a:p>
                  </a:txBody>
                  <a:tcPr/>
                </a:tc>
                <a:extLst>
                  <a:ext uri="{0D108BD9-81ED-4DB2-BD59-A6C34878D82A}">
                    <a16:rowId xmlns:a16="http://schemas.microsoft.com/office/drawing/2014/main" xmlns="" val="10002"/>
                  </a:ext>
                </a:extLst>
              </a:tr>
              <a:tr h="288000">
                <a:tc>
                  <a:txBody>
                    <a:bodyPr/>
                    <a:lstStyle/>
                    <a:p>
                      <a:pPr marL="0" indent="0">
                        <a:buFont typeface="Arial" panose="020B0604020202020204" pitchFamily="34" charset="0"/>
                        <a:buNone/>
                      </a:pPr>
                      <a:r>
                        <a:rPr lang="nl-NL" sz="900" i="0" u="sng" dirty="0">
                          <a:solidFill>
                            <a:srgbClr val="002060"/>
                          </a:solidFill>
                        </a:rPr>
                        <a:t>Getrouwheid</a:t>
                      </a:r>
                    </a:p>
                  </a:txBody>
                  <a:tcPr>
                    <a:lnR w="12700" cap="flat" cmpd="sng" algn="ctr">
                      <a:solidFill>
                        <a:schemeClr val="accent2"/>
                      </a:solidFill>
                      <a:prstDash val="solid"/>
                      <a:round/>
                      <a:headEnd type="none" w="med" len="med"/>
                      <a:tailEnd type="none" w="med" len="med"/>
                    </a:lnR>
                  </a:tcPr>
                </a:tc>
                <a:tc>
                  <a:txBody>
                    <a:bodyPr/>
                    <a:lstStyle/>
                    <a:p>
                      <a:pPr marL="0" indent="0">
                        <a:buFont typeface="+mj-lt"/>
                        <a:buNone/>
                      </a:pPr>
                      <a:endParaRPr lang="nl-NL" sz="900" i="0" dirty="0">
                        <a:solidFill>
                          <a:srgbClr val="002060"/>
                        </a:solidFill>
                      </a:endParaRPr>
                    </a:p>
                  </a:txBody>
                  <a:tcPr>
                    <a:lnL w="12700" cap="flat" cmpd="sng" algn="ctr">
                      <a:solidFill>
                        <a:schemeClr val="accent2"/>
                      </a:solidFill>
                      <a:prstDash val="solid"/>
                      <a:round/>
                      <a:headEnd type="none" w="med" len="med"/>
                      <a:tailEnd type="none" w="med" len="med"/>
                    </a:lnL>
                  </a:tcPr>
                </a:tc>
                <a:tc>
                  <a:txBody>
                    <a:bodyPr/>
                    <a:lstStyle/>
                    <a:p>
                      <a:pPr marL="0" indent="0">
                        <a:buFont typeface="+mj-lt"/>
                        <a:buNone/>
                      </a:pPr>
                      <a:endParaRPr lang="nl-NL" sz="900" i="0" dirty="0">
                        <a:solidFill>
                          <a:srgbClr val="002060"/>
                        </a:solidFill>
                      </a:endParaRPr>
                    </a:p>
                  </a:txBody>
                  <a:tcPr/>
                </a:tc>
                <a:extLst>
                  <a:ext uri="{0D108BD9-81ED-4DB2-BD59-A6C34878D82A}">
                    <a16:rowId xmlns:a16="http://schemas.microsoft.com/office/drawing/2014/main" xmlns="" val="10003"/>
                  </a:ext>
                </a:extLst>
              </a:tr>
              <a:tr h="288000">
                <a:tc>
                  <a:txBody>
                    <a:bodyPr/>
                    <a:lstStyle/>
                    <a:p>
                      <a:pPr marL="0" indent="0">
                        <a:buFont typeface="Arial" panose="020B0604020202020204" pitchFamily="34" charset="0"/>
                        <a:buNone/>
                      </a:pPr>
                      <a:r>
                        <a:rPr lang="nl-NL" sz="900" i="0" u="sng" dirty="0">
                          <a:solidFill>
                            <a:srgbClr val="002060"/>
                          </a:solidFill>
                        </a:rPr>
                        <a:t>Rechtmatigheid</a:t>
                      </a:r>
                    </a:p>
                  </a:txBody>
                  <a:tcPr>
                    <a:lnR w="12700" cap="flat" cmpd="sng" algn="ctr">
                      <a:solidFill>
                        <a:schemeClr val="accent2"/>
                      </a:solidFill>
                      <a:prstDash val="solid"/>
                      <a:round/>
                      <a:headEnd type="none" w="med" len="med"/>
                      <a:tailEnd type="none" w="med" len="med"/>
                    </a:lnR>
                  </a:tcPr>
                </a:tc>
                <a:tc>
                  <a:txBody>
                    <a:bodyPr/>
                    <a:lstStyle/>
                    <a:p>
                      <a:pPr marL="0" indent="0">
                        <a:buFont typeface="+mj-lt"/>
                        <a:buNone/>
                      </a:pPr>
                      <a:endParaRPr lang="nl-NL" sz="900" i="0" dirty="0">
                        <a:solidFill>
                          <a:srgbClr val="002060"/>
                        </a:solidFill>
                      </a:endParaRPr>
                    </a:p>
                  </a:txBody>
                  <a:tcPr>
                    <a:lnL w="12700" cap="flat" cmpd="sng" algn="ctr">
                      <a:solidFill>
                        <a:schemeClr val="accent2"/>
                      </a:solidFill>
                      <a:prstDash val="solid"/>
                      <a:round/>
                      <a:headEnd type="none" w="med" len="med"/>
                      <a:tailEnd type="none" w="med" len="med"/>
                    </a:lnL>
                  </a:tcPr>
                </a:tc>
                <a:tc>
                  <a:txBody>
                    <a:bodyPr/>
                    <a:lstStyle/>
                    <a:p>
                      <a:pPr marL="0" indent="0">
                        <a:buFont typeface="+mj-lt"/>
                        <a:buNone/>
                      </a:pPr>
                      <a:endParaRPr lang="nl-NL" sz="900" i="0" dirty="0">
                        <a:solidFill>
                          <a:srgbClr val="002060"/>
                        </a:solidFill>
                      </a:endParaRPr>
                    </a:p>
                  </a:txBody>
                  <a:tcPr/>
                </a:tc>
                <a:extLst>
                  <a:ext uri="{0D108BD9-81ED-4DB2-BD59-A6C34878D82A}">
                    <a16:rowId xmlns:a16="http://schemas.microsoft.com/office/drawing/2014/main" xmlns="" val="10004"/>
                  </a:ext>
                </a:extLst>
              </a:tr>
              <a:tr h="288000">
                <a:tc gridSpan="3">
                  <a:txBody>
                    <a:bodyPr/>
                    <a:lstStyle/>
                    <a:p>
                      <a:pPr marL="0" indent="0">
                        <a:buFont typeface="Arial" panose="020B0604020202020204" pitchFamily="34" charset="0"/>
                        <a:buNone/>
                      </a:pPr>
                      <a:r>
                        <a:rPr lang="nl-NL" sz="600" i="0" u="none" dirty="0">
                          <a:solidFill>
                            <a:srgbClr val="FF0000"/>
                          </a:solidFill>
                        </a:rPr>
                        <a:t>*Bij</a:t>
                      </a:r>
                      <a:r>
                        <a:rPr lang="nl-NL" sz="600" i="0" u="none" baseline="0" dirty="0">
                          <a:solidFill>
                            <a:srgbClr val="FF0000"/>
                          </a:solidFill>
                        </a:rPr>
                        <a:t> deze tabel moet worden opgemerkt dat een getrouwheidsfout of –onzekerheid altijd een rechtmatigheidsfout- of onzekerheid is, omdat dit afwijkingen zijn van de verslaggevingsvoorschriften (BBV). </a:t>
                      </a:r>
                      <a:endParaRPr lang="nl-NL" sz="600" i="0" u="none" dirty="0">
                        <a:solidFill>
                          <a:srgbClr val="FF0000"/>
                        </a:solidFill>
                      </a:endParaRPr>
                    </a:p>
                  </a:txBody>
                  <a:tcPr anchor="b">
                    <a:lnL w="9525" cap="flat" cmpd="sng" algn="ctr">
                      <a:noFill/>
                      <a:prstDash val="solid"/>
                    </a:lnL>
                    <a:lnR w="9525" cap="flat" cmpd="sng" algn="ctr">
                      <a:noFill/>
                      <a:prstDash val="solid"/>
                    </a:lnR>
                    <a:lnB w="9525" cap="flat" cmpd="sng" algn="ctr">
                      <a:noFill/>
                      <a:prstDash val="solid"/>
                    </a:lnB>
                  </a:tcPr>
                </a:tc>
                <a:tc hMerge="1">
                  <a:txBody>
                    <a:bodyPr/>
                    <a:lstStyle/>
                    <a:p>
                      <a:pPr marL="0" indent="0">
                        <a:buFont typeface="+mj-lt"/>
                        <a:buNone/>
                      </a:pPr>
                      <a:endParaRPr lang="nl-NL" sz="900" i="0" dirty="0"/>
                    </a:p>
                  </a:txBody>
                  <a:tcPr/>
                </a:tc>
                <a:tc hMerge="1">
                  <a:txBody>
                    <a:bodyPr/>
                    <a:lstStyle/>
                    <a:p>
                      <a:pPr marL="0" indent="0">
                        <a:buFont typeface="+mj-lt"/>
                        <a:buNone/>
                      </a:pPr>
                      <a:endParaRPr lang="nl-NL" sz="900" i="0" dirty="0"/>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253892793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van de auditcommissie?</a:t>
            </a:r>
          </a:p>
        </p:txBody>
      </p:sp>
      <p:graphicFrame>
        <p:nvGraphicFramePr>
          <p:cNvPr id="5" name="Tabel 4"/>
          <p:cNvGraphicFramePr>
            <a:graphicFrameLocks noGrp="1"/>
          </p:cNvGraphicFramePr>
          <p:nvPr>
            <p:extLst>
              <p:ext uri="{D42A27DB-BD31-4B8C-83A1-F6EECF244321}">
                <p14:modId xmlns:p14="http://schemas.microsoft.com/office/powerpoint/2010/main" val="2767000316"/>
              </p:ext>
            </p:extLst>
          </p:nvPr>
        </p:nvGraphicFramePr>
        <p:xfrm>
          <a:off x="588000" y="2244472"/>
          <a:ext cx="11016000" cy="2926840"/>
        </p:xfrm>
        <a:graphic>
          <a:graphicData uri="http://schemas.openxmlformats.org/drawingml/2006/table">
            <a:tbl>
              <a:tblPr firstRow="1" bandRow="1">
                <a:tableStyleId>{912C8C85-51F0-491E-9774-3900AFEF0FD7}</a:tableStyleId>
              </a:tblPr>
              <a:tblGrid>
                <a:gridCol w="467440">
                  <a:extLst>
                    <a:ext uri="{9D8B030D-6E8A-4147-A177-3AD203B41FA5}">
                      <a16:colId xmlns:a16="http://schemas.microsoft.com/office/drawing/2014/main" xmlns="" val="20000"/>
                    </a:ext>
                  </a:extLst>
                </a:gridCol>
                <a:gridCol w="4608512">
                  <a:extLst>
                    <a:ext uri="{9D8B030D-6E8A-4147-A177-3AD203B41FA5}">
                      <a16:colId xmlns:a16="http://schemas.microsoft.com/office/drawing/2014/main" xmlns="" val="20001"/>
                    </a:ext>
                  </a:extLst>
                </a:gridCol>
                <a:gridCol w="5940048">
                  <a:extLst>
                    <a:ext uri="{9D8B030D-6E8A-4147-A177-3AD203B41FA5}">
                      <a16:colId xmlns:a16="http://schemas.microsoft.com/office/drawing/2014/main" xmlns="" val="20002"/>
                    </a:ext>
                  </a:extLst>
                </a:gridCol>
              </a:tblGrid>
              <a:tr h="288000">
                <a:tc gridSpan="3">
                  <a:txBody>
                    <a:bodyPr/>
                    <a:lstStyle/>
                    <a:p>
                      <a:r>
                        <a:rPr lang="nl-NL" sz="900" dirty="0">
                          <a:solidFill>
                            <a:srgbClr val="002060"/>
                          </a:solidFill>
                        </a:rPr>
                        <a:t>Verslag</a:t>
                      </a:r>
                      <a:r>
                        <a:rPr lang="nl-NL" sz="900" baseline="0" dirty="0">
                          <a:solidFill>
                            <a:srgbClr val="002060"/>
                          </a:solidFill>
                        </a:rPr>
                        <a:t> van de auditcommissie over de jaarrekening 20xx</a:t>
                      </a:r>
                      <a:endParaRPr lang="nl-NL" sz="900" dirty="0">
                        <a:solidFill>
                          <a:srgbClr val="002060"/>
                        </a:solidFill>
                      </a:endParaRPr>
                    </a:p>
                  </a:txBody>
                  <a:tcPr>
                    <a:solidFill>
                      <a:srgbClr val="33CCFF"/>
                    </a:solidFill>
                  </a:tcPr>
                </a:tc>
                <a:tc hMerge="1">
                  <a:txBody>
                    <a:bodyPr/>
                    <a:lstStyle/>
                    <a:p>
                      <a:endParaRPr lang="nl-NL"/>
                    </a:p>
                  </a:txBody>
                  <a:tcPr/>
                </a:tc>
                <a:tc hMerge="1">
                  <a:txBody>
                    <a:bodyPr/>
                    <a:lstStyle/>
                    <a:p>
                      <a:endParaRPr lang="nl-NL" sz="900" dirty="0"/>
                    </a:p>
                  </a:txBody>
                  <a:tcPr/>
                </a:tc>
                <a:extLst>
                  <a:ext uri="{0D108BD9-81ED-4DB2-BD59-A6C34878D82A}">
                    <a16:rowId xmlns:a16="http://schemas.microsoft.com/office/drawing/2014/main" xmlns="" val="10000"/>
                  </a:ext>
                </a:extLst>
              </a:tr>
              <a:tr h="288000">
                <a:tc gridSpan="3">
                  <a:txBody>
                    <a:bodyPr/>
                    <a:lstStyle/>
                    <a:p>
                      <a:r>
                        <a:rPr lang="nl-NL" sz="900" b="1" dirty="0">
                          <a:solidFill>
                            <a:srgbClr val="002060"/>
                          </a:solidFill>
                        </a:rPr>
                        <a:t>Advies ter vaststelling van de gemeenterekening</a:t>
                      </a:r>
                    </a:p>
                  </a:txBody>
                  <a:tcPr/>
                </a:tc>
                <a:tc hMerge="1">
                  <a:txBody>
                    <a:bodyPr/>
                    <a:lstStyle/>
                    <a:p>
                      <a:endParaRPr lang="nl-NL"/>
                    </a:p>
                  </a:txBody>
                  <a:tcPr/>
                </a:tc>
                <a:tc hMerge="1">
                  <a:txBody>
                    <a:bodyPr/>
                    <a:lstStyle/>
                    <a:p>
                      <a:pPr marL="0" indent="0">
                        <a:buFont typeface="+mj-lt"/>
                        <a:buNone/>
                      </a:pPr>
                      <a:endParaRPr lang="nl-NL" sz="900" b="1" dirty="0"/>
                    </a:p>
                  </a:txBody>
                  <a:tcPr/>
                </a:tc>
                <a:extLst>
                  <a:ext uri="{0D108BD9-81ED-4DB2-BD59-A6C34878D82A}">
                    <a16:rowId xmlns:a16="http://schemas.microsoft.com/office/drawing/2014/main" xmlns="" val="10001"/>
                  </a:ext>
                </a:extLst>
              </a:tr>
              <a:tr h="370840">
                <a:tc gridSpan="3">
                  <a:txBody>
                    <a:bodyPr/>
                    <a:lstStyle/>
                    <a:p>
                      <a:r>
                        <a:rPr lang="nl-NL" sz="900" dirty="0">
                          <a:solidFill>
                            <a:srgbClr val="002060"/>
                          </a:solidFill>
                        </a:rPr>
                        <a:t>De</a:t>
                      </a:r>
                      <a:r>
                        <a:rPr lang="nl-NL" sz="900" baseline="0" dirty="0">
                          <a:solidFill>
                            <a:srgbClr val="002060"/>
                          </a:solidFill>
                        </a:rPr>
                        <a:t> auditcommissie adviseert de gemeenteraad, gelet op de accountantscontrole om de jaarrekening </a:t>
                      </a:r>
                      <a:r>
                        <a:rPr lang="nl-NL" sz="900" b="1" baseline="0" dirty="0">
                          <a:solidFill>
                            <a:srgbClr val="00B050"/>
                          </a:solidFill>
                        </a:rPr>
                        <a:t>wel</a:t>
                      </a:r>
                      <a:r>
                        <a:rPr lang="nl-NL" sz="900" baseline="0" dirty="0">
                          <a:solidFill>
                            <a:srgbClr val="002060"/>
                          </a:solidFill>
                        </a:rPr>
                        <a:t>/ </a:t>
                      </a:r>
                      <a:r>
                        <a:rPr lang="nl-NL" sz="900" b="1" baseline="0" dirty="0">
                          <a:solidFill>
                            <a:srgbClr val="FF0000"/>
                          </a:solidFill>
                        </a:rPr>
                        <a:t>niet</a:t>
                      </a:r>
                      <a:r>
                        <a:rPr lang="nl-NL" sz="900" baseline="0" dirty="0">
                          <a:solidFill>
                            <a:srgbClr val="FF0000"/>
                          </a:solidFill>
                        </a:rPr>
                        <a:t> </a:t>
                      </a:r>
                      <a:r>
                        <a:rPr lang="nl-NL" sz="900" baseline="0" dirty="0">
                          <a:solidFill>
                            <a:srgbClr val="002060"/>
                          </a:solidFill>
                        </a:rPr>
                        <a:t>vast te stellen. (Weghalen wat van toepassing is). </a:t>
                      </a:r>
                      <a:endParaRPr lang="nl-NL" sz="900" dirty="0">
                        <a:solidFill>
                          <a:srgbClr val="002060"/>
                        </a:solidFill>
                      </a:endParaRPr>
                    </a:p>
                  </a:txBody>
                  <a:tcPr/>
                </a:tc>
                <a:tc hMerge="1">
                  <a:txBody>
                    <a:bodyPr/>
                    <a:lstStyle/>
                    <a:p>
                      <a:endParaRPr lang="nl-NL"/>
                    </a:p>
                  </a:txBody>
                  <a:tcPr/>
                </a:tc>
                <a:tc hMerge="1">
                  <a:txBody>
                    <a:bodyPr/>
                    <a:lstStyle/>
                    <a:p>
                      <a:pPr marL="0" indent="0">
                        <a:buFont typeface="+mj-lt"/>
                        <a:buNone/>
                      </a:pPr>
                      <a:endParaRPr lang="nl-NL" sz="900" dirty="0"/>
                    </a:p>
                  </a:txBody>
                  <a:tcPr/>
                </a:tc>
                <a:extLst>
                  <a:ext uri="{0D108BD9-81ED-4DB2-BD59-A6C34878D82A}">
                    <a16:rowId xmlns:a16="http://schemas.microsoft.com/office/drawing/2014/main" xmlns="" val="10002"/>
                  </a:ext>
                </a:extLst>
              </a:tr>
              <a:tr h="252000">
                <a:tc gridSpan="3">
                  <a:txBody>
                    <a:bodyPr/>
                    <a:lstStyle/>
                    <a:p>
                      <a:endParaRPr lang="nl-NL" sz="900" dirty="0">
                        <a:solidFill>
                          <a:srgbClr val="002060"/>
                        </a:solidFill>
                      </a:endParaRPr>
                    </a:p>
                  </a:txBody>
                  <a:tcPr/>
                </a:tc>
                <a:tc hMerge="1">
                  <a:txBody>
                    <a:bodyPr/>
                    <a:lstStyle/>
                    <a:p>
                      <a:endParaRPr lang="nl-NL"/>
                    </a:p>
                  </a:txBody>
                  <a:tcPr/>
                </a:tc>
                <a:tc hMerge="1">
                  <a:txBody>
                    <a:bodyPr/>
                    <a:lstStyle/>
                    <a:p>
                      <a:endParaRPr lang="nl-NL" sz="900" dirty="0"/>
                    </a:p>
                  </a:txBody>
                  <a:tcPr/>
                </a:tc>
                <a:extLst>
                  <a:ext uri="{0D108BD9-81ED-4DB2-BD59-A6C34878D82A}">
                    <a16:rowId xmlns:a16="http://schemas.microsoft.com/office/drawing/2014/main" xmlns="" val="10003"/>
                  </a:ext>
                </a:extLst>
              </a:tr>
              <a:tr h="288000">
                <a:tc gridSpan="2">
                  <a:txBody>
                    <a:bodyPr/>
                    <a:lstStyle/>
                    <a:p>
                      <a:r>
                        <a:rPr lang="nl-NL" sz="900" b="1" dirty="0">
                          <a:solidFill>
                            <a:srgbClr val="002060"/>
                          </a:solidFill>
                        </a:rPr>
                        <a:t>Aanbevelingen ter verbetering van de jaarrekening en het financiële beheer</a:t>
                      </a:r>
                    </a:p>
                  </a:txBody>
                  <a:tcPr/>
                </a:tc>
                <a:tc hMerge="1">
                  <a:txBody>
                    <a:bodyPr/>
                    <a:lstStyle/>
                    <a:p>
                      <a:endParaRPr lang="nl-NL"/>
                    </a:p>
                  </a:txBody>
                  <a:tcPr/>
                </a:tc>
                <a:tc>
                  <a:txBody>
                    <a:bodyPr/>
                    <a:lstStyle/>
                    <a:p>
                      <a:pPr marL="0" indent="0">
                        <a:buFont typeface="+mj-lt"/>
                        <a:buNone/>
                      </a:pPr>
                      <a:endParaRPr lang="nl-NL" sz="900" dirty="0"/>
                    </a:p>
                  </a:txBody>
                  <a:tcPr/>
                </a:tc>
                <a:extLst>
                  <a:ext uri="{0D108BD9-81ED-4DB2-BD59-A6C34878D82A}">
                    <a16:rowId xmlns:a16="http://schemas.microsoft.com/office/drawing/2014/main" xmlns="" val="10004"/>
                  </a:ext>
                </a:extLst>
              </a:tr>
              <a:tr h="288000">
                <a:tc>
                  <a:txBody>
                    <a:bodyPr/>
                    <a:lstStyle/>
                    <a:p>
                      <a:r>
                        <a:rPr lang="nl-NL" sz="900" dirty="0">
                          <a:solidFill>
                            <a:srgbClr val="002060"/>
                          </a:solidFill>
                        </a:rPr>
                        <a:t>1.</a:t>
                      </a:r>
                    </a:p>
                  </a:txBody>
                  <a:tcPr/>
                </a:tc>
                <a:tc gridSpan="2">
                  <a:txBody>
                    <a:bodyPr/>
                    <a:lstStyle/>
                    <a:p>
                      <a:endParaRPr lang="nl-NL" sz="900" dirty="0">
                        <a:solidFill>
                          <a:srgbClr val="002060"/>
                        </a:solidFill>
                      </a:endParaRPr>
                    </a:p>
                  </a:txBody>
                  <a:tcPr/>
                </a:tc>
                <a:tc hMerge="1">
                  <a:txBody>
                    <a:bodyPr/>
                    <a:lstStyle/>
                    <a:p>
                      <a:endParaRPr lang="nl-NL" sz="900" dirty="0"/>
                    </a:p>
                  </a:txBody>
                  <a:tcPr/>
                </a:tc>
                <a:extLst>
                  <a:ext uri="{0D108BD9-81ED-4DB2-BD59-A6C34878D82A}">
                    <a16:rowId xmlns:a16="http://schemas.microsoft.com/office/drawing/2014/main" xmlns="" val="10005"/>
                  </a:ext>
                </a:extLst>
              </a:tr>
              <a:tr h="288000">
                <a:tc>
                  <a:txBody>
                    <a:bodyPr/>
                    <a:lstStyle/>
                    <a:p>
                      <a:r>
                        <a:rPr lang="nl-NL" sz="900" dirty="0">
                          <a:solidFill>
                            <a:srgbClr val="002060"/>
                          </a:solidFill>
                        </a:rPr>
                        <a:t>2.</a:t>
                      </a:r>
                    </a:p>
                  </a:txBody>
                  <a:tcPr/>
                </a:tc>
                <a:tc gridSpan="2">
                  <a:txBody>
                    <a:bodyPr/>
                    <a:lstStyle/>
                    <a:p>
                      <a:endParaRPr lang="nl-NL" sz="900" dirty="0">
                        <a:solidFill>
                          <a:srgbClr val="002060"/>
                        </a:solidFill>
                      </a:endParaRPr>
                    </a:p>
                  </a:txBody>
                  <a:tcPr/>
                </a:tc>
                <a:tc hMerge="1">
                  <a:txBody>
                    <a:bodyPr/>
                    <a:lstStyle/>
                    <a:p>
                      <a:endParaRPr lang="nl-NL" sz="900" dirty="0"/>
                    </a:p>
                  </a:txBody>
                  <a:tcPr/>
                </a:tc>
                <a:extLst>
                  <a:ext uri="{0D108BD9-81ED-4DB2-BD59-A6C34878D82A}">
                    <a16:rowId xmlns:a16="http://schemas.microsoft.com/office/drawing/2014/main" xmlns="" val="10006"/>
                  </a:ext>
                </a:extLst>
              </a:tr>
              <a:tr h="288000">
                <a:tc>
                  <a:txBody>
                    <a:bodyPr/>
                    <a:lstStyle/>
                    <a:p>
                      <a:r>
                        <a:rPr lang="nl-NL" sz="900" dirty="0">
                          <a:solidFill>
                            <a:srgbClr val="002060"/>
                          </a:solidFill>
                        </a:rPr>
                        <a:t>3.</a:t>
                      </a:r>
                    </a:p>
                  </a:txBody>
                  <a:tcPr/>
                </a:tc>
                <a:tc gridSpan="2">
                  <a:txBody>
                    <a:bodyPr/>
                    <a:lstStyle/>
                    <a:p>
                      <a:endParaRPr lang="nl-NL" sz="900" dirty="0">
                        <a:solidFill>
                          <a:srgbClr val="002060"/>
                        </a:solidFill>
                      </a:endParaRPr>
                    </a:p>
                  </a:txBody>
                  <a:tcPr/>
                </a:tc>
                <a:tc hMerge="1">
                  <a:txBody>
                    <a:bodyPr/>
                    <a:lstStyle/>
                    <a:p>
                      <a:endParaRPr lang="nl-NL" sz="900" dirty="0"/>
                    </a:p>
                  </a:txBody>
                  <a:tcPr/>
                </a:tc>
                <a:extLst>
                  <a:ext uri="{0D108BD9-81ED-4DB2-BD59-A6C34878D82A}">
                    <a16:rowId xmlns:a16="http://schemas.microsoft.com/office/drawing/2014/main" xmlns="" val="10007"/>
                  </a:ext>
                </a:extLst>
              </a:tr>
              <a:tr h="288000">
                <a:tc>
                  <a:txBody>
                    <a:bodyPr/>
                    <a:lstStyle/>
                    <a:p>
                      <a:r>
                        <a:rPr lang="nl-NL" sz="900" dirty="0">
                          <a:solidFill>
                            <a:srgbClr val="002060"/>
                          </a:solidFill>
                        </a:rPr>
                        <a:t>4.</a:t>
                      </a:r>
                    </a:p>
                  </a:txBody>
                  <a:tcPr/>
                </a:tc>
                <a:tc gridSpan="2">
                  <a:txBody>
                    <a:bodyPr/>
                    <a:lstStyle/>
                    <a:p>
                      <a:endParaRPr lang="nl-NL" sz="900" dirty="0">
                        <a:solidFill>
                          <a:srgbClr val="002060"/>
                        </a:solidFill>
                      </a:endParaRPr>
                    </a:p>
                  </a:txBody>
                  <a:tcPr/>
                </a:tc>
                <a:tc hMerge="1">
                  <a:txBody>
                    <a:bodyPr/>
                    <a:lstStyle/>
                    <a:p>
                      <a:endParaRPr lang="nl-NL" sz="900" dirty="0"/>
                    </a:p>
                  </a:txBody>
                  <a:tcPr/>
                </a:tc>
                <a:extLst>
                  <a:ext uri="{0D108BD9-81ED-4DB2-BD59-A6C34878D82A}">
                    <a16:rowId xmlns:a16="http://schemas.microsoft.com/office/drawing/2014/main" xmlns="" val="10008"/>
                  </a:ext>
                </a:extLst>
              </a:tr>
              <a:tr h="288000">
                <a:tc>
                  <a:txBody>
                    <a:bodyPr/>
                    <a:lstStyle/>
                    <a:p>
                      <a:r>
                        <a:rPr lang="nl-NL" sz="900" dirty="0">
                          <a:solidFill>
                            <a:srgbClr val="002060"/>
                          </a:solidFill>
                        </a:rPr>
                        <a:t>5.</a:t>
                      </a:r>
                    </a:p>
                  </a:txBody>
                  <a:tcPr/>
                </a:tc>
                <a:tc gridSpan="2">
                  <a:txBody>
                    <a:bodyPr/>
                    <a:lstStyle/>
                    <a:p>
                      <a:endParaRPr lang="nl-NL" sz="900" dirty="0">
                        <a:solidFill>
                          <a:srgbClr val="002060"/>
                        </a:solidFill>
                      </a:endParaRPr>
                    </a:p>
                  </a:txBody>
                  <a:tcPr/>
                </a:tc>
                <a:tc hMerge="1">
                  <a:txBody>
                    <a:bodyPr/>
                    <a:lstStyle/>
                    <a:p>
                      <a:endParaRPr lang="nl-NL"/>
                    </a:p>
                  </a:txBody>
                  <a:tcPr/>
                </a:tc>
                <a:extLst>
                  <a:ext uri="{0D108BD9-81ED-4DB2-BD59-A6C34878D82A}">
                    <a16:rowId xmlns:a16="http://schemas.microsoft.com/office/drawing/2014/main" xmlns="" val="10009"/>
                  </a:ext>
                </a:extLst>
              </a:tr>
            </a:tbl>
          </a:graphicData>
        </a:graphic>
      </p:graphicFrame>
    </p:spTree>
    <p:extLst>
      <p:ext uri="{BB962C8B-B14F-4D97-AF65-F5344CB8AC3E}">
        <p14:creationId xmlns:p14="http://schemas.microsoft.com/office/powerpoint/2010/main" val="179385438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rechtmatig-, doelmatig- en doeltreffendheid?</a:t>
            </a:r>
          </a:p>
        </p:txBody>
      </p:sp>
      <p:graphicFrame>
        <p:nvGraphicFramePr>
          <p:cNvPr id="4" name="Tabel 3"/>
          <p:cNvGraphicFramePr>
            <a:graphicFrameLocks noGrp="1"/>
          </p:cNvGraphicFramePr>
          <p:nvPr>
            <p:extLst>
              <p:ext uri="{D42A27DB-BD31-4B8C-83A1-F6EECF244321}">
                <p14:modId xmlns:p14="http://schemas.microsoft.com/office/powerpoint/2010/main" val="140540379"/>
              </p:ext>
            </p:extLst>
          </p:nvPr>
        </p:nvGraphicFramePr>
        <p:xfrm>
          <a:off x="588000" y="2244472"/>
          <a:ext cx="11016002" cy="2955000"/>
        </p:xfrm>
        <a:graphic>
          <a:graphicData uri="http://schemas.openxmlformats.org/drawingml/2006/table">
            <a:tbl>
              <a:tblPr firstRow="1" bandRow="1">
                <a:tableStyleId>{912C8C85-51F0-491E-9774-3900AFEF0FD7}</a:tableStyleId>
              </a:tblPr>
              <a:tblGrid>
                <a:gridCol w="2411656">
                  <a:extLst>
                    <a:ext uri="{9D8B030D-6E8A-4147-A177-3AD203B41FA5}">
                      <a16:colId xmlns:a16="http://schemas.microsoft.com/office/drawing/2014/main" xmlns="" val="20000"/>
                    </a:ext>
                  </a:extLst>
                </a:gridCol>
                <a:gridCol w="1656184">
                  <a:extLst>
                    <a:ext uri="{9D8B030D-6E8A-4147-A177-3AD203B41FA5}">
                      <a16:colId xmlns:a16="http://schemas.microsoft.com/office/drawing/2014/main" xmlns="" val="20001"/>
                    </a:ext>
                  </a:extLst>
                </a:gridCol>
                <a:gridCol w="2736304">
                  <a:extLst>
                    <a:ext uri="{9D8B030D-6E8A-4147-A177-3AD203B41FA5}">
                      <a16:colId xmlns:a16="http://schemas.microsoft.com/office/drawing/2014/main" xmlns="" val="20002"/>
                    </a:ext>
                  </a:extLst>
                </a:gridCol>
                <a:gridCol w="4211858">
                  <a:extLst>
                    <a:ext uri="{9D8B030D-6E8A-4147-A177-3AD203B41FA5}">
                      <a16:colId xmlns:a16="http://schemas.microsoft.com/office/drawing/2014/main" xmlns="" val="20003"/>
                    </a:ext>
                  </a:extLst>
                </a:gridCol>
              </a:tblGrid>
              <a:tr h="288000">
                <a:tc>
                  <a:txBody>
                    <a:bodyPr/>
                    <a:lstStyle/>
                    <a:p>
                      <a:r>
                        <a:rPr lang="nl-NL" sz="900" dirty="0">
                          <a:solidFill>
                            <a:srgbClr val="002060"/>
                          </a:solidFill>
                        </a:rPr>
                        <a:t>Onderwerp van het</a:t>
                      </a:r>
                      <a:r>
                        <a:rPr lang="nl-NL" sz="900" baseline="0" dirty="0">
                          <a:solidFill>
                            <a:srgbClr val="002060"/>
                          </a:solidFill>
                        </a:rPr>
                        <a:t> onderzoek</a:t>
                      </a:r>
                      <a:endParaRPr lang="nl-NL" sz="900" dirty="0">
                        <a:solidFill>
                          <a:srgbClr val="002060"/>
                        </a:solidFill>
                      </a:endParaRPr>
                    </a:p>
                  </a:txBody>
                  <a:tcPr>
                    <a:solidFill>
                      <a:srgbClr val="33CCFF"/>
                    </a:solidFill>
                  </a:tcPr>
                </a:tc>
                <a:tc>
                  <a:txBody>
                    <a:bodyPr/>
                    <a:lstStyle/>
                    <a:p>
                      <a:r>
                        <a:rPr lang="nl-NL" sz="900" dirty="0">
                          <a:solidFill>
                            <a:srgbClr val="002060"/>
                          </a:solidFill>
                        </a:rPr>
                        <a:t>Uitvoerend</a:t>
                      </a:r>
                      <a:r>
                        <a:rPr lang="nl-NL" sz="900" baseline="0" dirty="0">
                          <a:solidFill>
                            <a:srgbClr val="002060"/>
                          </a:solidFill>
                        </a:rPr>
                        <a:t> orgaan</a:t>
                      </a:r>
                      <a:endParaRPr lang="nl-NL" sz="900" dirty="0">
                        <a:solidFill>
                          <a:srgbClr val="002060"/>
                        </a:solidFill>
                      </a:endParaRPr>
                    </a:p>
                  </a:txBody>
                  <a:tcPr>
                    <a:solidFill>
                      <a:srgbClr val="33CCFF"/>
                    </a:solidFill>
                  </a:tcPr>
                </a:tc>
                <a:tc>
                  <a:txBody>
                    <a:bodyPr/>
                    <a:lstStyle/>
                    <a:p>
                      <a:r>
                        <a:rPr lang="nl-NL" sz="900" dirty="0">
                          <a:solidFill>
                            <a:srgbClr val="002060"/>
                          </a:solidFill>
                        </a:rPr>
                        <a:t>Aandachtspunt</a:t>
                      </a:r>
                    </a:p>
                  </a:txBody>
                  <a:tcPr>
                    <a:solidFill>
                      <a:srgbClr val="33CCFF"/>
                    </a:solidFill>
                  </a:tcPr>
                </a:tc>
                <a:tc>
                  <a:txBody>
                    <a:bodyPr/>
                    <a:lstStyle/>
                    <a:p>
                      <a:r>
                        <a:rPr lang="nl-NL" sz="900" dirty="0">
                          <a:solidFill>
                            <a:srgbClr val="002060"/>
                          </a:solidFill>
                        </a:rPr>
                        <a:t>Aanbevelingen</a:t>
                      </a:r>
                    </a:p>
                  </a:txBody>
                  <a:tcPr>
                    <a:solidFill>
                      <a:srgbClr val="33CCFF"/>
                    </a:solidFill>
                  </a:tcPr>
                </a:tc>
                <a:extLst>
                  <a:ext uri="{0D108BD9-81ED-4DB2-BD59-A6C34878D82A}">
                    <a16:rowId xmlns:a16="http://schemas.microsoft.com/office/drawing/2014/main" xmlns="" val="10000"/>
                  </a:ext>
                </a:extLst>
              </a:tr>
              <a:tr h="381640">
                <a:tc>
                  <a:txBody>
                    <a:bodyPr/>
                    <a:lstStyle/>
                    <a:p>
                      <a:r>
                        <a:rPr lang="nl-NL" sz="900" dirty="0">
                          <a:solidFill>
                            <a:srgbClr val="002060"/>
                          </a:solidFill>
                        </a:rPr>
                        <a:t>Onderzoek</a:t>
                      </a:r>
                      <a:r>
                        <a:rPr lang="nl-NL" sz="900" baseline="0" dirty="0">
                          <a:solidFill>
                            <a:srgbClr val="002060"/>
                          </a:solidFill>
                        </a:rPr>
                        <a:t> A </a:t>
                      </a:r>
                      <a:endParaRPr lang="nl-NL" sz="900" dirty="0">
                        <a:solidFill>
                          <a:srgbClr val="002060"/>
                        </a:solidFill>
                      </a:endParaRPr>
                    </a:p>
                  </a:txBody>
                  <a:tcPr/>
                </a:tc>
                <a:tc>
                  <a:txBody>
                    <a:bodyPr/>
                    <a:lstStyle/>
                    <a:p>
                      <a:r>
                        <a:rPr lang="nl-NL" sz="900" i="1" dirty="0">
                          <a:solidFill>
                            <a:srgbClr val="002060"/>
                          </a:solidFill>
                        </a:rPr>
                        <a:t>Auditcommissie</a:t>
                      </a:r>
                    </a:p>
                    <a:p>
                      <a:r>
                        <a:rPr lang="nl-NL" sz="900" i="1" dirty="0">
                          <a:solidFill>
                            <a:srgbClr val="002060"/>
                          </a:solidFill>
                        </a:rPr>
                        <a:t>Of</a:t>
                      </a:r>
                      <a:r>
                        <a:rPr lang="nl-NL" sz="900" i="1" baseline="0" dirty="0">
                          <a:solidFill>
                            <a:srgbClr val="002060"/>
                          </a:solidFill>
                        </a:rPr>
                        <a:t> c</a:t>
                      </a:r>
                      <a:r>
                        <a:rPr lang="nl-NL" sz="900" i="1" dirty="0">
                          <a:solidFill>
                            <a:srgbClr val="002060"/>
                          </a:solidFill>
                        </a:rPr>
                        <a:t>ollege</a:t>
                      </a:r>
                      <a:r>
                        <a:rPr lang="nl-NL" sz="900" i="1" baseline="0" dirty="0">
                          <a:solidFill>
                            <a:srgbClr val="002060"/>
                          </a:solidFill>
                        </a:rPr>
                        <a:t> van B&amp;W</a:t>
                      </a:r>
                    </a:p>
                    <a:p>
                      <a:r>
                        <a:rPr lang="nl-NL" sz="900" i="1" baseline="0" dirty="0">
                          <a:solidFill>
                            <a:srgbClr val="002060"/>
                          </a:solidFill>
                        </a:rPr>
                        <a:t>Of de a</a:t>
                      </a:r>
                      <a:r>
                        <a:rPr lang="nl-NL" sz="900" i="1" dirty="0">
                          <a:solidFill>
                            <a:srgbClr val="002060"/>
                          </a:solidFill>
                        </a:rPr>
                        <a:t>ccountant</a:t>
                      </a:r>
                    </a:p>
                    <a:p>
                      <a:r>
                        <a:rPr lang="nl-NL" sz="900" i="1" dirty="0">
                          <a:solidFill>
                            <a:srgbClr val="002060"/>
                          </a:solidFill>
                        </a:rPr>
                        <a:t>Of</a:t>
                      </a:r>
                      <a:r>
                        <a:rPr lang="nl-NL" sz="900" i="1" baseline="0" dirty="0">
                          <a:solidFill>
                            <a:srgbClr val="002060"/>
                          </a:solidFill>
                        </a:rPr>
                        <a:t> rekenkamer</a:t>
                      </a:r>
                    </a:p>
                    <a:p>
                      <a:r>
                        <a:rPr lang="nl-NL" sz="900" i="1" baseline="0" dirty="0">
                          <a:solidFill>
                            <a:srgbClr val="002060"/>
                          </a:solidFill>
                        </a:rPr>
                        <a:t>Of…</a:t>
                      </a:r>
                      <a:endParaRPr lang="nl-NL" sz="900" i="1" dirty="0">
                        <a:solidFill>
                          <a:srgbClr val="002060"/>
                        </a:solidFill>
                      </a:endParaRPr>
                    </a:p>
                  </a:txBody>
                  <a:tcPr/>
                </a:tc>
                <a:tc>
                  <a:txBody>
                    <a:bodyPr/>
                    <a:lstStyle/>
                    <a:p>
                      <a:pPr marL="228600" indent="-228600">
                        <a:buFont typeface="+mj-lt"/>
                        <a:buAutoNum type="arabicPeriod"/>
                      </a:pPr>
                      <a:endParaRPr lang="nl-NL" sz="900" dirty="0">
                        <a:solidFill>
                          <a:srgbClr val="002060"/>
                        </a:solidFill>
                      </a:endParaRPr>
                    </a:p>
                  </a:txBody>
                  <a:tcPr/>
                </a:tc>
                <a:tc>
                  <a:txBody>
                    <a:bodyPr/>
                    <a:lstStyle/>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txBody>
                  <a:tcPr/>
                </a:tc>
                <a:extLst>
                  <a:ext uri="{0D108BD9-81ED-4DB2-BD59-A6C34878D82A}">
                    <a16:rowId xmlns:a16="http://schemas.microsoft.com/office/drawing/2014/main" xmlns="" val="10001"/>
                  </a:ext>
                </a:extLst>
              </a:tr>
              <a:tr h="370840">
                <a:tc>
                  <a:txBody>
                    <a:bodyPr/>
                    <a:lstStyle/>
                    <a:p>
                      <a:r>
                        <a:rPr lang="nl-NL" sz="900" dirty="0">
                          <a:solidFill>
                            <a:srgbClr val="002060"/>
                          </a:solidFill>
                        </a:rPr>
                        <a:t>Onderzoek B</a:t>
                      </a:r>
                    </a:p>
                  </a:txBody>
                  <a:tcPr/>
                </a:tc>
                <a:tc>
                  <a:txBody>
                    <a:bodyPr/>
                    <a:lstStyle/>
                    <a:p>
                      <a:endParaRPr lang="nl-NL" sz="900" dirty="0">
                        <a:solidFill>
                          <a:srgbClr val="002060"/>
                        </a:solidFill>
                      </a:endParaRPr>
                    </a:p>
                  </a:txBody>
                  <a:tcPr/>
                </a:tc>
                <a:tc>
                  <a:txBody>
                    <a:bodyPr/>
                    <a:lstStyle/>
                    <a:p>
                      <a:pPr marL="228600" indent="-228600">
                        <a:buFont typeface="+mj-lt"/>
                        <a:buAutoNum type="arabicPeriod"/>
                      </a:pPr>
                      <a:endParaRPr lang="nl-NL" sz="900" dirty="0">
                        <a:solidFill>
                          <a:srgbClr val="002060"/>
                        </a:solidFill>
                      </a:endParaRPr>
                    </a:p>
                  </a:txBody>
                  <a:tcPr/>
                </a:tc>
                <a:tc>
                  <a:txBody>
                    <a:bodyPr/>
                    <a:lstStyle/>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p>
                      <a:pPr marL="228600" indent="-228600">
                        <a:buFont typeface="+mj-lt"/>
                        <a:buAutoNum type="arabicPeriod"/>
                      </a:pPr>
                      <a:r>
                        <a:rPr lang="nl-NL" sz="900" dirty="0">
                          <a:solidFill>
                            <a:srgbClr val="002060"/>
                          </a:solidFill>
                        </a:rPr>
                        <a:t>.</a:t>
                      </a:r>
                    </a:p>
                  </a:txBody>
                  <a:tcPr/>
                </a:tc>
                <a:extLst>
                  <a:ext uri="{0D108BD9-81ED-4DB2-BD59-A6C34878D82A}">
                    <a16:rowId xmlns:a16="http://schemas.microsoft.com/office/drawing/2014/main" xmlns="" val="10002"/>
                  </a:ext>
                </a:extLst>
              </a:tr>
              <a:tr h="370840">
                <a:tc>
                  <a:txBody>
                    <a:bodyPr/>
                    <a:lstStyle/>
                    <a:p>
                      <a:r>
                        <a:rPr lang="nl-NL" sz="900" dirty="0">
                          <a:solidFill>
                            <a:srgbClr val="002060"/>
                          </a:solidFill>
                        </a:rPr>
                        <a:t>Onderzoek C</a:t>
                      </a: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3"/>
                  </a:ext>
                </a:extLst>
              </a:tr>
              <a:tr h="370840">
                <a:tc>
                  <a:txBody>
                    <a:bodyPr/>
                    <a:lstStyle/>
                    <a:p>
                      <a:r>
                        <a:rPr lang="nl-NL" sz="900" dirty="0">
                          <a:solidFill>
                            <a:srgbClr val="002060"/>
                          </a:solidFill>
                        </a:rPr>
                        <a:t>Onderzoek D</a:t>
                      </a: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4"/>
                  </a:ext>
                </a:extLst>
              </a:tr>
              <a:tr h="370840">
                <a:tc>
                  <a:txBody>
                    <a:bodyPr/>
                    <a:lstStyle/>
                    <a:p>
                      <a:r>
                        <a:rPr lang="nl-NL" sz="900" dirty="0">
                          <a:solidFill>
                            <a:srgbClr val="002060"/>
                          </a:solidFill>
                        </a:rPr>
                        <a:t>Onderzoek E</a:t>
                      </a: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5"/>
                  </a:ext>
                </a:extLst>
              </a:tr>
            </a:tbl>
          </a:graphicData>
        </a:graphic>
      </p:graphicFrame>
    </p:spTree>
    <p:extLst>
      <p:ext uri="{BB962C8B-B14F-4D97-AF65-F5344CB8AC3E}">
        <p14:creationId xmlns:p14="http://schemas.microsoft.com/office/powerpoint/2010/main" val="351525815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rechtmatig-, doelmatig- en doeltreffendheid?</a:t>
            </a:r>
          </a:p>
        </p:txBody>
      </p:sp>
      <p:graphicFrame>
        <p:nvGraphicFramePr>
          <p:cNvPr id="3" name="Tabel 2"/>
          <p:cNvGraphicFramePr>
            <a:graphicFrameLocks noGrp="1"/>
          </p:cNvGraphicFramePr>
          <p:nvPr>
            <p:extLst>
              <p:ext uri="{D42A27DB-BD31-4B8C-83A1-F6EECF244321}">
                <p14:modId xmlns:p14="http://schemas.microsoft.com/office/powerpoint/2010/main" val="125712313"/>
              </p:ext>
            </p:extLst>
          </p:nvPr>
        </p:nvGraphicFramePr>
        <p:xfrm>
          <a:off x="1596000" y="2708920"/>
          <a:ext cx="9000000" cy="3179520"/>
        </p:xfrm>
        <a:graphic>
          <a:graphicData uri="http://schemas.openxmlformats.org/drawingml/2006/table">
            <a:tbl>
              <a:tblPr firstRow="1" bandRow="1">
                <a:tableStyleId>{72833802-FEF1-4C79-8D5D-14CF1EAF98D9}</a:tableStyleId>
              </a:tblPr>
              <a:tblGrid>
                <a:gridCol w="1956166">
                  <a:extLst>
                    <a:ext uri="{9D8B030D-6E8A-4147-A177-3AD203B41FA5}">
                      <a16:colId xmlns:a16="http://schemas.microsoft.com/office/drawing/2014/main" xmlns="" val="20000"/>
                    </a:ext>
                  </a:extLst>
                </a:gridCol>
                <a:gridCol w="2543834">
                  <a:extLst>
                    <a:ext uri="{9D8B030D-6E8A-4147-A177-3AD203B41FA5}">
                      <a16:colId xmlns:a16="http://schemas.microsoft.com/office/drawing/2014/main" xmlns="" val="20001"/>
                    </a:ext>
                  </a:extLst>
                </a:gridCol>
                <a:gridCol w="2250000">
                  <a:extLst>
                    <a:ext uri="{9D8B030D-6E8A-4147-A177-3AD203B41FA5}">
                      <a16:colId xmlns:a16="http://schemas.microsoft.com/office/drawing/2014/main" xmlns="" val="20002"/>
                    </a:ext>
                  </a:extLst>
                </a:gridCol>
                <a:gridCol w="2250000">
                  <a:extLst>
                    <a:ext uri="{9D8B030D-6E8A-4147-A177-3AD203B41FA5}">
                      <a16:colId xmlns:a16="http://schemas.microsoft.com/office/drawing/2014/main" xmlns="" val="20003"/>
                    </a:ext>
                  </a:extLst>
                </a:gridCol>
              </a:tblGrid>
              <a:tr h="288000">
                <a:tc>
                  <a:txBody>
                    <a:bodyPr/>
                    <a:lstStyle/>
                    <a:p>
                      <a:r>
                        <a:rPr lang="nl-NL" sz="900" dirty="0">
                          <a:solidFill>
                            <a:srgbClr val="002060"/>
                          </a:solidFill>
                        </a:rPr>
                        <a:t>Onderwerp</a:t>
                      </a:r>
                    </a:p>
                  </a:txBody>
                  <a:tcPr>
                    <a:solidFill>
                      <a:srgbClr val="33CCFF"/>
                    </a:solidFill>
                  </a:tcPr>
                </a:tc>
                <a:tc>
                  <a:txBody>
                    <a:bodyPr/>
                    <a:lstStyle/>
                    <a:p>
                      <a:r>
                        <a:rPr lang="nl-NL" sz="900" dirty="0">
                          <a:solidFill>
                            <a:srgbClr val="002060"/>
                          </a:solidFill>
                        </a:rPr>
                        <a:t>20xx</a:t>
                      </a:r>
                    </a:p>
                  </a:txBody>
                  <a:tcPr>
                    <a:solidFill>
                      <a:srgbClr val="33CCFF"/>
                    </a:solidFill>
                  </a:tcPr>
                </a:tc>
                <a:tc>
                  <a:txBody>
                    <a:bodyPr/>
                    <a:lstStyle/>
                    <a:p>
                      <a:r>
                        <a:rPr lang="nl-NL" sz="900" dirty="0">
                          <a:solidFill>
                            <a:srgbClr val="002060"/>
                          </a:solidFill>
                        </a:rPr>
                        <a:t>20xx</a:t>
                      </a:r>
                    </a:p>
                  </a:txBody>
                  <a:tcPr>
                    <a:solidFill>
                      <a:srgbClr val="33CCFF"/>
                    </a:solidFill>
                  </a:tcPr>
                </a:tc>
                <a:tc>
                  <a:txBody>
                    <a:bodyPr/>
                    <a:lstStyle/>
                    <a:p>
                      <a:r>
                        <a:rPr lang="nl-NL" sz="900" dirty="0">
                          <a:solidFill>
                            <a:srgbClr val="002060"/>
                          </a:solidFill>
                        </a:rPr>
                        <a:t>20xx</a:t>
                      </a:r>
                    </a:p>
                  </a:txBody>
                  <a:tcPr>
                    <a:solidFill>
                      <a:srgbClr val="33CCFF"/>
                    </a:solidFill>
                  </a:tcPr>
                </a:tc>
                <a:extLst>
                  <a:ext uri="{0D108BD9-81ED-4DB2-BD59-A6C34878D82A}">
                    <a16:rowId xmlns:a16="http://schemas.microsoft.com/office/drawing/2014/main" xmlns="" val="10000"/>
                  </a:ext>
                </a:extLst>
              </a:tr>
              <a:tr h="360000">
                <a:tc>
                  <a:txBody>
                    <a:bodyPr/>
                    <a:lstStyle/>
                    <a:p>
                      <a:endParaRPr lang="nl-NL" sz="900" dirty="0"/>
                    </a:p>
                  </a:txBody>
                  <a:tcPr/>
                </a:tc>
                <a:tc>
                  <a:txBody>
                    <a:bodyPr/>
                    <a:lstStyle/>
                    <a:p>
                      <a:r>
                        <a:rPr lang="nl-NL" sz="900" dirty="0"/>
                        <a:t>(</a:t>
                      </a:r>
                      <a:r>
                        <a:rPr lang="nl-NL" sz="900" i="1" dirty="0"/>
                        <a:t>Kleur de tabel rood of groen op basis van het oordeel). </a:t>
                      </a:r>
                      <a:endParaRPr lang="nl-NL" sz="900" dirty="0"/>
                    </a:p>
                  </a:txBody>
                  <a:tcPr/>
                </a:tc>
                <a:tc>
                  <a:txBody>
                    <a:bodyPr/>
                    <a:lstStyle/>
                    <a:p>
                      <a:endParaRPr lang="nl-NL" sz="900" dirty="0"/>
                    </a:p>
                  </a:txBody>
                  <a:tcPr/>
                </a:tc>
                <a:tc>
                  <a:txBody>
                    <a:bodyPr/>
                    <a:lstStyle/>
                    <a:p>
                      <a:endParaRPr lang="nl-NL" sz="900"/>
                    </a:p>
                  </a:txBody>
                  <a:tcPr/>
                </a:tc>
                <a:extLst>
                  <a:ext uri="{0D108BD9-81ED-4DB2-BD59-A6C34878D82A}">
                    <a16:rowId xmlns:a16="http://schemas.microsoft.com/office/drawing/2014/main" xmlns="" val="10001"/>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p>
                      <a:endParaRPr lang="nl-NL" sz="900" dirty="0"/>
                    </a:p>
                  </a:txBody>
                  <a:tcPr>
                    <a:solidFill>
                      <a:schemeClr val="bg1">
                        <a:lumMod val="95000"/>
                      </a:schemeClr>
                    </a:solidFill>
                  </a:tcPr>
                </a:tc>
                <a:extLst>
                  <a:ext uri="{0D108BD9-81ED-4DB2-BD59-A6C34878D82A}">
                    <a16:rowId xmlns:a16="http://schemas.microsoft.com/office/drawing/2014/main" xmlns="" val="10002"/>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3"/>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4"/>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5"/>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6"/>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7"/>
                  </a:ext>
                </a:extLst>
              </a:tr>
              <a:tr h="360000">
                <a:tc>
                  <a:txBody>
                    <a:bodyPr/>
                    <a:lstStyle/>
                    <a:p>
                      <a:r>
                        <a:rPr lang="nl-NL" sz="900" dirty="0"/>
                        <a:t>Punt van aandacht</a:t>
                      </a:r>
                    </a:p>
                  </a:txBody>
                  <a:tcPr/>
                </a:tc>
                <a:tc>
                  <a:txBody>
                    <a:bodyPr/>
                    <a:lstStyle/>
                    <a:p>
                      <a:r>
                        <a:rPr lang="nl-NL" sz="900" dirty="0"/>
                        <a:t>Onvolkomenheid/ opgelost</a:t>
                      </a:r>
                    </a:p>
                  </a:txBody>
                  <a:tcPr>
                    <a:solidFill>
                      <a:schemeClr val="bg1">
                        <a:lumMod val="95000"/>
                      </a:schemeClr>
                    </a:solidFill>
                  </a:tcPr>
                </a:tc>
                <a:tc>
                  <a:txBody>
                    <a:bodyPr/>
                    <a:lstStyle/>
                    <a:p>
                      <a:r>
                        <a:rPr lang="nl-NL" sz="900" dirty="0"/>
                        <a:t>Onvolkomenheid/ opgelost</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sz="900" dirty="0"/>
                        <a:t>Onvolkomenheid/ opgelost</a:t>
                      </a:r>
                    </a:p>
                  </a:txBody>
                  <a:tcPr>
                    <a:solidFill>
                      <a:schemeClr val="bg1">
                        <a:lumMod val="95000"/>
                      </a:schemeClr>
                    </a:solidFill>
                  </a:tcPr>
                </a:tc>
                <a:extLst>
                  <a:ext uri="{0D108BD9-81ED-4DB2-BD59-A6C34878D82A}">
                    <a16:rowId xmlns:a16="http://schemas.microsoft.com/office/drawing/2014/main" xmlns="" val="10008"/>
                  </a:ext>
                </a:extLst>
              </a:tr>
            </a:tbl>
          </a:graphicData>
        </a:graphic>
      </p:graphicFrame>
    </p:spTree>
    <p:extLst>
      <p:ext uri="{BB962C8B-B14F-4D97-AF65-F5344CB8AC3E}">
        <p14:creationId xmlns:p14="http://schemas.microsoft.com/office/powerpoint/2010/main" val="63456645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oordeel over de bedrijfsvoering?</a:t>
            </a:r>
          </a:p>
        </p:txBody>
      </p:sp>
      <p:graphicFrame>
        <p:nvGraphicFramePr>
          <p:cNvPr id="5" name="Tabel 4"/>
          <p:cNvGraphicFramePr>
            <a:graphicFrameLocks noGrp="1"/>
          </p:cNvGraphicFramePr>
          <p:nvPr>
            <p:extLst>
              <p:ext uri="{D42A27DB-BD31-4B8C-83A1-F6EECF244321}">
                <p14:modId xmlns:p14="http://schemas.microsoft.com/office/powerpoint/2010/main" val="1139301570"/>
              </p:ext>
            </p:extLst>
          </p:nvPr>
        </p:nvGraphicFramePr>
        <p:xfrm>
          <a:off x="588000" y="2244472"/>
          <a:ext cx="11016000" cy="2880000"/>
        </p:xfrm>
        <a:graphic>
          <a:graphicData uri="http://schemas.openxmlformats.org/drawingml/2006/table">
            <a:tbl>
              <a:tblPr firstRow="1" bandRow="1">
                <a:tableStyleId>{912C8C85-51F0-491E-9774-3900AFEF0FD7}</a:tableStyleId>
              </a:tblPr>
              <a:tblGrid>
                <a:gridCol w="467440">
                  <a:extLst>
                    <a:ext uri="{9D8B030D-6E8A-4147-A177-3AD203B41FA5}">
                      <a16:colId xmlns:a16="http://schemas.microsoft.com/office/drawing/2014/main" xmlns="" val="20000"/>
                    </a:ext>
                  </a:extLst>
                </a:gridCol>
                <a:gridCol w="10548560">
                  <a:extLst>
                    <a:ext uri="{9D8B030D-6E8A-4147-A177-3AD203B41FA5}">
                      <a16:colId xmlns:a16="http://schemas.microsoft.com/office/drawing/2014/main" xmlns="" val="20001"/>
                    </a:ext>
                  </a:extLst>
                </a:gridCol>
              </a:tblGrid>
              <a:tr h="288000">
                <a:tc gridSpan="2">
                  <a:txBody>
                    <a:bodyPr/>
                    <a:lstStyle/>
                    <a:p>
                      <a:r>
                        <a:rPr lang="nl-NL" sz="900" dirty="0">
                          <a:solidFill>
                            <a:srgbClr val="002060"/>
                          </a:solidFill>
                        </a:rPr>
                        <a:t>Oordeel over de bedrijfsvoering</a:t>
                      </a:r>
                    </a:p>
                  </a:txBody>
                  <a:tcPr>
                    <a:solidFill>
                      <a:srgbClr val="33CCFF"/>
                    </a:solidFill>
                  </a:tcPr>
                </a:tc>
                <a:tc hMerge="1">
                  <a:txBody>
                    <a:bodyPr/>
                    <a:lstStyle/>
                    <a:p>
                      <a:endParaRPr lang="nl-NL"/>
                    </a:p>
                  </a:txBody>
                  <a:tcPr/>
                </a:tc>
                <a:extLst>
                  <a:ext uri="{0D108BD9-81ED-4DB2-BD59-A6C34878D82A}">
                    <a16:rowId xmlns:a16="http://schemas.microsoft.com/office/drawing/2014/main" xmlns="" val="10000"/>
                  </a:ext>
                </a:extLst>
              </a:tr>
              <a:tr h="288000">
                <a:tc gridSpan="2">
                  <a:txBody>
                    <a:bodyPr/>
                    <a:lstStyle/>
                    <a:p>
                      <a:r>
                        <a:rPr lang="nl-NL" sz="900" b="1" dirty="0">
                          <a:solidFill>
                            <a:srgbClr val="002060"/>
                          </a:solidFill>
                        </a:rPr>
                        <a:t>Aandachtspunten bedrijfsvoering</a:t>
                      </a:r>
                    </a:p>
                  </a:txBody>
                  <a:tcPr/>
                </a:tc>
                <a:tc hMerge="1">
                  <a:txBody>
                    <a:bodyPr/>
                    <a:lstStyle/>
                    <a:p>
                      <a:endParaRPr lang="nl-NL"/>
                    </a:p>
                  </a:txBody>
                  <a:tcPr/>
                </a:tc>
                <a:extLst>
                  <a:ext uri="{0D108BD9-81ED-4DB2-BD59-A6C34878D82A}">
                    <a16:rowId xmlns:a16="http://schemas.microsoft.com/office/drawing/2014/main" xmlns="" val="10001"/>
                  </a:ext>
                </a:extLst>
              </a:tr>
              <a:tr h="288000">
                <a:tc>
                  <a:txBody>
                    <a:bodyPr/>
                    <a:lstStyle/>
                    <a:p>
                      <a:r>
                        <a:rPr lang="nl-NL" sz="900" dirty="0">
                          <a:solidFill>
                            <a:srgbClr val="002060"/>
                          </a:solidFill>
                        </a:rPr>
                        <a:t>1. </a:t>
                      </a:r>
                    </a:p>
                  </a:txBody>
                  <a:tcPr/>
                </a:tc>
                <a:tc>
                  <a:txBody>
                    <a:bodyPr/>
                    <a:lstStyle/>
                    <a:p>
                      <a:endParaRPr lang="nl-NL" sz="900" dirty="0"/>
                    </a:p>
                  </a:txBody>
                  <a:tcPr/>
                </a:tc>
                <a:extLst>
                  <a:ext uri="{0D108BD9-81ED-4DB2-BD59-A6C34878D82A}">
                    <a16:rowId xmlns:a16="http://schemas.microsoft.com/office/drawing/2014/main" xmlns="" val="10002"/>
                  </a:ext>
                </a:extLst>
              </a:tr>
              <a:tr h="288000">
                <a:tc>
                  <a:txBody>
                    <a:bodyPr/>
                    <a:lstStyle/>
                    <a:p>
                      <a:r>
                        <a:rPr lang="nl-NL" sz="900" dirty="0">
                          <a:solidFill>
                            <a:srgbClr val="002060"/>
                          </a:solidFill>
                        </a:rPr>
                        <a:t>2. </a:t>
                      </a:r>
                    </a:p>
                  </a:txBody>
                  <a:tcPr/>
                </a:tc>
                <a:tc>
                  <a:txBody>
                    <a:bodyPr/>
                    <a:lstStyle/>
                    <a:p>
                      <a:endParaRPr lang="nl-NL" sz="900" dirty="0"/>
                    </a:p>
                  </a:txBody>
                  <a:tcPr/>
                </a:tc>
                <a:extLst>
                  <a:ext uri="{0D108BD9-81ED-4DB2-BD59-A6C34878D82A}">
                    <a16:rowId xmlns:a16="http://schemas.microsoft.com/office/drawing/2014/main" xmlns="" val="10003"/>
                  </a:ext>
                </a:extLst>
              </a:tr>
              <a:tr h="288000">
                <a:tc>
                  <a:txBody>
                    <a:bodyPr/>
                    <a:lstStyle/>
                    <a:p>
                      <a:r>
                        <a:rPr lang="nl-NL" sz="900" b="0" dirty="0">
                          <a:solidFill>
                            <a:srgbClr val="002060"/>
                          </a:solidFill>
                        </a:rPr>
                        <a:t>3. </a:t>
                      </a:r>
                    </a:p>
                  </a:txBody>
                  <a:tcPr/>
                </a:tc>
                <a:tc>
                  <a:txBody>
                    <a:bodyPr/>
                    <a:lstStyle/>
                    <a:p>
                      <a:endParaRPr lang="nl-NL" sz="900" dirty="0"/>
                    </a:p>
                  </a:txBody>
                  <a:tcPr/>
                </a:tc>
                <a:extLst>
                  <a:ext uri="{0D108BD9-81ED-4DB2-BD59-A6C34878D82A}">
                    <a16:rowId xmlns:a16="http://schemas.microsoft.com/office/drawing/2014/main" xmlns="" val="2266462195"/>
                  </a:ext>
                </a:extLst>
              </a:tr>
              <a:tr h="288000">
                <a:tc gridSpan="2">
                  <a:txBody>
                    <a:bodyPr/>
                    <a:lstStyle/>
                    <a:p>
                      <a:endParaRPr lang="nl-NL" sz="900" b="1" dirty="0">
                        <a:solidFill>
                          <a:srgbClr val="002060"/>
                        </a:solidFill>
                      </a:endParaRPr>
                    </a:p>
                  </a:txBody>
                  <a:tcPr/>
                </a:tc>
                <a:tc hMerge="1">
                  <a:txBody>
                    <a:bodyPr/>
                    <a:lstStyle/>
                    <a:p>
                      <a:endParaRPr lang="nl-NL"/>
                    </a:p>
                  </a:txBody>
                  <a:tcPr/>
                </a:tc>
                <a:extLst>
                  <a:ext uri="{0D108BD9-81ED-4DB2-BD59-A6C34878D82A}">
                    <a16:rowId xmlns:a16="http://schemas.microsoft.com/office/drawing/2014/main" xmlns="" val="1380235858"/>
                  </a:ext>
                </a:extLst>
              </a:tr>
              <a:tr h="288000">
                <a:tc gridSpan="2">
                  <a:txBody>
                    <a:bodyPr/>
                    <a:lstStyle/>
                    <a:p>
                      <a:r>
                        <a:rPr lang="nl-NL" sz="900" b="1" dirty="0">
                          <a:solidFill>
                            <a:srgbClr val="002060"/>
                          </a:solidFill>
                        </a:rPr>
                        <a:t>Aanbevelingen ter verbetering van de bedrijfsvoering</a:t>
                      </a:r>
                    </a:p>
                  </a:txBody>
                  <a:tcPr/>
                </a:tc>
                <a:tc hMerge="1">
                  <a:txBody>
                    <a:bodyPr/>
                    <a:lstStyle/>
                    <a:p>
                      <a:endParaRPr lang="nl-NL"/>
                    </a:p>
                  </a:txBody>
                  <a:tcPr/>
                </a:tc>
                <a:extLst>
                  <a:ext uri="{0D108BD9-81ED-4DB2-BD59-A6C34878D82A}">
                    <a16:rowId xmlns:a16="http://schemas.microsoft.com/office/drawing/2014/main" xmlns="" val="10004"/>
                  </a:ext>
                </a:extLst>
              </a:tr>
              <a:tr h="288000">
                <a:tc>
                  <a:txBody>
                    <a:bodyPr/>
                    <a:lstStyle/>
                    <a:p>
                      <a:r>
                        <a:rPr lang="nl-NL" sz="900" dirty="0">
                          <a:solidFill>
                            <a:srgbClr val="002060"/>
                          </a:solidFill>
                        </a:rPr>
                        <a:t>1.</a:t>
                      </a: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5"/>
                  </a:ext>
                </a:extLst>
              </a:tr>
              <a:tr h="288000">
                <a:tc>
                  <a:txBody>
                    <a:bodyPr/>
                    <a:lstStyle/>
                    <a:p>
                      <a:r>
                        <a:rPr lang="nl-NL" sz="900" dirty="0">
                          <a:solidFill>
                            <a:srgbClr val="002060"/>
                          </a:solidFill>
                        </a:rPr>
                        <a:t>2.</a:t>
                      </a: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6"/>
                  </a:ext>
                </a:extLst>
              </a:tr>
              <a:tr h="288000">
                <a:tc>
                  <a:txBody>
                    <a:bodyPr/>
                    <a:lstStyle/>
                    <a:p>
                      <a:r>
                        <a:rPr lang="nl-NL" sz="900" dirty="0">
                          <a:solidFill>
                            <a:srgbClr val="002060"/>
                          </a:solidFill>
                        </a:rPr>
                        <a:t>3.</a:t>
                      </a: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7"/>
                  </a:ext>
                </a:extLst>
              </a:tr>
            </a:tbl>
          </a:graphicData>
        </a:graphic>
      </p:graphicFrame>
      <p:sp>
        <p:nvSpPr>
          <p:cNvPr id="6" name="Ovaal 5"/>
          <p:cNvSpPr/>
          <p:nvPr/>
        </p:nvSpPr>
        <p:spPr>
          <a:xfrm>
            <a:off x="7644172" y="5481228"/>
            <a:ext cx="3723729" cy="998984"/>
          </a:xfrm>
          <a:prstGeom prst="ellipse">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nl-NL" sz="1000" dirty="0">
                <a:solidFill>
                  <a:schemeClr val="tx1"/>
                </a:solidFill>
              </a:rPr>
              <a:t>Wanneer er aandachtspunten zijn voor de bedrijfsvoering, kan deze sheet worden gebruik en ingevuld. </a:t>
            </a:r>
          </a:p>
        </p:txBody>
      </p:sp>
    </p:spTree>
    <p:extLst>
      <p:ext uri="{BB962C8B-B14F-4D97-AF65-F5344CB8AC3E}">
        <p14:creationId xmlns:p14="http://schemas.microsoft.com/office/powerpoint/2010/main" val="369582547"/>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conclusies heb ik als rapporteur?</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in de volgende drie sheets achtereenvolgens:</a:t>
            </a:r>
          </a:p>
          <a:p>
            <a:pPr marL="457200" indent="-457200">
              <a:buFont typeface="+mj-lt"/>
              <a:buAutoNum type="arabicPeriod"/>
            </a:pPr>
            <a:r>
              <a:rPr lang="nl-NL" sz="2000" i="1" dirty="0"/>
              <a:t>De conclusies voor de wethouder op basis van de rapportage.</a:t>
            </a:r>
          </a:p>
          <a:p>
            <a:pPr marL="457200" indent="-457200">
              <a:buFont typeface="+mj-lt"/>
              <a:buAutoNum type="arabicPeriod"/>
            </a:pPr>
            <a:r>
              <a:rPr lang="nl-NL" sz="2000" i="1" dirty="0"/>
              <a:t>De aanbevelingen voor de wethouder op basis van de rapportage.</a:t>
            </a:r>
          </a:p>
          <a:p>
            <a:pPr marL="457200" indent="-457200">
              <a:buFont typeface="+mj-lt"/>
              <a:buAutoNum type="arabicPeriod"/>
            </a:pPr>
            <a:r>
              <a:rPr lang="nl-NL" sz="2000" i="1" dirty="0"/>
              <a:t>De verzoeken aan het college op basis van de rapportage</a:t>
            </a:r>
          </a:p>
        </p:txBody>
      </p:sp>
    </p:spTree>
    <p:extLst>
      <p:ext uri="{BB962C8B-B14F-4D97-AF65-F5344CB8AC3E}">
        <p14:creationId xmlns:p14="http://schemas.microsoft.com/office/powerpoint/2010/main" val="28976283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beeld op hoofdlijnen?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Wat zijn de inkomsten en uitgaven op het totaalniveau van het beleidsterrein over meerdere jaren?</a:t>
            </a:r>
          </a:p>
          <a:p>
            <a:pPr marL="457200" indent="-457200">
              <a:buFont typeface="+mj-lt"/>
              <a:buAutoNum type="arabicPeriod"/>
            </a:pPr>
            <a:r>
              <a:rPr lang="nl-NL" sz="2000" i="1" dirty="0"/>
              <a:t>Hoe presteert het beleidsterrein over meerdere jaren? En hoe ten opzichte van benchmarks? (bijvoorbeeld deelaspecten als economische groei, duurzaamheid, verkeer, parkeren, veiligheid op straat, etc. </a:t>
            </a:r>
          </a:p>
          <a:p>
            <a:pPr marL="457200" indent="-457200">
              <a:buFont typeface="+mj-lt"/>
              <a:buAutoNum type="arabicPeriod"/>
            </a:pPr>
            <a:r>
              <a:rPr lang="nl-NL" sz="2000" i="1" dirty="0"/>
              <a:t>Zijn er bevindingen uit belangrijke rapporten en studies die over de afgelopen periode iets zeggen over de prestaties op het beleidsterrein?</a:t>
            </a:r>
          </a:p>
          <a:p>
            <a:pPr marL="457200" indent="-457200">
              <a:buFont typeface="+mj-lt"/>
              <a:buAutoNum type="arabicPeriod"/>
            </a:pPr>
            <a:r>
              <a:rPr lang="nl-NL" sz="2000" i="1" dirty="0"/>
              <a:t>Welke opvallende dingen zijn de afgelopen tijd gebeurd of gaan nog gebeuren, die relevant zijn voor de doelstellingen en financiën van de gemeente. </a:t>
            </a:r>
          </a:p>
          <a:p>
            <a:pPr marL="457200" indent="-457200">
              <a:buFont typeface="+mj-lt"/>
              <a:buAutoNum type="arabicPeriod"/>
            </a:pPr>
            <a:r>
              <a:rPr lang="nl-NL" sz="2000" i="1" dirty="0"/>
              <a:t>Welke belangrijke besluiten zijn de afgelopen tijd genomen? </a:t>
            </a:r>
          </a:p>
        </p:txBody>
      </p:sp>
    </p:spTree>
    <p:extLst>
      <p:ext uri="{BB962C8B-B14F-4D97-AF65-F5344CB8AC3E}">
        <p14:creationId xmlns:p14="http://schemas.microsoft.com/office/powerpoint/2010/main" val="9701005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conclusies heb ik als rapporteur?</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De conclusies hebben de rapporteurs op basis van de rapportage.</a:t>
            </a:r>
          </a:p>
        </p:txBody>
      </p:sp>
    </p:spTree>
    <p:extLst>
      <p:ext uri="{BB962C8B-B14F-4D97-AF65-F5344CB8AC3E}">
        <p14:creationId xmlns:p14="http://schemas.microsoft.com/office/powerpoint/2010/main" val="27989333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Welke aanbevelingen heb ik als rapporteur?</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De aanbevelingen hebben de rapporteurs op basis van de rapportage.</a:t>
            </a:r>
          </a:p>
        </p:txBody>
      </p:sp>
    </p:spTree>
    <p:extLst>
      <p:ext uri="{BB962C8B-B14F-4D97-AF65-F5344CB8AC3E}">
        <p14:creationId xmlns:p14="http://schemas.microsoft.com/office/powerpoint/2010/main" val="350031872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Voortgang conclusies en aanbevelingen</a:t>
            </a:r>
            <a:br>
              <a:rPr lang="nl-NL" sz="3200" dirty="0"/>
            </a:br>
            <a:r>
              <a:rPr lang="nl-NL" sz="3200" dirty="0"/>
              <a:t>(Voor in de volgende rapportage)</a:t>
            </a:r>
          </a:p>
        </p:txBody>
      </p:sp>
      <p:graphicFrame>
        <p:nvGraphicFramePr>
          <p:cNvPr id="8" name="Tabel 7"/>
          <p:cNvGraphicFramePr>
            <a:graphicFrameLocks noGrp="1"/>
          </p:cNvGraphicFramePr>
          <p:nvPr>
            <p:extLst>
              <p:ext uri="{D42A27DB-BD31-4B8C-83A1-F6EECF244321}">
                <p14:modId xmlns:p14="http://schemas.microsoft.com/office/powerpoint/2010/main" val="2533306643"/>
              </p:ext>
            </p:extLst>
          </p:nvPr>
        </p:nvGraphicFramePr>
        <p:xfrm>
          <a:off x="588000" y="2266072"/>
          <a:ext cx="11016000" cy="3958920"/>
        </p:xfrm>
        <a:graphic>
          <a:graphicData uri="http://schemas.openxmlformats.org/drawingml/2006/table">
            <a:tbl>
              <a:tblPr firstRow="1" bandRow="1">
                <a:tableStyleId>{912C8C85-51F0-491E-9774-3900AFEF0FD7}</a:tableStyleId>
              </a:tblPr>
              <a:tblGrid>
                <a:gridCol w="3672000">
                  <a:extLst>
                    <a:ext uri="{9D8B030D-6E8A-4147-A177-3AD203B41FA5}">
                      <a16:colId xmlns:a16="http://schemas.microsoft.com/office/drawing/2014/main" xmlns="" val="20000"/>
                    </a:ext>
                  </a:extLst>
                </a:gridCol>
                <a:gridCol w="3672000">
                  <a:extLst>
                    <a:ext uri="{9D8B030D-6E8A-4147-A177-3AD203B41FA5}">
                      <a16:colId xmlns:a16="http://schemas.microsoft.com/office/drawing/2014/main" xmlns="" val="20001"/>
                    </a:ext>
                  </a:extLst>
                </a:gridCol>
                <a:gridCol w="3672000">
                  <a:extLst>
                    <a:ext uri="{9D8B030D-6E8A-4147-A177-3AD203B41FA5}">
                      <a16:colId xmlns:a16="http://schemas.microsoft.com/office/drawing/2014/main" xmlns="" val="20002"/>
                    </a:ext>
                  </a:extLst>
                </a:gridCol>
              </a:tblGrid>
              <a:tr h="288000">
                <a:tc>
                  <a:txBody>
                    <a:bodyPr/>
                    <a:lstStyle/>
                    <a:p>
                      <a:r>
                        <a:rPr lang="nl-NL" sz="900" baseline="0" dirty="0">
                          <a:solidFill>
                            <a:srgbClr val="002060"/>
                          </a:solidFill>
                        </a:rPr>
                        <a:t>Verzoeken</a:t>
                      </a:r>
                      <a:endParaRPr lang="nl-NL" sz="900" dirty="0">
                        <a:solidFill>
                          <a:srgbClr val="002060"/>
                        </a:solidFill>
                      </a:endParaRPr>
                    </a:p>
                  </a:txBody>
                  <a:tcPr>
                    <a:solidFill>
                      <a:srgbClr val="33CCFF"/>
                    </a:solidFill>
                  </a:tcPr>
                </a:tc>
                <a:tc>
                  <a:txBody>
                    <a:bodyPr/>
                    <a:lstStyle/>
                    <a:p>
                      <a:r>
                        <a:rPr lang="nl-NL" sz="900" dirty="0">
                          <a:solidFill>
                            <a:srgbClr val="002060"/>
                          </a:solidFill>
                        </a:rPr>
                        <a:t>Oordeel over de voortgang</a:t>
                      </a:r>
                      <a:r>
                        <a:rPr lang="nl-NL" sz="900" baseline="0" dirty="0">
                          <a:solidFill>
                            <a:srgbClr val="002060"/>
                          </a:solidFill>
                        </a:rPr>
                        <a:t> van de uitvoering</a:t>
                      </a:r>
                      <a:endParaRPr lang="nl-NL" sz="900" dirty="0">
                        <a:solidFill>
                          <a:srgbClr val="002060"/>
                        </a:solidFill>
                      </a:endParaRPr>
                    </a:p>
                  </a:txBody>
                  <a:tcPr>
                    <a:solidFill>
                      <a:srgbClr val="33CCFF"/>
                    </a:solidFill>
                  </a:tcPr>
                </a:tc>
                <a:tc>
                  <a:txBody>
                    <a:bodyPr/>
                    <a:lstStyle/>
                    <a:p>
                      <a:r>
                        <a:rPr lang="nl-NL" sz="900" dirty="0">
                          <a:solidFill>
                            <a:srgbClr val="002060"/>
                          </a:solidFill>
                        </a:rPr>
                        <a:t>Opmerkingen</a:t>
                      </a:r>
                    </a:p>
                  </a:txBody>
                  <a:tcPr>
                    <a:solidFill>
                      <a:srgbClr val="33CCFF"/>
                    </a:solidFill>
                  </a:tcPr>
                </a:tc>
                <a:extLst>
                  <a:ext uri="{0D108BD9-81ED-4DB2-BD59-A6C34878D82A}">
                    <a16:rowId xmlns:a16="http://schemas.microsoft.com/office/drawing/2014/main" xmlns="" val="10000"/>
                  </a:ext>
                </a:extLst>
              </a:tr>
              <a:tr h="288000">
                <a:tc>
                  <a:txBody>
                    <a:bodyPr/>
                    <a:lstStyle/>
                    <a:p>
                      <a:r>
                        <a:rPr lang="nl-NL" sz="900" i="1" dirty="0">
                          <a:solidFill>
                            <a:srgbClr val="002060"/>
                          </a:solidFill>
                        </a:rPr>
                        <a:t>(Beschrijf hier de </a:t>
                      </a:r>
                      <a:r>
                        <a:rPr lang="nl-NL" sz="900" i="1" baseline="0" dirty="0">
                          <a:solidFill>
                            <a:srgbClr val="002060"/>
                          </a:solidFill>
                        </a:rPr>
                        <a:t>verzoeken voor het college op basis van de vorige rapportage)</a:t>
                      </a:r>
                      <a:endParaRPr lang="nl-NL" sz="900" i="1" dirty="0">
                        <a:solidFill>
                          <a:srgbClr val="002060"/>
                        </a:solidFill>
                      </a:endParaRPr>
                    </a:p>
                  </a:txBody>
                  <a:tcPr/>
                </a:tc>
                <a:tc>
                  <a:txBody>
                    <a:bodyPr/>
                    <a:lstStyle/>
                    <a:p>
                      <a:r>
                        <a:rPr lang="nl-NL" sz="900" i="1" dirty="0">
                          <a:solidFill>
                            <a:srgbClr val="002060"/>
                          </a:solidFill>
                        </a:rPr>
                        <a:t>(Oordelen</a:t>
                      </a:r>
                      <a:r>
                        <a:rPr lang="nl-NL" sz="900" i="1" baseline="0" dirty="0">
                          <a:solidFill>
                            <a:srgbClr val="002060"/>
                          </a:solidFill>
                        </a:rPr>
                        <a:t> zowel in tekst als met de kleuren over de mate waarop het college uitvoering heeft gegeven aan de verzoeken)</a:t>
                      </a:r>
                      <a:endParaRPr lang="nl-NL" sz="900" i="1" dirty="0">
                        <a:solidFill>
                          <a:srgbClr val="002060"/>
                        </a:solidFill>
                      </a:endParaRPr>
                    </a:p>
                  </a:txBody>
                  <a:tcPr/>
                </a:tc>
                <a:tc>
                  <a:txBody>
                    <a:bodyPr/>
                    <a:lstStyle/>
                    <a:p>
                      <a:r>
                        <a:rPr lang="nl-NL" sz="900" i="1" dirty="0">
                          <a:solidFill>
                            <a:srgbClr val="002060"/>
                          </a:solidFill>
                        </a:rPr>
                        <a:t>(Indien nodig kunnen hier opmerkingen</a:t>
                      </a:r>
                      <a:r>
                        <a:rPr lang="nl-NL" sz="900" i="1" baseline="0" dirty="0">
                          <a:solidFill>
                            <a:srgbClr val="002060"/>
                          </a:solidFill>
                        </a:rPr>
                        <a:t> geplaatst worden)</a:t>
                      </a:r>
                      <a:endParaRPr lang="nl-NL" sz="900" i="1" dirty="0">
                        <a:solidFill>
                          <a:srgbClr val="002060"/>
                        </a:solidFill>
                      </a:endParaRPr>
                    </a:p>
                  </a:txBody>
                  <a:tcPr/>
                </a:tc>
                <a:extLst>
                  <a:ext uri="{0D108BD9-81ED-4DB2-BD59-A6C34878D82A}">
                    <a16:rowId xmlns:a16="http://schemas.microsoft.com/office/drawing/2014/main" xmlns="" val="10001"/>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2"/>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3"/>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4"/>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5"/>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6"/>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7"/>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8"/>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09"/>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10"/>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11"/>
                  </a:ext>
                </a:extLst>
              </a:tr>
              <a:tr h="288000">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tc>
                  <a:txBody>
                    <a:bodyPr/>
                    <a:lstStyle/>
                    <a:p>
                      <a:endParaRPr lang="nl-NL" sz="900" dirty="0">
                        <a:solidFill>
                          <a:srgbClr val="002060"/>
                        </a:solidFill>
                      </a:endParaRPr>
                    </a:p>
                  </a:txBody>
                  <a:tcPr/>
                </a:tc>
                <a:extLst>
                  <a:ext uri="{0D108BD9-81ED-4DB2-BD59-A6C34878D82A}">
                    <a16:rowId xmlns:a16="http://schemas.microsoft.com/office/drawing/2014/main" xmlns="" val="10012"/>
                  </a:ext>
                </a:extLst>
              </a:tr>
            </a:tbl>
          </a:graphicData>
        </a:graphic>
      </p:graphicFrame>
      <p:sp>
        <p:nvSpPr>
          <p:cNvPr id="14" name="Stroomdiagram: Verbindingslijn 13"/>
          <p:cNvSpPr/>
          <p:nvPr/>
        </p:nvSpPr>
        <p:spPr>
          <a:xfrm>
            <a:off x="4367808" y="30951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5" name="Stroomdiagram: Verbindingslijn 14"/>
          <p:cNvSpPr/>
          <p:nvPr/>
        </p:nvSpPr>
        <p:spPr>
          <a:xfrm>
            <a:off x="4367808" y="33915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6" name="Stroomdiagram: Verbindingslijn 15"/>
          <p:cNvSpPr/>
          <p:nvPr/>
        </p:nvSpPr>
        <p:spPr>
          <a:xfrm>
            <a:off x="4367808" y="36879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7" name="Stroomdiagram: Verbindingslijn 16"/>
          <p:cNvSpPr/>
          <p:nvPr/>
        </p:nvSpPr>
        <p:spPr>
          <a:xfrm>
            <a:off x="4367808" y="39843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8" name="Stroomdiagram: Verbindingslijn 17"/>
          <p:cNvSpPr/>
          <p:nvPr/>
        </p:nvSpPr>
        <p:spPr>
          <a:xfrm>
            <a:off x="4367808" y="42807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19" name="Stroomdiagram: Verbindingslijn 18"/>
          <p:cNvSpPr/>
          <p:nvPr/>
        </p:nvSpPr>
        <p:spPr>
          <a:xfrm>
            <a:off x="4367808" y="45771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0" name="Stroomdiagram: Verbindingslijn 19"/>
          <p:cNvSpPr/>
          <p:nvPr/>
        </p:nvSpPr>
        <p:spPr>
          <a:xfrm>
            <a:off x="4367808" y="48735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1" name="Stroomdiagram: Verbindingslijn 20"/>
          <p:cNvSpPr/>
          <p:nvPr/>
        </p:nvSpPr>
        <p:spPr>
          <a:xfrm>
            <a:off x="4367808" y="5169998"/>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2" name="Stroomdiagram: Verbindingslijn 21"/>
          <p:cNvSpPr/>
          <p:nvPr/>
        </p:nvSpPr>
        <p:spPr>
          <a:xfrm>
            <a:off x="4367808" y="5445830"/>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3" name="Stroomdiagram: Verbindingslijn 22"/>
          <p:cNvSpPr/>
          <p:nvPr/>
        </p:nvSpPr>
        <p:spPr>
          <a:xfrm>
            <a:off x="4367808" y="5742230"/>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4" name="Stroomdiagram: Verbindingslijn 23"/>
          <p:cNvSpPr/>
          <p:nvPr/>
        </p:nvSpPr>
        <p:spPr>
          <a:xfrm>
            <a:off x="4367808" y="6038630"/>
            <a:ext cx="144000" cy="144000"/>
          </a:xfrm>
          <a:prstGeom prst="flowChartConnector">
            <a:avLst/>
          </a:prstGeom>
          <a:solidFill>
            <a:schemeClr val="bg1">
              <a:lumMod val="50000"/>
            </a:schemeClr>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5" name="Tekstvak 1"/>
          <p:cNvSpPr txBox="1">
            <a:spLocks noChangeArrowheads="1"/>
          </p:cNvSpPr>
          <p:nvPr/>
        </p:nvSpPr>
        <p:spPr bwMode="auto">
          <a:xfrm>
            <a:off x="10056440" y="404664"/>
            <a:ext cx="172819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sz="3200">
                <a:solidFill>
                  <a:srgbClr val="72797F"/>
                </a:solidFill>
                <a:latin typeface="Verdana" pitchFamily="34" charset="0"/>
              </a:defRPr>
            </a:lvl1pPr>
            <a:lvl2pPr marL="742950" indent="-285750" eaLnBrk="0" hangingPunct="0">
              <a:spcBef>
                <a:spcPct val="20000"/>
              </a:spcBef>
              <a:buChar char="–"/>
              <a:defRPr sz="3200">
                <a:solidFill>
                  <a:srgbClr val="72797F"/>
                </a:solidFill>
                <a:latin typeface="Verdana" pitchFamily="34" charset="0"/>
              </a:defRPr>
            </a:lvl2pPr>
            <a:lvl3pPr marL="1143000" indent="-228600" eaLnBrk="0" hangingPunct="0">
              <a:spcBef>
                <a:spcPct val="20000"/>
              </a:spcBef>
              <a:buChar char="•"/>
              <a:defRPr sz="3200">
                <a:solidFill>
                  <a:srgbClr val="72797F"/>
                </a:solidFill>
                <a:latin typeface="Verdana" pitchFamily="34" charset="0"/>
              </a:defRPr>
            </a:lvl3pPr>
            <a:lvl4pPr marL="1600200" indent="-228600" eaLnBrk="0" hangingPunct="0">
              <a:spcBef>
                <a:spcPct val="20000"/>
              </a:spcBef>
              <a:buChar char="–"/>
              <a:defRPr sz="3200">
                <a:solidFill>
                  <a:srgbClr val="72797F"/>
                </a:solidFill>
                <a:latin typeface="Verdana" pitchFamily="34" charset="0"/>
              </a:defRPr>
            </a:lvl4pPr>
            <a:lvl5pPr marL="2057400" indent="-228600" eaLnBrk="0" hangingPunct="0">
              <a:spcBef>
                <a:spcPct val="20000"/>
              </a:spcBef>
              <a:buChar char="»"/>
              <a:defRPr sz="3200">
                <a:solidFill>
                  <a:srgbClr val="72797F"/>
                </a:solidFill>
                <a:latin typeface="Verdana" pitchFamily="34" charset="0"/>
              </a:defRPr>
            </a:lvl5pPr>
            <a:lvl6pPr marL="2514600" indent="-228600" eaLnBrk="0" fontAlgn="base" hangingPunct="0">
              <a:spcBef>
                <a:spcPct val="20000"/>
              </a:spcBef>
              <a:spcAft>
                <a:spcPct val="0"/>
              </a:spcAft>
              <a:buChar char="»"/>
              <a:defRPr sz="3200">
                <a:solidFill>
                  <a:srgbClr val="72797F"/>
                </a:solidFill>
                <a:latin typeface="Verdana" pitchFamily="34" charset="0"/>
              </a:defRPr>
            </a:lvl6pPr>
            <a:lvl7pPr marL="2971800" indent="-228600" eaLnBrk="0" fontAlgn="base" hangingPunct="0">
              <a:spcBef>
                <a:spcPct val="20000"/>
              </a:spcBef>
              <a:spcAft>
                <a:spcPct val="0"/>
              </a:spcAft>
              <a:buChar char="»"/>
              <a:defRPr sz="3200">
                <a:solidFill>
                  <a:srgbClr val="72797F"/>
                </a:solidFill>
                <a:latin typeface="Verdana" pitchFamily="34" charset="0"/>
              </a:defRPr>
            </a:lvl7pPr>
            <a:lvl8pPr marL="3429000" indent="-228600" eaLnBrk="0" fontAlgn="base" hangingPunct="0">
              <a:spcBef>
                <a:spcPct val="20000"/>
              </a:spcBef>
              <a:spcAft>
                <a:spcPct val="0"/>
              </a:spcAft>
              <a:buChar char="»"/>
              <a:defRPr sz="3200">
                <a:solidFill>
                  <a:srgbClr val="72797F"/>
                </a:solidFill>
                <a:latin typeface="Verdana" pitchFamily="34" charset="0"/>
              </a:defRPr>
            </a:lvl8pPr>
            <a:lvl9pPr marL="3886200" indent="-228600" eaLnBrk="0" fontAlgn="base" hangingPunct="0">
              <a:spcBef>
                <a:spcPct val="20000"/>
              </a:spcBef>
              <a:spcAft>
                <a:spcPct val="0"/>
              </a:spcAft>
              <a:buChar char="»"/>
              <a:defRPr sz="3200">
                <a:solidFill>
                  <a:srgbClr val="72797F"/>
                </a:solidFill>
                <a:latin typeface="Verdana" pitchFamily="34" charset="0"/>
              </a:defRPr>
            </a:lvl9pPr>
          </a:lstStyle>
          <a:p>
            <a:pPr eaLnBrk="1" hangingPunct="1">
              <a:spcBef>
                <a:spcPct val="0"/>
              </a:spcBef>
              <a:buFontTx/>
              <a:buNone/>
            </a:pPr>
            <a:r>
              <a:rPr lang="nl-NL" altLang="en-US" sz="800" b="1" dirty="0">
                <a:solidFill>
                  <a:schemeClr val="tx1"/>
                </a:solidFill>
                <a:latin typeface="Arial" charset="0"/>
              </a:rPr>
              <a:t>Legenda</a:t>
            </a:r>
          </a:p>
          <a:p>
            <a:pPr eaLnBrk="1" hangingPunct="1">
              <a:spcBef>
                <a:spcPct val="0"/>
              </a:spcBef>
              <a:buFontTx/>
              <a:buNone/>
            </a:pPr>
            <a:r>
              <a:rPr lang="nl-NL" altLang="en-US" sz="800" dirty="0">
                <a:solidFill>
                  <a:schemeClr val="tx1"/>
                </a:solidFill>
                <a:latin typeface="Arial" charset="0"/>
              </a:rPr>
              <a:t>Uitvoering volgens plan</a:t>
            </a:r>
          </a:p>
          <a:p>
            <a:pPr eaLnBrk="1" hangingPunct="1">
              <a:spcBef>
                <a:spcPct val="0"/>
              </a:spcBef>
              <a:buFontTx/>
              <a:buNone/>
            </a:pPr>
            <a:r>
              <a:rPr lang="nl-NL" altLang="en-US" sz="800" dirty="0">
                <a:solidFill>
                  <a:schemeClr val="tx1"/>
                </a:solidFill>
                <a:latin typeface="Arial" charset="0"/>
              </a:rPr>
              <a:t>Uitvoering verdient aandacht</a:t>
            </a:r>
          </a:p>
          <a:p>
            <a:pPr eaLnBrk="1" hangingPunct="1">
              <a:spcBef>
                <a:spcPct val="0"/>
              </a:spcBef>
              <a:buFontTx/>
              <a:buNone/>
            </a:pPr>
            <a:r>
              <a:rPr lang="nl-NL" altLang="en-US" sz="800" dirty="0">
                <a:solidFill>
                  <a:schemeClr val="tx1"/>
                </a:solidFill>
                <a:latin typeface="Arial" charset="0"/>
              </a:rPr>
              <a:t>Uitvoering niet volgens </a:t>
            </a:r>
            <a:r>
              <a:rPr lang="nl-NL" altLang="en-US" sz="800" dirty="0" smtClean="0">
                <a:solidFill>
                  <a:schemeClr val="tx1"/>
                </a:solidFill>
                <a:latin typeface="Arial" charset="0"/>
              </a:rPr>
              <a:t>plan</a:t>
            </a:r>
          </a:p>
          <a:p>
            <a:pPr eaLnBrk="1" hangingPunct="1">
              <a:spcBef>
                <a:spcPct val="0"/>
              </a:spcBef>
              <a:buFontTx/>
              <a:buNone/>
            </a:pPr>
            <a:r>
              <a:rPr lang="nl-NL" altLang="en-US" sz="800" dirty="0" smtClean="0">
                <a:solidFill>
                  <a:schemeClr val="tx1"/>
                </a:solidFill>
                <a:latin typeface="Arial" charset="0"/>
              </a:rPr>
              <a:t>Uitvoering niet te controleren</a:t>
            </a:r>
            <a:endParaRPr lang="nl-NL" altLang="en-US" sz="800" dirty="0">
              <a:solidFill>
                <a:schemeClr val="tx1"/>
              </a:solidFill>
              <a:latin typeface="Arial" charset="0"/>
            </a:endParaRPr>
          </a:p>
        </p:txBody>
      </p:sp>
      <p:sp>
        <p:nvSpPr>
          <p:cNvPr id="26" name="Stroomdiagram: Verbindingslijn 25"/>
          <p:cNvSpPr/>
          <p:nvPr/>
        </p:nvSpPr>
        <p:spPr>
          <a:xfrm>
            <a:off x="9908851" y="622796"/>
            <a:ext cx="46800" cy="46038"/>
          </a:xfrm>
          <a:prstGeom prst="flowChartConnector">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7" name="Stroomdiagram: Verbindingslijn 26"/>
          <p:cNvSpPr/>
          <p:nvPr/>
        </p:nvSpPr>
        <p:spPr>
          <a:xfrm>
            <a:off x="9909662" y="743377"/>
            <a:ext cx="46038" cy="46038"/>
          </a:xfrm>
          <a:prstGeom prst="flowChartConnector">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8" name="Stroomdiagram: Verbindingslijn 27"/>
          <p:cNvSpPr/>
          <p:nvPr/>
        </p:nvSpPr>
        <p:spPr>
          <a:xfrm>
            <a:off x="9909662" y="858540"/>
            <a:ext cx="46038" cy="44450"/>
          </a:xfrm>
          <a:prstGeom prst="flowChartConnector">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
        <p:nvSpPr>
          <p:cNvPr id="29" name="Stroomdiagram: Verbindingslijn 28"/>
          <p:cNvSpPr/>
          <p:nvPr/>
        </p:nvSpPr>
        <p:spPr>
          <a:xfrm>
            <a:off x="9909662" y="980728"/>
            <a:ext cx="46038" cy="44450"/>
          </a:xfrm>
          <a:prstGeom prst="flowChartConnector">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FFFFFF"/>
              </a:solidFill>
            </a:endParaRPr>
          </a:p>
        </p:txBody>
      </p:sp>
    </p:spTree>
    <p:extLst>
      <p:ext uri="{BB962C8B-B14F-4D97-AF65-F5344CB8AC3E}">
        <p14:creationId xmlns:p14="http://schemas.microsoft.com/office/powerpoint/2010/main" val="13121033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Appendix/ bijlage</a:t>
            </a:r>
            <a:endParaRPr lang="nl-NL" sz="4000" dirty="0"/>
          </a:p>
        </p:txBody>
      </p:sp>
      <p:sp>
        <p:nvSpPr>
          <p:cNvPr id="3" name="Tijdelijke aanduiding voor inhoud 2"/>
          <p:cNvSpPr>
            <a:spLocks noGrp="1"/>
          </p:cNvSpPr>
          <p:nvPr>
            <p:ph idx="1"/>
          </p:nvPr>
        </p:nvSpPr>
        <p:spPr>
          <a:xfrm>
            <a:off x="1536703" y="2060848"/>
            <a:ext cx="10223500" cy="4094981"/>
          </a:xfrm>
        </p:spPr>
        <p:txBody>
          <a:bodyPr/>
          <a:lstStyle/>
          <a:p>
            <a:r>
              <a:rPr lang="nl-NL" sz="2000" dirty="0"/>
              <a:t>Na deze slide komen alle sheets welke niet worden opgenomen in de uiteindelijke presentatie. Zo blijft de informatie wel compleet en kunnen raadsleden, indien zij dit willen, de volledige uitwerkingen doornemen. </a:t>
            </a:r>
          </a:p>
        </p:txBody>
      </p:sp>
    </p:spTree>
    <p:extLst>
      <p:ext uri="{BB962C8B-B14F-4D97-AF65-F5344CB8AC3E}">
        <p14:creationId xmlns:p14="http://schemas.microsoft.com/office/powerpoint/2010/main" val="19710277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Lege dia’s</a:t>
            </a:r>
          </a:p>
        </p:txBody>
      </p:sp>
      <p:sp>
        <p:nvSpPr>
          <p:cNvPr id="3" name="Tijdelijke aanduiding voor inhoud 2"/>
          <p:cNvSpPr>
            <a:spLocks noGrp="1"/>
          </p:cNvSpPr>
          <p:nvPr>
            <p:ph idx="1"/>
          </p:nvPr>
        </p:nvSpPr>
        <p:spPr>
          <a:xfrm>
            <a:off x="1536703" y="2060848"/>
            <a:ext cx="10223500" cy="4094981"/>
          </a:xfrm>
        </p:spPr>
        <p:txBody>
          <a:bodyPr/>
          <a:lstStyle/>
          <a:p>
            <a:endParaRPr lang="nl-NL" sz="2000" dirty="0"/>
          </a:p>
        </p:txBody>
      </p:sp>
    </p:spTree>
    <p:extLst>
      <p:ext uri="{BB962C8B-B14F-4D97-AF65-F5344CB8AC3E}">
        <p14:creationId xmlns:p14="http://schemas.microsoft.com/office/powerpoint/2010/main" val="368415159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Titel</a:t>
            </a:r>
            <a:endParaRPr lang="nl-NL" sz="4000" dirty="0"/>
          </a:p>
        </p:txBody>
      </p:sp>
      <p:sp>
        <p:nvSpPr>
          <p:cNvPr id="3" name="Tijdelijke aanduiding voor inhoud 2"/>
          <p:cNvSpPr>
            <a:spLocks noGrp="1"/>
          </p:cNvSpPr>
          <p:nvPr>
            <p:ph idx="1"/>
          </p:nvPr>
        </p:nvSpPr>
        <p:spPr>
          <a:xfrm>
            <a:off x="1536703" y="2060848"/>
            <a:ext cx="10223500" cy="4094981"/>
          </a:xfrm>
        </p:spPr>
        <p:txBody>
          <a:bodyPr/>
          <a:lstStyle/>
          <a:p>
            <a:pPr marL="0" indent="0">
              <a:buNone/>
            </a:pPr>
            <a:r>
              <a:rPr lang="nl-NL" sz="2000" dirty="0"/>
              <a:t>(Tekst)</a:t>
            </a:r>
          </a:p>
        </p:txBody>
      </p:sp>
    </p:spTree>
    <p:extLst>
      <p:ext uri="{BB962C8B-B14F-4D97-AF65-F5344CB8AC3E}">
        <p14:creationId xmlns:p14="http://schemas.microsoft.com/office/powerpoint/2010/main" val="71424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a:xfrm>
            <a:off x="1559496" y="773832"/>
            <a:ext cx="10204449" cy="1143000"/>
          </a:xfrm>
        </p:spPr>
        <p:txBody>
          <a:bodyPr/>
          <a:lstStyle/>
          <a:p>
            <a:r>
              <a:rPr lang="nl-NL" sz="3200" dirty="0"/>
              <a:t>Wat is het beeld op hoofdlijnen?</a:t>
            </a:r>
            <a:br>
              <a:rPr lang="nl-NL" sz="3200" dirty="0"/>
            </a:br>
            <a:r>
              <a:rPr lang="nl-NL" sz="3200" dirty="0"/>
              <a:t>Voornaamste bevindingen</a:t>
            </a:r>
          </a:p>
        </p:txBody>
      </p:sp>
      <p:sp>
        <p:nvSpPr>
          <p:cNvPr id="3" name="Tijdelijke aanduiding voor inhoud 2"/>
          <p:cNvSpPr>
            <a:spLocks noGrp="1"/>
          </p:cNvSpPr>
          <p:nvPr>
            <p:ph idx="1"/>
          </p:nvPr>
        </p:nvSpPr>
        <p:spPr>
          <a:xfrm>
            <a:off x="1536703" y="2060848"/>
            <a:ext cx="10223500" cy="4094981"/>
          </a:xfrm>
        </p:spPr>
        <p:txBody>
          <a:bodyPr/>
          <a:lstStyle/>
          <a:p>
            <a:r>
              <a:rPr lang="nl-NL" sz="2000" dirty="0"/>
              <a:t>Beschrijf hier puntsgewijs:</a:t>
            </a:r>
          </a:p>
          <a:p>
            <a:pPr marL="457200" indent="-457200">
              <a:buFont typeface="+mj-lt"/>
              <a:buAutoNum type="arabicPeriod"/>
            </a:pPr>
            <a:r>
              <a:rPr lang="nl-NL" sz="2000" i="1" dirty="0"/>
              <a:t>De voornaamste bevindingen</a:t>
            </a:r>
          </a:p>
        </p:txBody>
      </p:sp>
    </p:spTree>
    <p:extLst>
      <p:ext uri="{BB962C8B-B14F-4D97-AF65-F5344CB8AC3E}">
        <p14:creationId xmlns:p14="http://schemas.microsoft.com/office/powerpoint/2010/main" val="6558428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t>Wat is het beeld op hoofdlijnen? </a:t>
            </a:r>
            <a:br>
              <a:rPr lang="nl-NL" sz="3200" dirty="0"/>
            </a:br>
            <a:r>
              <a:rPr lang="nl-NL" sz="3200" dirty="0"/>
              <a:t>Inkomsten en uitgaven</a:t>
            </a:r>
          </a:p>
        </p:txBody>
      </p:sp>
      <p:sp>
        <p:nvSpPr>
          <p:cNvPr id="3" name="Tijdelijke aanduiding voor inhoud 2"/>
          <p:cNvSpPr>
            <a:spLocks noGrp="1"/>
          </p:cNvSpPr>
          <p:nvPr>
            <p:ph idx="1"/>
          </p:nvPr>
        </p:nvSpPr>
        <p:spPr/>
        <p:txBody>
          <a:bodyPr/>
          <a:lstStyle/>
          <a:p>
            <a:r>
              <a:rPr lang="nl-NL" sz="2000" dirty="0"/>
              <a:t>Zet hier een afbeelding of tabel neer met de inkomsten en uitgaven op het beleidsterrein en/of de volledige begroting. </a:t>
            </a:r>
          </a:p>
          <a:p>
            <a:pPr marL="514350" indent="-514350">
              <a:buFont typeface="+mj-lt"/>
              <a:buAutoNum type="arabicPeriod"/>
            </a:pPr>
            <a:endParaRPr lang="nl-NL" sz="2000" dirty="0"/>
          </a:p>
          <a:p>
            <a:pPr marL="514350" indent="-514350">
              <a:buFont typeface="+mj-lt"/>
              <a:buAutoNum type="arabicPeriod"/>
            </a:pPr>
            <a:endParaRPr lang="nl-NL" sz="2000" dirty="0"/>
          </a:p>
        </p:txBody>
      </p:sp>
    </p:spTree>
    <p:extLst>
      <p:ext uri="{BB962C8B-B14F-4D97-AF65-F5344CB8AC3E}">
        <p14:creationId xmlns:p14="http://schemas.microsoft.com/office/powerpoint/2010/main" val="34428534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t>Wat is het beeld op hoofdlijnen? </a:t>
            </a:r>
            <a:br>
              <a:rPr lang="nl-NL" sz="3200" dirty="0"/>
            </a:br>
            <a:r>
              <a:rPr lang="nl-NL" sz="3200" dirty="0"/>
              <a:t>Relevante ontwikkelingen (1)</a:t>
            </a:r>
          </a:p>
        </p:txBody>
      </p:sp>
      <p:sp>
        <p:nvSpPr>
          <p:cNvPr id="3" name="Tijdelijke aanduiding voor inhoud 2"/>
          <p:cNvSpPr>
            <a:spLocks noGrp="1"/>
          </p:cNvSpPr>
          <p:nvPr>
            <p:ph idx="1"/>
          </p:nvPr>
        </p:nvSpPr>
        <p:spPr/>
        <p:txBody>
          <a:bodyPr/>
          <a:lstStyle/>
          <a:p>
            <a:r>
              <a:rPr lang="nl-NL" sz="2000" dirty="0"/>
              <a:t>Beschrijf hier relevante ontwikkelingen op het beleidsterrein. Denk hier bijvoorbeeld aan </a:t>
            </a:r>
          </a:p>
          <a:p>
            <a:pPr lvl="1"/>
            <a:r>
              <a:rPr lang="nl-NL" sz="2000" dirty="0"/>
              <a:t>Taken die vanuit het Rijk naar de gemeente worden gedecentraliseerd; </a:t>
            </a:r>
          </a:p>
          <a:p>
            <a:pPr lvl="1"/>
            <a:r>
              <a:rPr lang="nl-NL" sz="2000" dirty="0"/>
              <a:t>Ontwikkelingen en trends in de tijd die te herkennen zijn op het beleidsterrein; </a:t>
            </a:r>
          </a:p>
          <a:p>
            <a:pPr lvl="1"/>
            <a:r>
              <a:rPr lang="nl-NL" sz="2000" dirty="0"/>
              <a:t>Relevante (</a:t>
            </a:r>
            <a:r>
              <a:rPr lang="nl-NL" sz="2000" dirty="0" err="1"/>
              <a:t>raads</a:t>
            </a:r>
            <a:r>
              <a:rPr lang="nl-NL" sz="2000" dirty="0"/>
              <a:t>)besluiten die invloed hadden op de begroting of op het beleidsterrein;</a:t>
            </a:r>
          </a:p>
          <a:p>
            <a:pPr lvl="1"/>
            <a:r>
              <a:rPr lang="nl-NL" sz="2000" dirty="0"/>
              <a:t>Benchmarks met vergelijkbare- of regio gemeenten op het beleidsterrein</a:t>
            </a:r>
          </a:p>
          <a:p>
            <a:pPr lvl="1"/>
            <a:endParaRPr lang="nl-NL" sz="2000" dirty="0"/>
          </a:p>
          <a:p>
            <a:pPr marL="514350" indent="-514350">
              <a:buFont typeface="+mj-lt"/>
              <a:buAutoNum type="arabicPeriod"/>
            </a:pPr>
            <a:endParaRPr lang="nl-NL" sz="2000" dirty="0"/>
          </a:p>
          <a:p>
            <a:pPr marL="514350" indent="-514350">
              <a:buFont typeface="+mj-lt"/>
              <a:buAutoNum type="arabicPeriod"/>
            </a:pPr>
            <a:endParaRPr lang="nl-NL" sz="2000" dirty="0"/>
          </a:p>
        </p:txBody>
      </p:sp>
    </p:spTree>
    <p:extLst>
      <p:ext uri="{BB962C8B-B14F-4D97-AF65-F5344CB8AC3E}">
        <p14:creationId xmlns:p14="http://schemas.microsoft.com/office/powerpoint/2010/main" val="96898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t>Wat is het beeld op hoofdlijnen? </a:t>
            </a:r>
            <a:br>
              <a:rPr lang="nl-NL" sz="3200" dirty="0"/>
            </a:br>
            <a:r>
              <a:rPr lang="nl-NL" sz="3200" dirty="0"/>
              <a:t>Relevante ontwikkelingen (2)</a:t>
            </a:r>
          </a:p>
        </p:txBody>
      </p:sp>
      <p:sp>
        <p:nvSpPr>
          <p:cNvPr id="3" name="Tijdelijke aanduiding voor inhoud 2"/>
          <p:cNvSpPr>
            <a:spLocks noGrp="1"/>
          </p:cNvSpPr>
          <p:nvPr>
            <p:ph idx="1"/>
          </p:nvPr>
        </p:nvSpPr>
        <p:spPr/>
        <p:txBody>
          <a:bodyPr/>
          <a:lstStyle/>
          <a:p>
            <a:r>
              <a:rPr lang="nl-NL" sz="2000" dirty="0"/>
              <a:t>Denk bijvoorbeeld aan: </a:t>
            </a:r>
          </a:p>
          <a:p>
            <a:pPr lvl="1"/>
            <a:r>
              <a:rPr lang="nl-NL" sz="2000" dirty="0"/>
              <a:t>Het aantal wijkagenten in de afgelopen jaren; </a:t>
            </a:r>
          </a:p>
          <a:p>
            <a:pPr lvl="1"/>
            <a:r>
              <a:rPr lang="nl-NL" sz="2000" dirty="0"/>
              <a:t>Aantal leerlingen op de basis- en middelbare scholen;</a:t>
            </a:r>
          </a:p>
          <a:p>
            <a:pPr lvl="1"/>
            <a:r>
              <a:rPr lang="nl-NL" sz="2000" dirty="0"/>
              <a:t>Gemiddelde CITO-score in de gemeente t.o.v. landelijk of regionaal;</a:t>
            </a:r>
          </a:p>
          <a:p>
            <a:pPr lvl="1"/>
            <a:r>
              <a:rPr lang="nl-NL" sz="2000" dirty="0"/>
              <a:t>Aantal winkels en ondernemingen in de gemeente; </a:t>
            </a:r>
          </a:p>
          <a:p>
            <a:pPr lvl="1"/>
            <a:r>
              <a:rPr lang="nl-NL" sz="2000" dirty="0"/>
              <a:t>Duurzaamheidsambities en –ontwikkelingen;</a:t>
            </a:r>
          </a:p>
          <a:p>
            <a:pPr lvl="1"/>
            <a:r>
              <a:rPr lang="nl-NL" sz="2000" dirty="0"/>
              <a:t>Aantal woningen in de gemeente (+ toename en/of afname)</a:t>
            </a:r>
          </a:p>
          <a:p>
            <a:pPr lvl="1"/>
            <a:endParaRPr lang="nl-NL" sz="2000" dirty="0"/>
          </a:p>
          <a:p>
            <a:pPr lvl="1"/>
            <a:endParaRPr lang="nl-NL" sz="2000" dirty="0"/>
          </a:p>
          <a:p>
            <a:pPr marL="514350" indent="-514350">
              <a:buFont typeface="+mj-lt"/>
              <a:buAutoNum type="arabicPeriod"/>
            </a:pPr>
            <a:endParaRPr lang="nl-NL" sz="2000" dirty="0"/>
          </a:p>
          <a:p>
            <a:pPr marL="514350" indent="-514350">
              <a:buFont typeface="+mj-lt"/>
              <a:buAutoNum type="arabicPeriod"/>
            </a:pPr>
            <a:endParaRPr lang="nl-NL" sz="2000" dirty="0"/>
          </a:p>
        </p:txBody>
      </p:sp>
    </p:spTree>
    <p:extLst>
      <p:ext uri="{BB962C8B-B14F-4D97-AF65-F5344CB8AC3E}">
        <p14:creationId xmlns:p14="http://schemas.microsoft.com/office/powerpoint/2010/main" val="1384233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sz="3200" dirty="0"/>
              <a:t>Wat is het beeld op hoofdlijnen? </a:t>
            </a:r>
            <a:br>
              <a:rPr lang="nl-NL" sz="3200" dirty="0"/>
            </a:br>
            <a:r>
              <a:rPr lang="nl-NL" sz="3200" dirty="0"/>
              <a:t>Rapporten en studies</a:t>
            </a:r>
          </a:p>
        </p:txBody>
      </p:sp>
      <p:sp>
        <p:nvSpPr>
          <p:cNvPr id="3" name="Tijdelijke aanduiding voor inhoud 2"/>
          <p:cNvSpPr>
            <a:spLocks noGrp="1"/>
          </p:cNvSpPr>
          <p:nvPr>
            <p:ph idx="1"/>
          </p:nvPr>
        </p:nvSpPr>
        <p:spPr/>
        <p:txBody>
          <a:bodyPr/>
          <a:lstStyle/>
          <a:p>
            <a:r>
              <a:rPr lang="nl-NL" sz="2000" dirty="0"/>
              <a:t>Beschrijf hier, indien aanwezig, de meest opvallende conclusies en aanbevelingen uit rapporten en studies over de prestaties op het beleidsterrein. </a:t>
            </a:r>
          </a:p>
          <a:p>
            <a:endParaRPr lang="nl-NL" sz="2000" dirty="0"/>
          </a:p>
          <a:p>
            <a:r>
              <a:rPr lang="nl-NL" sz="2000" dirty="0"/>
              <a:t>Dit kan ook meegenomen worden in de tabellen van vraag 5, hou het hier daarom kort en neem het alleen op als het spraakmakende conclusies en aanbevelingen zijn.  </a:t>
            </a:r>
          </a:p>
          <a:p>
            <a:pPr lvl="1"/>
            <a:endParaRPr lang="nl-NL" sz="2000" dirty="0"/>
          </a:p>
          <a:p>
            <a:pPr marL="514350" indent="-514350">
              <a:buFont typeface="+mj-lt"/>
              <a:buAutoNum type="arabicPeriod"/>
            </a:pPr>
            <a:endParaRPr lang="nl-NL" sz="2000" dirty="0"/>
          </a:p>
          <a:p>
            <a:pPr marL="514350" indent="-514350">
              <a:buFont typeface="+mj-lt"/>
              <a:buAutoNum type="arabicPeriod"/>
            </a:pPr>
            <a:endParaRPr lang="nl-NL" sz="2000" dirty="0"/>
          </a:p>
        </p:txBody>
      </p:sp>
    </p:spTree>
    <p:extLst>
      <p:ext uri="{BB962C8B-B14F-4D97-AF65-F5344CB8AC3E}">
        <p14:creationId xmlns:p14="http://schemas.microsoft.com/office/powerpoint/2010/main" val="2426415214"/>
      </p:ext>
    </p:extLst>
  </p:cSld>
  <p:clrMapOvr>
    <a:masterClrMapping/>
  </p:clrMapOvr>
</p:sld>
</file>

<file path=ppt/theme/theme1.xml><?xml version="1.0" encoding="utf-8"?>
<a:theme xmlns:a="http://schemas.openxmlformats.org/drawingml/2006/main" name="Presentatie_Tweede_Kamer_Breedbeeld">
  <a:themeElements>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Presentatie_Tweede_Kamer_Breedbeeld</Template>
  <TotalTime>1402</TotalTime>
  <Words>3123</Words>
  <Application>Microsoft Office PowerPoint</Application>
  <PresentationFormat>Aangepast</PresentationFormat>
  <Paragraphs>555</Paragraphs>
  <Slides>45</Slides>
  <Notes>7</Notes>
  <HiddenSlides>0</HiddenSlides>
  <MMClips>0</MMClips>
  <ScaleCrop>false</ScaleCrop>
  <HeadingPairs>
    <vt:vector size="4" baseType="variant">
      <vt:variant>
        <vt:lpstr>Thema</vt:lpstr>
      </vt:variant>
      <vt:variant>
        <vt:i4>1</vt:i4>
      </vt:variant>
      <vt:variant>
        <vt:lpstr>Diatitels</vt:lpstr>
      </vt:variant>
      <vt:variant>
        <vt:i4>45</vt:i4>
      </vt:variant>
    </vt:vector>
  </HeadingPairs>
  <TitlesOfParts>
    <vt:vector size="46" baseType="lpstr">
      <vt:lpstr>Presentatie_Tweede_Kamer_Breedbeeld</vt:lpstr>
      <vt:lpstr>Methode Duisenberg bij gemeenten</vt:lpstr>
      <vt:lpstr>Algemene informatie over het format</vt:lpstr>
      <vt:lpstr>Inhoudsopgave</vt:lpstr>
      <vt:lpstr>Wat is het beeld op hoofdlijnen?</vt:lpstr>
      <vt:lpstr>Wat is het beeld op hoofdlijnen? Voornaamste bevindingen</vt:lpstr>
      <vt:lpstr>Wat is het beeld op hoofdlijnen?  Inkomsten en uitgaven</vt:lpstr>
      <vt:lpstr>Wat is het beeld op hoofdlijnen?  Relevante ontwikkelingen (1)</vt:lpstr>
      <vt:lpstr>Wat is het beeld op hoofdlijnen?  Relevante ontwikkelingen (2)</vt:lpstr>
      <vt:lpstr>Wat is het beeld op hoofdlijnen?  Rapporten en studies</vt:lpstr>
      <vt:lpstr>Wat is het beeld op hoofdlijnen?  Accenten 20xx</vt:lpstr>
      <vt:lpstr>Welke doelen zijn behaald?</vt:lpstr>
      <vt:lpstr>Welke doelen zijn behaald? Voornaamste bevindingen</vt:lpstr>
      <vt:lpstr>Welke doelen zijn behaald? </vt:lpstr>
      <vt:lpstr>Welke doelen zijn behaald? </vt:lpstr>
      <vt:lpstr>Welke prestaties zijn geleverd?</vt:lpstr>
      <vt:lpstr>Welke prestaties zijn geleverd? Voornaamste bevindingen</vt:lpstr>
      <vt:lpstr>Welke prestaties zijn geleverd? </vt:lpstr>
      <vt:lpstr>Welke prestaties zijn geleverd? </vt:lpstr>
      <vt:lpstr>Wat heeft het gekost?</vt:lpstr>
      <vt:lpstr>Wat heeft het gekost? Voornaamste bevindingen</vt:lpstr>
      <vt:lpstr>Wat heeft het gekost? (toelichting)</vt:lpstr>
      <vt:lpstr>Wat heeft het gekost? (baten en lasten)</vt:lpstr>
      <vt:lpstr>Wat heeft het gekost?   Totaal saldo baten en lasten</vt:lpstr>
      <vt:lpstr>Wat heeft het gekost?   Totaal saldo baten en lasten</vt:lpstr>
      <vt:lpstr>Wat heeft het gekost?   Per programma</vt:lpstr>
      <vt:lpstr>Wat heeft het gekost? Subsidies</vt:lpstr>
      <vt:lpstr>Wat heeft het gekost?  Subsidies</vt:lpstr>
      <vt:lpstr>Wat heeft het gekost? Weerstandsvermogen</vt:lpstr>
      <vt:lpstr>Wat heeft het gekost?  Financiële risico’s</vt:lpstr>
      <vt:lpstr>Wat heeft het gekost?   Financiële kengetallen</vt:lpstr>
      <vt:lpstr>Wat heeft het gekost?   Verbonden partijen</vt:lpstr>
      <vt:lpstr>Wat is het oordeel over rechtmatig-, doelmatig- en doeltreffendheid?</vt:lpstr>
      <vt:lpstr>Wat is het oordeel over rechtmatig-, doelmatig- en doeltreffendheid? –  Voornaamste bevindingen</vt:lpstr>
      <vt:lpstr>Wat is het oordeel over rechtmatigheid van de accountant?</vt:lpstr>
      <vt:lpstr>Wat is het oordeel van de auditcommissie?</vt:lpstr>
      <vt:lpstr>Wat is het oordeel over rechtmatig-, doelmatig- en doeltreffendheid?</vt:lpstr>
      <vt:lpstr>Wat is het oordeel over rechtmatig-, doelmatig- en doeltreffendheid?</vt:lpstr>
      <vt:lpstr>Wat is het oordeel over de bedrijfsvoering?</vt:lpstr>
      <vt:lpstr>Welke conclusies heb ik als rapporteur?</vt:lpstr>
      <vt:lpstr>Welke conclusies heb ik als rapporteur?</vt:lpstr>
      <vt:lpstr>Welke aanbevelingen heb ik als rapporteur?</vt:lpstr>
      <vt:lpstr>Voortgang conclusies en aanbevelingen (Voor in de volgende rapportage)</vt:lpstr>
      <vt:lpstr>Appendix/ bijlage</vt:lpstr>
      <vt:lpstr>Lege dia’s</vt:lpstr>
      <vt:lpstr>Titel</vt:lpstr>
    </vt:vector>
  </TitlesOfParts>
  <Company>Tweede Kamer der Staten-Generaal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Wesley Boer</dc:creator>
  <cp:lastModifiedBy>Wesley Boer</cp:lastModifiedBy>
  <cp:revision>67</cp:revision>
  <cp:lastPrinted>2017-05-09T14:41:14Z</cp:lastPrinted>
  <dcterms:created xsi:type="dcterms:W3CDTF">2015-08-21T07:49:24Z</dcterms:created>
  <dcterms:modified xsi:type="dcterms:W3CDTF">2017-06-14T09:10:37Z</dcterms:modified>
</cp:coreProperties>
</file>